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A1A2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7619695" y="0"/>
            <a:ext cx="4572000" cy="73152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991295" y="73152"/>
            <a:ext cx="3200400" cy="36576"/>
          </a:xfrm>
          <a:prstGeom prst="rect">
            <a:avLst/>
          </a:prstGeom>
          <a:solidFill>
            <a:srgbClr val="D4A84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73152" cy="68580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097280"/>
            <a:ext cx="100584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800" b="1" i="0">
                <a:solidFill>
                  <a:srgbClr val="FFFFFF"/>
                </a:solidFill>
                <a:latin typeface="Calibri"/>
              </a:defRPr>
            </a:pPr>
            <a:r>
              <a:t>Welcome to Aqera</a:t>
            </a:r>
          </a:p>
        </p:txBody>
      </p:sp>
      <p:sp>
        <p:nvSpPr>
          <p:cNvPr id="6" name="Rectangle 5"/>
          <p:cNvSpPr/>
          <p:nvPr/>
        </p:nvSpPr>
        <p:spPr>
          <a:xfrm>
            <a:off x="731520" y="2743200"/>
            <a:ext cx="2286000" cy="36576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31520" y="3017520"/>
            <a:ext cx="91440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400" b="0" i="0">
                <a:solidFill>
                  <a:srgbClr val="EDE9FE"/>
                </a:solidFill>
                <a:latin typeface="Calibri"/>
              </a:defRPr>
            </a:pPr>
            <a:r>
              <a:t>The Operating System for AI-Native Companies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Questions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There is no wrong question in your first 90 days.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515600" cy="384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Ask in Slack, ask your pod lead, ask Ara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Honesty is a core value. Saying "I do not understand" is expected, not penalised.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Identifying improvements is encouraged -- that is what we do for clients.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A fresh perspective spots friction that long-tenured staff have normalised.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Your manager: [To be assigned]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Your pod: [To be assigned]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Slack channel: #general, #your-pod-channel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Welcome to the team.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---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Internal document. Aqera Ltd, United Kingdom.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10 / 10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Welcome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Aqera is the operating system for AI-native companies.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515600" cy="384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Aqera eliminates operational friction from organisations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16 capabilities across 4 bundles: COMPLY (4), OPERATE (4), OPTIMISE (4), MANAGED (4)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Two delivery models: a self-serve SaaS platform and managed services pods (9 service lines)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Both run on the same system -- the Aqera Platform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Not a consultancy. Not a tech startup. An operating system company.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Read the full story: docs/business/decks/COMPANY_OVERVIEW.md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2 / 10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Our Mission -- The 90/10 Philosophy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AI handles 90% of operational work. Humans handle the 10% that requires judgement.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515600" cy="384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90% of operational work is repetitive, predictable, and automatable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The remaining 10% requires judgement, empathy, creativity, and human context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Every role at Aqera is designed around this split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Repetitive work should be automated -- that is the first responsibility in any role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This is not aspirational. It is how we operate daily and what we sell to clients.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3 / 10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How We Work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Async-first. Evidence for everything. AI-augmented.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515600" cy="384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Async-first: Default to written communication. Synchronous availability is not expected.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Evidence for everything: Every decision, action, and outcome produces an auditable record. No exceptions.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AI-augmented: AI tools are part of the daily workflow. Claude, Ara, and the platform are standard working tools.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Decision making: RACI for routine decisions. RAPID for strategic decisions. Reversible, low-risk decisions can be made and communicated after the fact.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Meetings: No meeting without an agenda. If it can be a message, it should be a message.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4 / 10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What We Build -- The Platform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Sixteen capabilities. Four bundles. One platform.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31520" y="1554480"/>
          <a:ext cx="10515600" cy="2514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2080"/>
                <a:gridCol w="9113520"/>
              </a:tblGrid>
              <a:tr h="502920">
                <a:tc>
                  <a:txBody>
                    <a:bodyPr/>
                    <a:lstStyle/>
                    <a:p>
                      <a:pPr>
                        <a:defRPr sz="10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Bundle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Capabilities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COMPLY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AI Governance, Compliance, Evidence &amp; Audit, Vendor Risk Management (TPRM)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OPERATE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Workforce &amp; Workflows, Integrations, Knowledge &amp; Docs, Visual Workflow Builder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OPTIMISE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AI Cost Optimisation, Friction Analytics, Data &amp; Reporting, Trust Center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MANAGED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DevOps, Security Operations, Customer Experience, Security Center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31520" y="425196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 i="0">
                <a:solidFill>
                  <a:srgbClr val="1A1A2E"/>
                </a:solidFill>
                <a:latin typeface="Calibri"/>
              </a:defRPr>
            </a:pPr>
            <a:r>
              <a:t>New in Q1 2026:</a:t>
            </a:r>
            <a:br/>
            <a:r>
              <a:t>- Vendor Risk Management -- AI-powered vendor risk scoring and assessment automation</a:t>
            </a:r>
            <a:br/>
            <a:r>
              <a:t>- Trust Center -- Public compliance portal for sharing compliance posture with prospects</a:t>
            </a:r>
          </a:p>
        </p:txBody>
      </p:sp>
      <p:sp>
        <p:nvSpPr>
          <p:cNvPr id="8" name="Rectangle 7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5 / 10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Your AI Tooling (Non-Negotiable)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AI tooling is standard at Aqera. All employees use it.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31520" y="1554480"/>
          <a:ext cx="10515600" cy="352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2600"/>
                <a:gridCol w="2453640"/>
                <a:gridCol w="6309360"/>
              </a:tblGrid>
              <a:tr h="502920">
                <a:tc>
                  <a:txBody>
                    <a:bodyPr/>
                    <a:lstStyle/>
                    <a:p>
                      <a:pPr>
                        <a:defRPr sz="10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Tool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What It Is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Your Access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Claude Business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Company AI assistant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CLI, Desktop app, Web (claude.ai), API - all through the company account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Aqera Platform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Our own operating system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Full access - you use what we sell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Ara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Intelligent operations agent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Available on web, Slack, Teams, CLI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Slack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Internal communication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Quick questions, FYIs, social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GitHub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Source code, CI/CD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Pull requests, issues, technical decisions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Google Workspace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Documents, email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External communication, spreadsheets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31520" y="525780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 i="0">
                <a:solidFill>
                  <a:srgbClr val="1A1A2E"/>
                </a:solidFill>
                <a:latin typeface="Calibri"/>
              </a:defRPr>
            </a:pPr>
            <a:r>
              <a:t>The AI rules (non-negotiable):</a:t>
            </a:r>
            <a:br/>
            <a:r>
              <a:t>1. Use the company Claude Business account for ALL work. CLI, Desktop, web, API - all must use the company subscription.</a:t>
            </a:r>
            <a:br/>
            <a:r>
              <a:t>2. No personal AI accounts for work. Personal Claude, ChatGPT, Gemini, or other AI accounts must not be used for company work. This is a governance requirement.</a:t>
            </a:r>
          </a:p>
        </p:txBody>
      </p:sp>
      <p:sp>
        <p:nvSpPr>
          <p:cNvPr id="8" name="Rectangle 7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6 / 10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Your First Week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Setup, orientation, and first contribution.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515600" cy="384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Day 1: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Read this deck and the Operating Playbook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Get access to all tools (Aqera Platform, Slack, GitHub, Google Workspace)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Connect your accounts and complete platform onboarding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Meet your pod lead or direct manager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Day 2-3: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Explore the Aqera Platform as a user -- understand what we sell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Read NORTH_STAR.md, WAYS_OF_WORKING.md, and POLICIES.md (Section 3.1 AI Tooling Policy)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Set up Claude Business on all mediums: CLI (Claude Code), Desktop app, Web (claude.ai)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Shadow existing workflows and review recent evidence artefacts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Day 4-5: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Take your first task from the board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Submit your first PR or deliverable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Ask questions -- there are no bad questions in your first week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7 / 10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The Team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Small team. Large output. AI-augmented.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515600" cy="384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Ayo Ashiru -- Founder and CEO, "The Friction Fixer." Sets product direction, pricing, and company strategy.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Pod Leads -- UK-based senior practitioners. Own client relationships and outcome quality.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Specialists -- Domain expertise across DevOps, compliance, financial services, security, CX, data, and AI.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Operations Extension -- Nigeria-based team handling execution and monitoring under governed workflows.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•  Ara -- Intelligent agent. Handles routine operations. Asks for human approval on anything consequential.</a:t>
            </a:r>
          </a:p>
          <a:p>
            <a:pPr>
              <a:lnSpc>
                <a:spcPts val="2000"/>
              </a:lnSpc>
              <a:spcAft>
                <a:spcPts val="600"/>
              </a:spcAft>
              <a:defRPr sz="1400">
                <a:solidFill>
                  <a:srgbClr val="1A1A2E"/>
                </a:solidFill>
                <a:latin typeface="Calibri"/>
              </a:defRPr>
            </a:pPr>
            <a:r>
              <a:t>Managers will clarify where each role sits and key collaborators during onboarding.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8 / 10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457200" y="320040"/>
            <a:ext cx="54864" cy="457200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7432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 i="0">
                <a:solidFill>
                  <a:srgbClr val="1A1A2E"/>
                </a:solidFill>
                <a:latin typeface="Calibri"/>
              </a:defRPr>
            </a:pPr>
            <a:r>
              <a:t>Key Resources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00584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 i="0">
                <a:solidFill>
                  <a:srgbClr val="7C3AED"/>
                </a:solidFill>
                <a:latin typeface="Calibri"/>
              </a:defRPr>
            </a:pPr>
            <a:r>
              <a:t>Bookmark these. You will use them regularly.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31520" y="1554480"/>
          <a:ext cx="10515599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3828"/>
                <a:gridCol w="3532584"/>
                <a:gridCol w="4929187"/>
              </a:tblGrid>
              <a:tr h="502920">
                <a:tc>
                  <a:txBody>
                    <a:bodyPr/>
                    <a:lstStyle/>
                    <a:p>
                      <a:pPr>
                        <a:defRPr sz="10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Document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Where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 b="1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What It Covers</a:t>
                      </a:r>
                    </a:p>
                  </a:txBody>
                  <a:tcPr anchor="ctr">
                    <a:solidFill>
                      <a:srgbClr val="7C3AED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NORTH_STAR.md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docs/NORTH_STAR.md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Product vision, architecture principles, long-term direction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OPERATING_PLAYBOOK.md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docs/business/plans/OPERATING_PLAYBOOK.md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How Aqera operates -- roles, engagements, quality standards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WAYS_OF_WORKING.md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docs/business/plans/WAYS_OF_WORKING.md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Communication, meetings, decision making, tools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COMPANY_OVERVIEW.md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docs/business/decks/COMPANY_OVERVIEW.md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Company story, product, services, markets, brand guide</a:t>
                      </a:r>
                    </a:p>
                  </a:txBody>
                  <a:tcPr anchor="ctr">
                    <a:solidFill>
                      <a:srgbClr val="EDE9FE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PRICING.md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docs/PRICING.md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A1A2E"/>
                          </a:solidFill>
                          <a:latin typeface="Calibri"/>
                        </a:defRPr>
                      </a:pPr>
                      <a:r>
                        <a:t>Authoritative pricing across all tiers</a:t>
                      </a:r>
                    </a:p>
                  </a:txBody>
                  <a:tcPr anchor="ctr"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31520" y="475488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00" b="0" i="0">
                <a:solidFill>
                  <a:srgbClr val="1A1A2E"/>
                </a:solidFill>
                <a:latin typeface="Calibri"/>
              </a:defRPr>
            </a:pPr>
            <a:r>
              <a:t>Support model if you are stuck:</a:t>
            </a:r>
            <a:br/>
            <a:r>
              <a:t>- L1: Ask Ara (the platform agent)</a:t>
            </a:r>
            <a:br/>
            <a:r>
              <a:t>- L2: Ask Ara + escalate to a human colleague</a:t>
            </a:r>
          </a:p>
        </p:txBody>
      </p:sp>
      <p:sp>
        <p:nvSpPr>
          <p:cNvPr id="8" name="Rectangle 7"/>
          <p:cNvSpPr/>
          <p:nvPr/>
        </p:nvSpPr>
        <p:spPr>
          <a:xfrm>
            <a:off x="457200" y="6263640"/>
            <a:ext cx="11277295" cy="9144"/>
          </a:xfrm>
          <a:prstGeom prst="rect">
            <a:avLst/>
          </a:prstGeom>
          <a:solidFill>
            <a:srgbClr val="EDE9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57200" y="635508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Aqera  |  Confidential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820095" y="635508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 i="0">
                <a:solidFill>
                  <a:srgbClr val="646478"/>
                </a:solidFill>
                <a:latin typeface="Calibri"/>
              </a:defRPr>
            </a:pPr>
            <a:r>
              <a:t>9 / 10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