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7619695" y="0"/>
            <a:ext cx="4572000" cy="73152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991295" y="73152"/>
            <a:ext cx="3200400" cy="36576"/>
          </a:xfrm>
          <a:prstGeom prst="rect">
            <a:avLst/>
          </a:prstGeom>
          <a:solidFill>
            <a:srgbClr val="D4A84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3152" cy="68580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097280"/>
            <a:ext cx="100584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 i="0">
                <a:solidFill>
                  <a:srgbClr val="FFFFFF"/>
                </a:solidFill>
                <a:latin typeface="Calibri"/>
              </a:defRPr>
            </a:pPr>
            <a:r>
              <a:t>Aqera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2743200"/>
            <a:ext cx="2286000" cy="36576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301752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0" i="0">
                <a:solidFill>
                  <a:srgbClr val="EDE9FE"/>
                </a:solidFill>
                <a:latin typeface="Calibri"/>
              </a:defRPr>
            </a:pPr>
            <a:r>
              <a:t>The Operating System for AI-Native Companies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3977640"/>
            <a:ext cx="457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 i="0">
                <a:solidFill>
                  <a:srgbClr val="7C3AED"/>
                </a:solidFill>
                <a:latin typeface="Calibri"/>
              </a:defRPr>
            </a:pPr>
            <a:r>
              <a:t>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411480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 i="1">
                <a:solidFill>
                  <a:srgbClr val="EDE9FE"/>
                </a:solidFill>
                <a:latin typeface="Calibri"/>
              </a:defRPr>
            </a:pPr>
            <a:r>
              <a:t>We built the company we sell. Every feature exists because we needed it first.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548640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 i="0">
                <a:solidFill>
                  <a:srgbClr val="646478"/>
                </a:solidFill>
                <a:latin typeface="Calibri"/>
              </a:defRPr>
            </a:pPr>
            <a:r>
              <a:t>hello@arqera.io | arqera.io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Competitive Positioning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Aqera vs. Vanta vs. Manus -- Three different approaches.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598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3972"/>
                <a:gridCol w="3423683"/>
                <a:gridCol w="2771553"/>
                <a:gridCol w="1956390"/>
              </a:tblGrid>
              <a:tr h="381000"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Capability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Aqera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Vanta ($7.5K-80K+/yr)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Manus AI ($0-200/mo)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 Governance Engine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Included at all tiers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Compliance Frameworks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7 frameworks, continuous evidence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Compliance-focused, checkbox model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Cryptographic Evidence Chain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SHA-256 hash-chained, auditable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Basic evidence collection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Vendor Risk Management (TPRM)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AI-scored questionnaires, continuous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Vendor risk add-on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Trust Center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Public portal, real-time evidence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Trust Center available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Visual Workflow Builder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Drag-and-drop with governance gates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Task automation only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Security Operations Center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Vulnerability tracking, posture monitoring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Limited security monitoring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Intelligent AI Routing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Multi-provider cost optimisation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Single-provider AI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Friction Score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Proprietary operational metric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Managed Services (Pods)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AI-augmented delivery teams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Starting Price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$199/mo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$7,500/yr (~$625/mo)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Free-$200/mo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10 / 13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Network Effects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Why the moat deepens over time.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Trust gravity: Every governed action builds trust data. More data improves routing, scoring, and recommendations.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Compliance coupling: Once an organisation maps evidence to frameworks through Aqera, switching cost is significant.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Evidence compounding: Hash-chained evidence trails become more valuable over time -- they are the audit record.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Platform-services flywheel: Each side feeds the other. No competitor offers both.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11 / 13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Financials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Unit economics designed for capital efficiency.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SaaS gross margins target 80%+ (infrastructure on GKE, AI routing optimises cost)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Managed services margins significantly higher than traditional consultancy (AI augmentation)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Pod model: 3-4 people deliver what 8-12 traditionally require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No office overhead. UK-based leadership, distributed delivery.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Managed services pricing: variable based on scope and duration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12 / 13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The Ask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What we are raising and why.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First hires: 2-3 senior practitioners to lead initial pods and close pipeline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Product: Complete remaining platform capabilities and launch self-serve onboarding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Go-to-market: Close pipeline prospects, build case studies, begin outbound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Timeline: Revenue-generating within first quarter post-funding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Why now: EU AI Act enforcement is creating urgency. The governance category is forming. First-mover with a working platform and self-consuming model has a structural advantage.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---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13 / 13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The Problem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Companies deploying AI have no operating system.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130+ SaaS subscriptions per enterprise, none governing AI actions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Compliance is a quarterly fire drill, not a continuous process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No evidence trail when regulators, auditors, or boards ask "what did the AI do?"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Consultancies charge six figures per month and leave no capability behind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Software vendors sell tools but no operators; consultancies sell people but no platform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The gap: There is no single system that governs AI, proves compliance, routes intelligently, and delivers outcomes -- with or without hands-on teams.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2 / 13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The Opportunity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AI governance is mandatory. The market is forming now.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Every company deploying AI at scale will need governance, compliance evidence, and intelligent routing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EU AI Act enforcement creates regulatory urgency across Europe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SOC 2, HIPAA, GDPR, and ISO 27001 requirements are expanding to cover AI systems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No dominant platform exists yet -- the category is open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TAM: Every organisation using AI in regulated or enterprise contexts. Financial services, healthcare, legal, technology, insurance, utilities, mid-market enterprise. The TPRM market alone is projected to reach $8.7B by 2028 as supply chain compliance becomes mandatory. Combined with AI governance ($4.6B) and GRC ($15B+), Aqera addresses a multi-billion dollar opportunity across compliance, governance, and operational intelligence.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3 / 13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Our Answer -- Aqera OS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One platform. Sixteen capabilities. Four bundles.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Comply: Governance engine, compliance frameworks, evidence chain, audit preparation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Operate: Intelligent AI routing, Ara agent, analytics, Friction Score measurement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Optimise: Cost intelligence, performance benchmarking, workflow automation, trust scoring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Managed: Aqera deploys pods of 3-4 people who deliver outcomes using the same platform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Self-consuming model: Aqera runs on Aqera. The platform is not theoretical -- it governs our own AI operations, compliance, and evidence chain daily.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4 / 13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Product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What the platform does.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599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5929"/>
                <a:gridCol w="8289670"/>
              </a:tblGrid>
              <a:tr h="415636"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Capability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What It Delivers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 Governance Engine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Policy enforcement on all AI actions - prevents violations, does not just report them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Compliance Manager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7 frameworks: SOC 2, HIPAA, GDPR, EU AI Act, ISO 27001, CCPA, Financial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Evidence Chain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Every action SHA-256 hash-chained and auditable - human or AI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Ara (Agent)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Handles routine operations; human-in-the-loop for irreversible actions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Intelligent Routing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Routes AI tasks by complexity and cost across providers automatically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Friction Score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Proprietary metric quantifying operational friction across five dimensions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Vendor Risk Management (TPRM)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AI-scored vendor questionnaires, continuous third-party risk monitoring, supply chain compliance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Trust Center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Public compliance portal backed by cryptographic evidence -- share audit posture with customers and partners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Visual Workflow Builder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Drag-and-drop workflow designer with governance gates built into every step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1564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Security Operations Center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Security posture monitoring, vulnerability tracking, and incident response coordination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5 / 13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Business Model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Triple revenue. Compounding flywheel.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Revenue Stream 1: SaaS Platform (subscription + consumption overage)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Revenue Stream 2: Managed Services (pods of 3-4 delivering outcomes)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Revenue Stream 3: Capability Licensing (embed Aqera governance in partner platforms)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Platform subscribers who need help convert to managed services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Managed services clients who build internal capacity convert to platform subscriptions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Every engagement generates evidence that strengthens the platform for all users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Capability licensing extends reach without extending headcount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6 / 13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Pricing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Consumption-based. Four tiers.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599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2306"/>
                <a:gridCol w="1566153"/>
                <a:gridCol w="2684834"/>
                <a:gridCol w="3132306"/>
              </a:tblGrid>
              <a:tr h="502920"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Core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Pro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Business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Enterprise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Price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$199/mo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$599/mo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$1,499/mo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Users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10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30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100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Actions/mo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2,500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25,000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250,000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Frameworks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1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3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All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1520" y="425196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 i="0">
                <a:solidFill>
                  <a:srgbClr val="1A1A2E"/>
                </a:solidFill>
                <a:latin typeface="Calibri"/>
              </a:defRPr>
            </a:pPr>
            <a:r>
              <a:t>Managed Services: Assess (one-off), Embed (monthly), Operate (ongoing)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7 / 13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Traction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Built, deployed, validated.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Staging environment live at staging.arqera.io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413+ tests passing across backend and frontend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0 TypeScript compilation errors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Full CI/CD pipeline on GitHub Actions with automated quality gates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7 compliance frameworks mapped and operational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Self-consuming: Aqera's own operations governed by the platform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Two prospects in pipeline (PE firm, legal AI company)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8 / 13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Team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Capital-efficient by design.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Ayo Ashiru -- Founder and CEO, "The Friction Fixer." Built the entire platform with AI-augmented development.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Team of 4-5 humans + AI augmentation delivers what traditionally requires 40-60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Pod model scales linearly: each new engagement adds a pod, not a department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Nigeria operations extension provides execution capacity at competitive cost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Ara (intelligent agent) handles routine operations with human approval for consequential actions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9 / 13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