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7619695" y="0"/>
            <a:ext cx="4572000" cy="73152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991295" y="73152"/>
            <a:ext cx="3200400" cy="36576"/>
          </a:xfrm>
          <a:prstGeom prst="rect">
            <a:avLst/>
          </a:prstGeom>
          <a:solidFill>
            <a:srgbClr val="D4A84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3152" cy="68580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097280"/>
            <a:ext cx="100584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 i="0">
                <a:solidFill>
                  <a:srgbClr val="FFFFFF"/>
                </a:solidFill>
                <a:latin typeface="Calibri"/>
              </a:defRPr>
            </a:pPr>
            <a:r>
              <a:t>Aqera</a:t>
            </a:r>
          </a:p>
        </p:txBody>
      </p:sp>
      <p:sp>
        <p:nvSpPr>
          <p:cNvPr id="6" name="Rectangle 5"/>
          <p:cNvSpPr/>
          <p:nvPr/>
        </p:nvSpPr>
        <p:spPr>
          <a:xfrm>
            <a:off x="731520" y="2743200"/>
            <a:ext cx="2286000" cy="36576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3017520"/>
            <a:ext cx="9144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0" i="0">
                <a:solidFill>
                  <a:srgbClr val="EDE9FE"/>
                </a:solidFill>
                <a:latin typeface="Calibri"/>
              </a:defRPr>
            </a:pPr>
            <a:r>
              <a:t>AI Governance. Compliance Evidence. Operational Intelligence.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3977640"/>
            <a:ext cx="457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 i="0">
                <a:solidFill>
                  <a:srgbClr val="7C3AED"/>
                </a:solidFill>
                <a:latin typeface="Calibri"/>
              </a:defRPr>
            </a:pPr>
            <a:r>
              <a:t>“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4114800"/>
            <a:ext cx="9144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 i="1">
                <a:solidFill>
                  <a:srgbClr val="EDE9FE"/>
                </a:solidFill>
                <a:latin typeface="Calibri"/>
              </a:defRPr>
            </a:pPr>
            <a:r>
              <a:t>Regulators need evidence. Boards need confidence. Aqera delivers both.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548640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 i="0">
                <a:solidFill>
                  <a:srgbClr val="646478"/>
                </a:solidFill>
                <a:latin typeface="Calibri"/>
              </a:defRPr>
            </a:pPr>
            <a:r>
              <a:t>hello@arqera.io | arqera.io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Security Operations Center -- Enterprise Security Posture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Real-time security posture monitoring and incident response.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599" cy="251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5635"/>
                <a:gridCol w="7909964"/>
              </a:tblGrid>
              <a:tr h="502920"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Capability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What It Delivers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Posture Dashboard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Single-pane view of security posture across infrastructure, identity, and compliance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Vulnerability Management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Automated vulnerability tracking with severity scoring and remediation timelines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Incident Response Queue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Structured incident triage, assignment, and resolution with evidence trail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Threat Detection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Integration with security tooling for real-time threat alerting and adaptive response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31520" y="425196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 i="0">
                <a:solidFill>
                  <a:srgbClr val="1A1A2E"/>
                </a:solidFill>
                <a:latin typeface="Calibri"/>
              </a:defRPr>
            </a:pPr>
            <a:r>
              <a:t>The Security Center integrates with the Aqera governance engine -- every security event is governed, every response is evidenced, every outcome is auditable.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10 / 15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Template of Aqera -- Your Own Operating System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Enterprise customers get a copy of what Aqera runs internally.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Aqera is the only platform that runs on itself. Enterprise customers receive a template of the same system: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Same governance engine that governs Aqera's own AI operations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Same evidence chain that produces Aqera's own audit trail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Same compliance frameworks that maintain Aqera's own posture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Same Friction Score that tracks Aqera's own operational efficiency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Same Ara agent that handles Aqera's own routine operations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This is not software built for customers and never tested in production. This is the system that runs a real company, every day, offered as a template for yours.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11 / 15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Friction Score -- Measure What Matters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Operational friction is measurable. So is its removal.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The Friction Score quantifies friction across five dimensions on a continuous scale: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Process Friction - Manual steps, approval bottlenecks, handoff delays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Data Friction - Silos, duplication, inconsistency, access barriers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Compliance Friction - Audit preparation burden, evidence gaps, framework coverage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Communication Friction - Information asymmetry, escalation delays, context loss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Technology Friction - Tool sprawl, integration failures, automation gaps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Baseline measured at onboarding. Tracked continuously with evidence-backed attribution for every reduction.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12 / 15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Pricing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Four tiers. Consumption-based. No per-seat inflation.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598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4457"/>
                <a:gridCol w="1931436"/>
                <a:gridCol w="2575248"/>
                <a:gridCol w="3004457"/>
              </a:tblGrid>
              <a:tr h="502920"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Core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Pro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Business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Enterprise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Price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$199/mo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$599/mo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$1,499/mo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Users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10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30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100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Actions/mo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2,500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25,000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250,000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Frameworks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1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3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All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SSO/SCIM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--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--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Included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Support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Community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Email (24h)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Priority (4h)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31520" y="525780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 i="0">
                <a:solidFill>
                  <a:srgbClr val="1A1A2E"/>
                </a:solidFill>
                <a:latin typeface="Calibri"/>
              </a:defRPr>
            </a:pPr>
            <a:r>
              <a:t>Managed services available: Aqera also deploys pods of 3-4 specialists using the same platform for hands-on delivery.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13 / 15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Case Study -- Aqera as Its Own Customer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Aqera runs on Aqera.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017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Aqera runs on Aqera. The platform governs our own AI operations, compliance posture, and evidence chain.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Every feature exists because we needed it first -- not because a product manager hypothesised demand.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413+ tests governed by the same quality gates we provide to customers.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Evidence chain records every action taken by every AI agent in our development process.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Compliance frameworks mapped against our own operations before offering them to clients.</a:t>
            </a:r>
          </a:p>
        </p:txBody>
      </p:sp>
      <p:sp>
        <p:nvSpPr>
          <p:cNvPr id="7" name="Rectangle 6"/>
          <p:cNvSpPr/>
          <p:nvPr/>
        </p:nvSpPr>
        <p:spPr>
          <a:xfrm>
            <a:off x="548640" y="4754880"/>
            <a:ext cx="10972800" cy="731520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31520" y="4846320"/>
            <a:ext cx="104241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 i="1">
                <a:solidFill>
                  <a:srgbClr val="7C3AED"/>
                </a:solidFill>
                <a:latin typeface="Calibri"/>
              </a:defRPr>
            </a:pPr>
            <a:r>
              <a:t>“We are not selling something we built for customers. We are selling the system we built for ourselves -- and then opened up.”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14 / 15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Next Steps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Start with evidence. Not a contract.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1. 30-minute walkthrough - Live product, not slides. Shown in the context of the prospect's AI operations.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2. Scoping document - Within 48 hours: scope, pricing, timeline, and expected outcomes.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3. 14-day trial - Full platform access. Connect AI providers. See the evidence chain in action.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4. Managed services option - For hands-on delivery, a pod deploys within 1-2 weeks.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Email: hello@arqera.io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Web: arqera.io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---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15 / 15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The Problem -- The AI Governance Gap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Enterprises deploy AI. Few can prove it is governed.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Regulatory pressure - EU AI Act, SOC 2 AI controls, HIPAA AI guidance all require evidence of governance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Board oversight - What AI is running? What decisions does it make? What are the risks?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Audit readiness - Every action, every decision, every outcome needs a trail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Internal clarity - Which model to use, what policies apply, who approves what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The gap: Most organisations have AI tools but no AI operating system. No single place where governance, compliance, evidence, routing, and operations converge.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2 / 15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The Aqera Platform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One platform. Governance, compliance, evidence, intelligence.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AI Governance Engine - Enforces policy boundaries on all AI-assisted actions. Prevents violations rather than reporting them after the fact.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Compliance Framework Manager - 7 frameworks mapped and operational. Automated gap analysis and evidence collection.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Evidence Chain - Every action produces a SHA-256 hash-chained, auditable evidence artefact. Human or AI.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Intelligent AI Routing - Routes tasks across providers by complexity and cost. Budget models for simple tasks, premium for complex.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Ara (Intelligent Agent) - Handles routine operations autonomously. Human-in-the-loop approval for anything irreversible or high-impact.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3 / 15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Security Model -- The Immune System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Not walls. Adaptive, learning defence.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Traditional security builds walls and hopes nothing gets through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Aqera operates an immune system model: detect, respond, adapt, strengthen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Every action is governed, every outcome is evidenced, every anomaly triggers adaptive response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Policy enforcement is an absolute barrier -- violations are prevented, not logged after the fact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Trust-based routing: decisions weighted by evidence and reputation, not static rules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Successful paths are reinforced. Failed paths decay. The system learns continuously.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4 / 15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Compliance -- Seven Frameworks, One Evidence Chain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Map once. Evidence continuously. Audit confidently.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599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440"/>
                <a:gridCol w="8962159"/>
              </a:tblGrid>
              <a:tr h="502920"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Framework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Coverage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SOC 2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Trust service criteria mapped to platform controls and evidence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HIPAA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PHI handling, access controls, audit trails, breach notification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GDPR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Data processing records, consent management, right to erasure, DPIAs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EU AI Act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Risk classification, transparency obligations, human oversight requirements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ISO 27001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Information security controls mapped to governance engine policies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CCPA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Consumer data rights, opt-out mechanisms, data inventory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Financial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FCA, AML/KYC workflows, regulatory change monitoring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31520" y="576072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 i="0">
                <a:solidFill>
                  <a:srgbClr val="1A1A2E"/>
                </a:solidFill>
                <a:latin typeface="Calibri"/>
              </a:defRPr>
            </a:pPr>
            <a:r>
              <a:t>- Automated gap analysis identifies coverage and gaps</a:t>
            </a:r>
            <a:br/>
            <a:r>
              <a:t>- Continuous evidence collection -- not a quarterly scramble</a:t>
            </a:r>
            <a:br/>
            <a:r>
              <a:t>- Auditor-ready export at any time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5 / 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Enterprise Capabilities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Built for enterprise requirements.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599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8164"/>
                <a:gridCol w="8347435"/>
              </a:tblGrid>
              <a:tr h="502920"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Capability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Detail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SSO / SCIM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SAML 2.0, OIDC, automated user provisioning and deprovisioning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DLP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Data loss prevention policies enforced at the governance layer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Custom Retention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Configure evidence retention periods to match regulatory requirements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Dedicated CSM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Named customer success manager for onboarding and ongoing support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SLA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Enterprise SLA with defined uptime, response time, and escalation commitments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Custom Agents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Build and deploy custom AI agents within governed boundaries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Webhook / API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Full API access, webhook notifications for all platform events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6 / 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Vendor Risk Management -- Supply Chain Governance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Govern your third-party ecosystem at enterprise scale.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599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9445"/>
                <a:gridCol w="8516154"/>
              </a:tblGrid>
              <a:tr h="502920"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Capability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What It Delivers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AI-Powered Risk Scoring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Continuous risk assessment across security posture, compliance status, financial health, and operational dependency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Assessment Automation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Automated questionnaire distribution, tracking, and scoring -- no more spreadsheet-driven vendor reviews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Supply Chain Mapping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Visualise vendor dependencies across the organisation. Identify concentration risk and single points of failure.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Continuous Monitoring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Real-time alerts on vendor risk score changes, compliance lapses, or security incidents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Compliance Evidence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Automated evidence generation for SOC 2 CC3.4/CC9.2, ISO 27001 A.15 -- vendor management controls covered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31520" y="475488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 i="0">
                <a:solidFill>
                  <a:srgbClr val="1A1A2E"/>
                </a:solidFill>
                <a:latin typeface="Calibri"/>
              </a:defRPr>
            </a:pPr>
            <a:r>
              <a:t>Enterprises manage hundreds of vendors. Each one is a risk vector -- data exposure, compliance gaps, operational dependency. Aqera's Vendor Risk Management capability brings AI-powered governance to the entire vendor lifecycle.</a:t>
            </a:r>
            <a:br/>
            <a:r>
              <a:t>For enterprises with complex supply chains, this replaces manual annual vendor reviews with continuous, AI-augmented risk governance.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7 / 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Trust Center -- Your Public Compliance Portal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Turn compliance into a sales asset.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Enterprise prospects demand compliance proof before procurement. Aqera's Trust Center gives every organisation a branded, public compliance portal.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Branded portal - Customise with your logo, colours, and messaging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Framework badges - Display SOC 2, ISO 27001, GDPR, and other certifications with real-time status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Evidence showcase - Share selected compliance evidence with prospects without manual export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Self-service access - Prospects request documents, NDA-gated or public, without involving your team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Always current - Trust Center updates automatically as compliance status changes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For enterprise sales teams, Trust Center reduces the compliance questionnaire burden and accelerates procurement cycles.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8 / 15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Visual Workflow Builder -- Governance at Every Step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Build governed workflows without writing code.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Aqera's Visual Workflow Builder provides a drag-and-drop canvas for creating operational workflows with governance gates built in.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Node types: Trigger, Approval, Action, Condition -- compose any business process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Governance gates - Every workflow step can require policy checks, human approvals, or evidence emission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Template library - Pre-built templates for common compliance, onboarding, and operational workflows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Audit trail - Every workflow execution produces a complete evidence chain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Enterprise teams can model approval chains, compliance procedures, incident response playbooks, and onboarding processes -- all governed and auditable.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9 / 15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