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20" Type="http://schemas.openxmlformats.org/officeDocument/2006/relationships/slide" Target="slides/slide14.xml"/><Relationship Id="rId21" Type="http://schemas.openxmlformats.org/officeDocument/2006/relationships/slide" Target="slides/slide1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1A1A2E"/>
        </a:solidFill>
        <a:effectLst/>
      </p:bgPr>
    </p:bg>
    <p:spTree>
      <p:nvGrpSpPr>
        <p:cNvPr id="1" name=""/>
        <p:cNvGrpSpPr/>
        <p:nvPr/>
      </p:nvGrpSpPr>
      <p:grpSpPr/>
      <p:sp>
        <p:nvSpPr>
          <p:cNvPr id="2" name="Rectangle 1"/>
          <p:cNvSpPr/>
          <p:nvPr/>
        </p:nvSpPr>
        <p:spPr>
          <a:xfrm>
            <a:off x="7619695" y="0"/>
            <a:ext cx="4572000" cy="73152"/>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8991295" y="73152"/>
            <a:ext cx="3200400" cy="36576"/>
          </a:xfrm>
          <a:prstGeom prst="rect">
            <a:avLst/>
          </a:prstGeom>
          <a:solidFill>
            <a:srgbClr val="D4A84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0"/>
            <a:ext cx="73152" cy="68580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31520" y="1097280"/>
            <a:ext cx="10058400" cy="1828800"/>
          </a:xfrm>
          <a:prstGeom prst="rect">
            <a:avLst/>
          </a:prstGeom>
          <a:noFill/>
        </p:spPr>
        <p:txBody>
          <a:bodyPr wrap="square">
            <a:spAutoFit/>
          </a:bodyPr>
          <a:lstStyle/>
          <a:p>
            <a:pPr algn="l">
              <a:defRPr sz="4800" b="1" i="0">
                <a:solidFill>
                  <a:srgbClr val="FFFFFF"/>
                </a:solidFill>
                <a:latin typeface="Calibri"/>
              </a:defRPr>
            </a:pPr>
            <a:r>
              <a:t>AI-Native Operations &amp; Portfolio Governance Platform</a:t>
            </a:r>
          </a:p>
        </p:txBody>
      </p:sp>
      <p:sp>
        <p:nvSpPr>
          <p:cNvPr id="6" name="Rectangle 5"/>
          <p:cNvSpPr/>
          <p:nvPr/>
        </p:nvSpPr>
        <p:spPr>
          <a:xfrm>
            <a:off x="731520" y="2743200"/>
            <a:ext cx="2286000" cy="36576"/>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0" y="6675120"/>
            <a:ext cx="12191695" cy="18288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What We Replace</a:t>
            </a:r>
          </a:p>
        </p:txBody>
      </p:sp>
      <p:sp>
        <p:nvSpPr>
          <p:cNvPr id="5" name="TextBox 4"/>
          <p:cNvSpPr txBox="1"/>
          <p:nvPr/>
        </p:nvSpPr>
        <p:spPr>
          <a:xfrm>
            <a:off x="731520" y="1005840"/>
            <a:ext cx="10058400" cy="457200"/>
          </a:xfrm>
          <a:prstGeom prst="rect">
            <a:avLst/>
          </a:prstGeom>
          <a:noFill/>
        </p:spPr>
        <p:txBody>
          <a:bodyPr wrap="square">
            <a:spAutoFit/>
          </a:bodyPr>
          <a:lstStyle/>
          <a:p>
            <a:pPr algn="l">
              <a:defRPr sz="1800" b="0" i="0">
                <a:solidFill>
                  <a:srgbClr val="7C3AED"/>
                </a:solidFill>
                <a:latin typeface="Calibri"/>
              </a:defRPr>
            </a:pPr>
            <a:r>
              <a:t>Current State vs. Aqera</a:t>
            </a:r>
          </a:p>
        </p:txBody>
      </p:sp>
      <p:graphicFrame>
        <p:nvGraphicFramePr>
          <p:cNvPr id="6" name="Table 5"/>
          <p:cNvGraphicFramePr>
            <a:graphicFrameLocks noGrp="1"/>
          </p:cNvGraphicFramePr>
          <p:nvPr/>
        </p:nvGraphicFramePr>
        <p:xfrm>
          <a:off x="731520" y="1554480"/>
          <a:ext cx="10515599" cy="4572000"/>
        </p:xfrm>
        <a:graphic>
          <a:graphicData uri="http://schemas.openxmlformats.org/drawingml/2006/table">
            <a:tbl>
              <a:tblPr firstRow="1" bandRow="1">
                <a:tableStyleId>{5C22544A-7EE6-4342-B048-85BDC9FD1C3A}</a:tableStyleId>
              </a:tblPr>
              <a:tblGrid>
                <a:gridCol w="5055576"/>
                <a:gridCol w="5460023"/>
              </a:tblGrid>
              <a:tr h="381000">
                <a:tc>
                  <a:txBody>
                    <a:bodyPr/>
                    <a:lstStyle/>
                    <a:p>
                      <a:pPr>
                        <a:defRPr sz="900" b="1">
                          <a:solidFill>
                            <a:srgbClr val="FFFFFF"/>
                          </a:solidFill>
                          <a:latin typeface="Calibri"/>
                        </a:defRPr>
                      </a:pPr>
                      <a:r>
                        <a:t>Current (India Team)</a:t>
                      </a:r>
                    </a:p>
                  </a:txBody>
                  <a:tcPr anchor="ctr">
                    <a:solidFill>
                      <a:srgbClr val="7C3AED"/>
                    </a:solidFill>
                  </a:tcPr>
                </a:tc>
                <a:tc>
                  <a:txBody>
                    <a:bodyPr/>
                    <a:lstStyle/>
                    <a:p>
                      <a:pPr>
                        <a:defRPr sz="900" b="1">
                          <a:solidFill>
                            <a:srgbClr val="FFFFFF"/>
                          </a:solidFill>
                          <a:latin typeface="Calibri"/>
                        </a:defRPr>
                      </a:pPr>
                      <a:r>
                        <a:t>Aqera Pod</a:t>
                      </a:r>
                    </a:p>
                  </a:txBody>
                  <a:tcPr anchor="ctr">
                    <a:solidFill>
                      <a:srgbClr val="7C3AED"/>
                    </a:solidFill>
                  </a:tcPr>
                </a:tc>
              </a:tr>
              <a:tr h="381000">
                <a:tc>
                  <a:txBody>
                    <a:bodyPr/>
                    <a:lstStyle/>
                    <a:p>
                      <a:pPr>
                        <a:defRPr sz="900">
                          <a:solidFill>
                            <a:srgbClr val="1A1A2E"/>
                          </a:solidFill>
                          <a:latin typeface="Calibri"/>
                        </a:defRPr>
                      </a:pPr>
                      <a:r>
                        <a:t>Monthly Cost</a:t>
                      </a:r>
                    </a:p>
                  </a:txBody>
                  <a:tcPr anchor="ctr">
                    <a:solidFill>
                      <a:srgbClr val="FAFAFA"/>
                    </a:solidFill>
                  </a:tcPr>
                </a:tc>
                <a:tc>
                  <a:txBody>
                    <a:bodyPr/>
                    <a:lstStyle/>
                    <a:p>
                      <a:pPr>
                        <a:defRPr sz="900">
                          <a:solidFill>
                            <a:srgbClr val="1A1A2E"/>
                          </a:solidFill>
                          <a:latin typeface="Calibri"/>
                        </a:defRPr>
                      </a:pPr>
                      <a:r>
                        <a:t>£15,000-£25,000 (estimated)</a:t>
                      </a:r>
                    </a:p>
                  </a:txBody>
                  <a:tcPr anchor="ctr">
                    <a:solidFill>
                      <a:srgbClr val="FAFAFA"/>
                    </a:solidFill>
                  </a:tcPr>
                </a:tc>
              </a:tr>
              <a:tr h="381000">
                <a:tc>
                  <a:txBody>
                    <a:bodyPr/>
                    <a:lstStyle/>
                    <a:p>
                      <a:pPr>
                        <a:defRPr sz="900">
                          <a:solidFill>
                            <a:srgbClr val="1A1A2E"/>
                          </a:solidFill>
                          <a:latin typeface="Calibri"/>
                        </a:defRPr>
                      </a:pPr>
                      <a:r>
                        <a:t>Team Size</a:t>
                      </a:r>
                    </a:p>
                  </a:txBody>
                  <a:tcPr anchor="ctr">
                    <a:solidFill>
                      <a:srgbClr val="EDE9FE"/>
                    </a:solidFill>
                  </a:tcPr>
                </a:tc>
                <a:tc>
                  <a:txBody>
                    <a:bodyPr/>
                    <a:lstStyle/>
                    <a:p>
                      <a:pPr>
                        <a:defRPr sz="900">
                          <a:solidFill>
                            <a:srgbClr val="1A1A2E"/>
                          </a:solidFill>
                          <a:latin typeface="Calibri"/>
                        </a:defRPr>
                      </a:pPr>
                      <a:r>
                        <a:t>8-10 people</a:t>
                      </a:r>
                    </a:p>
                  </a:txBody>
                  <a:tcPr anchor="ctr">
                    <a:solidFill>
                      <a:srgbClr val="EDE9FE"/>
                    </a:solidFill>
                  </a:tcPr>
                </a:tc>
              </a:tr>
              <a:tr h="381000">
                <a:tc>
                  <a:txBody>
                    <a:bodyPr/>
                    <a:lstStyle/>
                    <a:p>
                      <a:pPr>
                        <a:defRPr sz="900">
                          <a:solidFill>
                            <a:srgbClr val="1A1A2E"/>
                          </a:solidFill>
                          <a:latin typeface="Calibri"/>
                        </a:defRPr>
                      </a:pPr>
                      <a:r>
                        <a:t>Leadership</a:t>
                      </a:r>
                    </a:p>
                  </a:txBody>
                  <a:tcPr anchor="ctr">
                    <a:solidFill>
                      <a:srgbClr val="FAFAFA"/>
                    </a:solidFill>
                  </a:tcPr>
                </a:tc>
                <a:tc>
                  <a:txBody>
                    <a:bodyPr/>
                    <a:lstStyle/>
                    <a:p>
                      <a:pPr>
                        <a:defRPr sz="900">
                          <a:solidFill>
                            <a:srgbClr val="1A1A2E"/>
                          </a:solidFill>
                          <a:latin typeface="Calibri"/>
                        </a:defRPr>
                      </a:pPr>
                      <a:r>
                        <a:t>Offshore, timezone-delayed</a:t>
                      </a:r>
                    </a:p>
                  </a:txBody>
                  <a:tcPr anchor="ctr">
                    <a:solidFill>
                      <a:srgbClr val="FAFAFA"/>
                    </a:solidFill>
                  </a:tcPr>
                </a:tc>
              </a:tr>
              <a:tr h="381000">
                <a:tc>
                  <a:txBody>
                    <a:bodyPr/>
                    <a:lstStyle/>
                    <a:p>
                      <a:pPr>
                        <a:defRPr sz="900">
                          <a:solidFill>
                            <a:srgbClr val="1A1A2E"/>
                          </a:solidFill>
                          <a:latin typeface="Calibri"/>
                        </a:defRPr>
                      </a:pPr>
                      <a:r>
                        <a:t>Output</a:t>
                      </a:r>
                    </a:p>
                  </a:txBody>
                  <a:tcPr anchor="ctr">
                    <a:solidFill>
                      <a:srgbClr val="EDE9FE"/>
                    </a:solidFill>
                  </a:tcPr>
                </a:tc>
                <a:tc>
                  <a:txBody>
                    <a:bodyPr/>
                    <a:lstStyle/>
                    <a:p>
                      <a:pPr>
                        <a:defRPr sz="900">
                          <a:solidFill>
                            <a:srgbClr val="1A1A2E"/>
                          </a:solidFill>
                          <a:latin typeface="Calibri"/>
                        </a:defRPr>
                      </a:pPr>
                      <a:r>
                        <a:t>Basic development, reactive</a:t>
                      </a:r>
                    </a:p>
                  </a:txBody>
                  <a:tcPr anchor="ctr">
                    <a:solidFill>
                      <a:srgbClr val="EDE9FE"/>
                    </a:solidFill>
                  </a:tcPr>
                </a:tc>
              </a:tr>
              <a:tr h="381000">
                <a:tc>
                  <a:txBody>
                    <a:bodyPr/>
                    <a:lstStyle/>
                    <a:p>
                      <a:pPr>
                        <a:defRPr sz="900">
                          <a:solidFill>
                            <a:srgbClr val="1A1A2E"/>
                          </a:solidFill>
                          <a:latin typeface="Calibri"/>
                        </a:defRPr>
                      </a:pPr>
                      <a:r>
                        <a:t>Data Monetisation</a:t>
                      </a:r>
                    </a:p>
                  </a:txBody>
                  <a:tcPr anchor="ctr">
                    <a:solidFill>
                      <a:srgbClr val="FAFAFA"/>
                    </a:solidFill>
                  </a:tcPr>
                </a:tc>
                <a:tc>
                  <a:txBody>
                    <a:bodyPr/>
                    <a:lstStyle/>
                    <a:p>
                      <a:pPr>
                        <a:defRPr sz="900">
                          <a:solidFill>
                            <a:srgbClr val="1A1A2E"/>
                          </a:solidFill>
                          <a:latin typeface="Calibri"/>
                        </a:defRPr>
                      </a:pPr>
                      <a:r>
                        <a:t>None</a:t>
                      </a:r>
                    </a:p>
                  </a:txBody>
                  <a:tcPr anchor="ctr">
                    <a:solidFill>
                      <a:srgbClr val="FAFAFA"/>
                    </a:solidFill>
                  </a:tcPr>
                </a:tc>
              </a:tr>
              <a:tr h="381000">
                <a:tc>
                  <a:txBody>
                    <a:bodyPr/>
                    <a:lstStyle/>
                    <a:p>
                      <a:pPr>
                        <a:defRPr sz="900">
                          <a:solidFill>
                            <a:srgbClr val="1A1A2E"/>
                          </a:solidFill>
                          <a:latin typeface="Calibri"/>
                        </a:defRPr>
                      </a:pPr>
                      <a:r>
                        <a:t>Deal Sourcing Support</a:t>
                      </a:r>
                    </a:p>
                  </a:txBody>
                  <a:tcPr anchor="ctr">
                    <a:solidFill>
                      <a:srgbClr val="EDE9FE"/>
                    </a:solidFill>
                  </a:tcPr>
                </a:tc>
                <a:tc>
                  <a:txBody>
                    <a:bodyPr/>
                    <a:lstStyle/>
                    <a:p>
                      <a:pPr>
                        <a:defRPr sz="900">
                          <a:solidFill>
                            <a:srgbClr val="1A1A2E"/>
                          </a:solidFill>
                          <a:latin typeface="Calibri"/>
                        </a:defRPr>
                      </a:pPr>
                      <a:r>
                        <a:t>None</a:t>
                      </a:r>
                    </a:p>
                  </a:txBody>
                  <a:tcPr anchor="ctr">
                    <a:solidFill>
                      <a:srgbClr val="EDE9FE"/>
                    </a:solidFill>
                  </a:tcPr>
                </a:tc>
              </a:tr>
              <a:tr h="381000">
                <a:tc>
                  <a:txBody>
                    <a:bodyPr/>
                    <a:lstStyle/>
                    <a:p>
                      <a:pPr>
                        <a:defRPr sz="900">
                          <a:solidFill>
                            <a:srgbClr val="1A1A2E"/>
                          </a:solidFill>
                          <a:latin typeface="Calibri"/>
                        </a:defRPr>
                      </a:pPr>
                      <a:r>
                        <a:t>Portfolio Value-Add</a:t>
                      </a:r>
                    </a:p>
                  </a:txBody>
                  <a:tcPr anchor="ctr">
                    <a:solidFill>
                      <a:srgbClr val="FAFAFA"/>
                    </a:solidFill>
                  </a:tcPr>
                </a:tc>
                <a:tc>
                  <a:txBody>
                    <a:bodyPr/>
                    <a:lstStyle/>
                    <a:p>
                      <a:pPr>
                        <a:defRPr sz="900">
                          <a:solidFill>
                            <a:srgbClr val="1A1A2E"/>
                          </a:solidFill>
                          <a:latin typeface="Calibri"/>
                        </a:defRPr>
                      </a:pPr>
                      <a:r>
                        <a:t>None</a:t>
                      </a:r>
                    </a:p>
                  </a:txBody>
                  <a:tcPr anchor="ctr">
                    <a:solidFill>
                      <a:srgbClr val="FAFAFA"/>
                    </a:solidFill>
                  </a:tcPr>
                </a:tc>
              </a:tr>
              <a:tr h="381000">
                <a:tc>
                  <a:txBody>
                    <a:bodyPr/>
                    <a:lstStyle/>
                    <a:p>
                      <a:pPr>
                        <a:defRPr sz="900">
                          <a:solidFill>
                            <a:srgbClr val="1A1A2E"/>
                          </a:solidFill>
                          <a:latin typeface="Calibri"/>
                        </a:defRPr>
                      </a:pPr>
                      <a:r>
                        <a:t>LP Reporting</a:t>
                      </a:r>
                    </a:p>
                  </a:txBody>
                  <a:tcPr anchor="ctr">
                    <a:solidFill>
                      <a:srgbClr val="EDE9FE"/>
                    </a:solidFill>
                  </a:tcPr>
                </a:tc>
                <a:tc>
                  <a:txBody>
                    <a:bodyPr/>
                    <a:lstStyle/>
                    <a:p>
                      <a:pPr>
                        <a:defRPr sz="900">
                          <a:solidFill>
                            <a:srgbClr val="1A1A2E"/>
                          </a:solidFill>
                          <a:latin typeface="Calibri"/>
                        </a:defRPr>
                      </a:pPr>
                      <a:r>
                        <a:t>Manual, time-consuming</a:t>
                      </a:r>
                    </a:p>
                  </a:txBody>
                  <a:tcPr anchor="ctr">
                    <a:solidFill>
                      <a:srgbClr val="EDE9FE"/>
                    </a:solidFill>
                  </a:tcPr>
                </a:tc>
              </a:tr>
              <a:tr h="381000">
                <a:tc>
                  <a:txBody>
                    <a:bodyPr/>
                    <a:lstStyle/>
                    <a:p>
                      <a:pPr>
                        <a:defRPr sz="900">
                          <a:solidFill>
                            <a:srgbClr val="1A1A2E"/>
                          </a:solidFill>
                          <a:latin typeface="Calibri"/>
                        </a:defRPr>
                      </a:pPr>
                      <a:r>
                        <a:t>Governance</a:t>
                      </a:r>
                    </a:p>
                  </a:txBody>
                  <a:tcPr anchor="ctr">
                    <a:solidFill>
                      <a:srgbClr val="FAFAFA"/>
                    </a:solidFill>
                  </a:tcPr>
                </a:tc>
                <a:tc>
                  <a:txBody>
                    <a:bodyPr/>
                    <a:lstStyle/>
                    <a:p>
                      <a:pPr>
                        <a:defRPr sz="900">
                          <a:solidFill>
                            <a:srgbClr val="1A1A2E"/>
                          </a:solidFill>
                          <a:latin typeface="Calibri"/>
                        </a:defRPr>
                      </a:pPr>
                      <a:r>
                        <a:t>Ad hoc</a:t>
                      </a:r>
                    </a:p>
                  </a:txBody>
                  <a:tcPr anchor="ctr">
                    <a:solidFill>
                      <a:srgbClr val="FAFAFA"/>
                    </a:solidFill>
                  </a:tcPr>
                </a:tc>
              </a:tr>
              <a:tr h="381000">
                <a:tc>
                  <a:txBody>
                    <a:bodyPr/>
                    <a:lstStyle/>
                    <a:p>
                      <a:pPr>
                        <a:defRPr sz="900">
                          <a:solidFill>
                            <a:srgbClr val="1A1A2E"/>
                          </a:solidFill>
                          <a:latin typeface="Calibri"/>
                        </a:defRPr>
                      </a:pPr>
                      <a:r>
                        <a:t>Knowledge Retention</a:t>
                      </a:r>
                    </a:p>
                  </a:txBody>
                  <a:tcPr anchor="ctr">
                    <a:solidFill>
                      <a:srgbClr val="EDE9FE"/>
                    </a:solidFill>
                  </a:tcPr>
                </a:tc>
                <a:tc>
                  <a:txBody>
                    <a:bodyPr/>
                    <a:lstStyle/>
                    <a:p>
                      <a:pPr>
                        <a:defRPr sz="900">
                          <a:solidFill>
                            <a:srgbClr val="1A1A2E"/>
                          </a:solidFill>
                          <a:latin typeface="Calibri"/>
                        </a:defRPr>
                      </a:pPr>
                      <a:r>
                        <a:t>High turnover risk</a:t>
                      </a:r>
                    </a:p>
                  </a:txBody>
                  <a:tcPr anchor="ctr">
                    <a:solidFill>
                      <a:srgbClr val="EDE9FE"/>
                    </a:solidFill>
                  </a:tcPr>
                </a:tc>
              </a:tr>
              <a:tr h="381000">
                <a:tc>
                  <a:txBody>
                    <a:bodyPr/>
                    <a:lstStyle/>
                    <a:p>
                      <a:pPr>
                        <a:defRPr sz="900">
                          <a:solidFill>
                            <a:srgbClr val="1A1A2E"/>
                          </a:solidFill>
                          <a:latin typeface="Calibri"/>
                        </a:defRPr>
                      </a:pPr>
                      <a:r>
                        <a:t>Communication</a:t>
                      </a:r>
                    </a:p>
                  </a:txBody>
                  <a:tcPr anchor="ctr">
                    <a:solidFill>
                      <a:srgbClr val="FAFAFA"/>
                    </a:solidFill>
                  </a:tcPr>
                </a:tc>
                <a:tc>
                  <a:txBody>
                    <a:bodyPr/>
                    <a:lstStyle/>
                    <a:p>
                      <a:pPr>
                        <a:defRPr sz="900">
                          <a:solidFill>
                            <a:srgbClr val="1A1A2E"/>
                          </a:solidFill>
                          <a:latin typeface="Calibri"/>
                        </a:defRPr>
                      </a:pPr>
                      <a:r>
                        <a:t>Through IT Director, async</a:t>
                      </a:r>
                    </a:p>
                  </a:txBody>
                  <a:tcPr anchor="ctr">
                    <a:solidFill>
                      <a:srgbClr val="FAFAFA"/>
                    </a:solidFill>
                  </a:tcPr>
                </a:tc>
              </a:tr>
            </a:tbl>
          </a:graphicData>
        </a:graphic>
      </p:graphicFrame>
      <p:sp>
        <p:nvSpPr>
          <p:cNvPr id="7" name="Rectangle 6"/>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9" name="TextBox 8"/>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10 / 15</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Timeline</a:t>
            </a:r>
          </a:p>
        </p:txBody>
      </p:sp>
      <p:sp>
        <p:nvSpPr>
          <p:cNvPr id="5" name="TextBox 4"/>
          <p:cNvSpPr txBox="1"/>
          <p:nvPr/>
        </p:nvSpPr>
        <p:spPr>
          <a:xfrm>
            <a:off x="731520" y="1005840"/>
            <a:ext cx="10058400" cy="548640"/>
          </a:xfrm>
          <a:prstGeom prst="rect">
            <a:avLst/>
          </a:prstGeom>
          <a:noFill/>
        </p:spPr>
        <p:txBody>
          <a:bodyPr wrap="square">
            <a:spAutoFit/>
          </a:bodyPr>
          <a:lstStyle/>
          <a:p>
            <a:pPr algn="l">
              <a:defRPr sz="1800" b="0" i="0">
                <a:solidFill>
                  <a:srgbClr val="7C3AED"/>
                </a:solidFill>
                <a:latin typeface="Calibri"/>
              </a:defRPr>
            </a:pPr>
            <a:r>
              <a:t>From Engagement to Value</a:t>
            </a:r>
          </a:p>
        </p:txBody>
      </p:sp>
      <p:sp>
        <p:nvSpPr>
          <p:cNvPr id="6" name="TextBox 5"/>
          <p:cNvSpPr txBox="1"/>
          <p:nvPr/>
        </p:nvSpPr>
        <p:spPr>
          <a:xfrm>
            <a:off x="731520" y="1645920"/>
            <a:ext cx="10515600" cy="3840480"/>
          </a:xfrm>
          <a:prstGeom prst="rect">
            <a:avLst/>
          </a:prstGeom>
          <a:noFill/>
        </p:spPr>
        <p:txBody>
          <a:bodyPr wrap="square">
            <a:spAutoFit/>
          </a:bodyPr>
          <a:lstStyle/>
          <a:p>
            <a:pPr>
              <a:lnSpc>
                <a:spcPts val="2000"/>
              </a:lnSpc>
              <a:spcAft>
                <a:spcPts val="600"/>
              </a:spcAft>
              <a:defRPr sz="1400">
                <a:solidFill>
                  <a:srgbClr val="1A1A2E"/>
                </a:solidFill>
                <a:latin typeface="Calibri"/>
              </a:defRPr>
            </a:pPr>
            <a:r>
              <a:t>Week    1    2    3    4    5    6    7    8    9   10   11   12   13   14   15   16   17+</a:t>
            </a:r>
          </a:p>
          <a:p>
            <a:pPr>
              <a:lnSpc>
                <a:spcPts val="2000"/>
              </a:lnSpc>
              <a:spcAft>
                <a:spcPts val="600"/>
              </a:spcAft>
              <a:defRPr sz="1400">
                <a:solidFill>
                  <a:srgbClr val="1A1A2E"/>
                </a:solidFill>
                <a:latin typeface="Calibri"/>
              </a:defRPr>
            </a:pPr>
            <a:r>
              <a:t>├────────────────┤</a:t>
            </a:r>
          </a:p>
          <a:p>
            <a:pPr>
              <a:lnSpc>
                <a:spcPts val="2000"/>
              </a:lnSpc>
              <a:spcAft>
                <a:spcPts val="600"/>
              </a:spcAft>
              <a:defRPr sz="1400">
                <a:solidFill>
                  <a:srgbClr val="1A1A2E"/>
                </a:solidFill>
                <a:latin typeface="Calibri"/>
              </a:defRPr>
            </a:pPr>
            <a:r>
              <a:t>Phase 1: Assessment &amp; Data Audit</a:t>
            </a:r>
          </a:p>
          <a:p>
            <a:pPr>
              <a:lnSpc>
                <a:spcPts val="2000"/>
              </a:lnSpc>
              <a:spcAft>
                <a:spcPts val="600"/>
              </a:spcAft>
              <a:defRPr sz="1400">
                <a:solidFill>
                  <a:srgbClr val="1A1A2E"/>
                </a:solidFill>
                <a:latin typeface="Calibri"/>
              </a:defRPr>
            </a:pPr>
            <a:r>
              <a:t>Deliverable: Oakley Data Monetisation Roadmap</a:t>
            </a:r>
          </a:p>
          <a:p>
            <a:pPr>
              <a:lnSpc>
                <a:spcPts val="2000"/>
              </a:lnSpc>
              <a:spcAft>
                <a:spcPts val="600"/>
              </a:spcAft>
              <a:defRPr sz="1400">
                <a:solidFill>
                  <a:srgbClr val="1A1A2E"/>
                </a:solidFill>
                <a:latin typeface="Calibri"/>
              </a:defRPr>
            </a:pPr>
            <a:r>
              <a:t>├──────────────────────────────────────────────────┤</a:t>
            </a:r>
          </a:p>
          <a:p>
            <a:pPr>
              <a:lnSpc>
                <a:spcPts val="2000"/>
              </a:lnSpc>
              <a:spcAft>
                <a:spcPts val="600"/>
              </a:spcAft>
              <a:defRPr sz="1400">
                <a:solidFill>
                  <a:srgbClr val="1A1A2E"/>
                </a:solidFill>
                <a:latin typeface="Calibri"/>
              </a:defRPr>
            </a:pPr>
            <a:r>
              <a:t>Phase 2: Platform Build</a:t>
            </a:r>
          </a:p>
          <a:p>
            <a:pPr>
              <a:lnSpc>
                <a:spcPts val="2000"/>
              </a:lnSpc>
              <a:spcAft>
                <a:spcPts val="600"/>
              </a:spcAft>
              <a:defRPr sz="1400">
                <a:solidFill>
                  <a:srgbClr val="1A1A2E"/>
                </a:solidFill>
                <a:latin typeface="Calibri"/>
              </a:defRPr>
            </a:pPr>
            <a:r>
              <a:t>├─────────────┤</a:t>
            </a:r>
          </a:p>
          <a:p>
            <a:pPr>
              <a:lnSpc>
                <a:spcPts val="2000"/>
              </a:lnSpc>
              <a:spcAft>
                <a:spcPts val="600"/>
              </a:spcAft>
              <a:defRPr sz="1400">
                <a:solidFill>
                  <a:srgbClr val="1A1A2E"/>
                </a:solidFill>
                <a:latin typeface="Calibri"/>
              </a:defRPr>
            </a:pPr>
            <a:r>
              <a:t>Core data platform + relationship scoring (first value)</a:t>
            </a:r>
          </a:p>
          <a:p>
            <a:pPr>
              <a:lnSpc>
                <a:spcPts val="2000"/>
              </a:lnSpc>
              <a:spcAft>
                <a:spcPts val="600"/>
              </a:spcAft>
              <a:defRPr sz="1400">
                <a:solidFill>
                  <a:srgbClr val="1A1A2E"/>
                </a:solidFill>
                <a:latin typeface="Calibri"/>
              </a:defRPr>
            </a:pPr>
            <a:r>
              <a:t>├─────────────┤</a:t>
            </a:r>
          </a:p>
          <a:p>
            <a:pPr>
              <a:lnSpc>
                <a:spcPts val="2000"/>
              </a:lnSpc>
              <a:spcAft>
                <a:spcPts val="600"/>
              </a:spcAft>
              <a:defRPr sz="1400">
                <a:solidFill>
                  <a:srgbClr val="1A1A2E"/>
                </a:solidFill>
                <a:latin typeface="Calibri"/>
              </a:defRPr>
            </a:pPr>
            <a:r>
              <a:t>Deal sourcing engine + LP/GP automation</a:t>
            </a:r>
          </a:p>
          <a:p>
            <a:pPr>
              <a:lnSpc>
                <a:spcPts val="2000"/>
              </a:lnSpc>
              <a:spcAft>
                <a:spcPts val="600"/>
              </a:spcAft>
              <a:defRPr sz="1400">
                <a:solidFill>
                  <a:srgbClr val="1A1A2E"/>
                </a:solidFill>
                <a:latin typeface="Calibri"/>
              </a:defRPr>
            </a:pPr>
            <a:r>
              <a:t>├─────────────┤</a:t>
            </a:r>
          </a:p>
          <a:p>
            <a:pPr>
              <a:lnSpc>
                <a:spcPts val="2000"/>
              </a:lnSpc>
              <a:spcAft>
                <a:spcPts val="600"/>
              </a:spcAft>
              <a:defRPr sz="1400">
                <a:solidFill>
                  <a:srgbClr val="1A1A2E"/>
                </a:solidFill>
                <a:latin typeface="Calibri"/>
              </a:defRPr>
            </a:pPr>
            <a:r>
              <a:t>Portfolio Intelligence API + dashboards</a:t>
            </a:r>
          </a:p>
          <a:p>
            <a:pPr>
              <a:lnSpc>
                <a:spcPts val="2000"/>
              </a:lnSpc>
              <a:spcAft>
                <a:spcPts val="600"/>
              </a:spcAft>
              <a:defRPr sz="1400">
                <a:solidFill>
                  <a:srgbClr val="1A1A2E"/>
                </a:solidFill>
                <a:latin typeface="Calibri"/>
              </a:defRPr>
            </a:pPr>
            <a:r>
              <a:t>├────→</a:t>
            </a:r>
          </a:p>
          <a:p>
            <a:pPr>
              <a:lnSpc>
                <a:spcPts val="2000"/>
              </a:lnSpc>
              <a:spcAft>
                <a:spcPts val="600"/>
              </a:spcAft>
              <a:defRPr sz="1400">
                <a:solidFill>
                  <a:srgbClr val="1A1A2E"/>
                </a:solidFill>
                <a:latin typeface="Calibri"/>
              </a:defRPr>
            </a:pPr>
            <a:r>
              <a:t>Phase 3</a:t>
            </a:r>
          </a:p>
          <a:p>
            <a:pPr>
              <a:lnSpc>
                <a:spcPts val="2000"/>
              </a:lnSpc>
              <a:spcAft>
                <a:spcPts val="600"/>
              </a:spcAft>
              <a:defRPr sz="1400">
                <a:solidFill>
                  <a:srgbClr val="1A1A2E"/>
                </a:solidFill>
                <a:latin typeface="Calibri"/>
              </a:defRPr>
            </a:pPr>
            <a:r>
              <a:t>Managed Ops</a:t>
            </a:r>
          </a:p>
          <a:p>
            <a:pPr>
              <a:lnSpc>
                <a:spcPts val="2000"/>
              </a:lnSpc>
              <a:spcAft>
                <a:spcPts val="600"/>
              </a:spcAft>
              <a:defRPr sz="1400">
                <a:solidFill>
                  <a:srgbClr val="1A1A2E"/>
                </a:solidFill>
                <a:latin typeface="Calibri"/>
              </a:defRPr>
            </a:pPr>
            <a:r>
              <a:t>First value delivered in 6-8 weeks - relationship scoring and basic deal sourcing intelligence live and usable by Oakley's deal team.</a:t>
            </a:r>
          </a:p>
          <a:p>
            <a:pPr>
              <a:lnSpc>
                <a:spcPts val="2000"/>
              </a:lnSpc>
              <a:spcAft>
                <a:spcPts val="600"/>
              </a:spcAft>
              <a:defRPr sz="1400">
                <a:solidFill>
                  <a:srgbClr val="1A1A2E"/>
                </a:solidFill>
                <a:latin typeface="Calibri"/>
              </a:defRPr>
            </a:pPr>
            <a:r>
              <a:t>Full platform operational by week 16 - all capabilities live across deal sourcing, portfolio intelligence, and LP reporting.</a:t>
            </a:r>
          </a:p>
        </p:txBody>
      </p:sp>
      <p:sp>
        <p:nvSpPr>
          <p:cNvPr id="7" name="Rectangle 6"/>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9" name="TextBox 8"/>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11 / 15</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Investment</a:t>
            </a:r>
          </a:p>
        </p:txBody>
      </p:sp>
      <p:sp>
        <p:nvSpPr>
          <p:cNvPr id="5" name="TextBox 4"/>
          <p:cNvSpPr txBox="1"/>
          <p:nvPr/>
        </p:nvSpPr>
        <p:spPr>
          <a:xfrm>
            <a:off x="731520" y="1005840"/>
            <a:ext cx="10058400" cy="457200"/>
          </a:xfrm>
          <a:prstGeom prst="rect">
            <a:avLst/>
          </a:prstGeom>
          <a:noFill/>
        </p:spPr>
        <p:txBody>
          <a:bodyPr wrap="square">
            <a:spAutoFit/>
          </a:bodyPr>
          <a:lstStyle/>
          <a:p>
            <a:pPr algn="l">
              <a:defRPr sz="1800" b="0" i="0">
                <a:solidFill>
                  <a:srgbClr val="7C3AED"/>
                </a:solidFill>
                <a:latin typeface="Calibri"/>
              </a:defRPr>
            </a:pPr>
            <a:r>
              <a:t>Summary</a:t>
            </a:r>
          </a:p>
        </p:txBody>
      </p:sp>
      <p:graphicFrame>
        <p:nvGraphicFramePr>
          <p:cNvPr id="6" name="Table 5"/>
          <p:cNvGraphicFramePr>
            <a:graphicFrameLocks noGrp="1"/>
          </p:cNvGraphicFramePr>
          <p:nvPr/>
        </p:nvGraphicFramePr>
        <p:xfrm>
          <a:off x="731520" y="1554480"/>
          <a:ext cx="10515599" cy="2011680"/>
        </p:xfrm>
        <a:graphic>
          <a:graphicData uri="http://schemas.openxmlformats.org/drawingml/2006/table">
            <a:tbl>
              <a:tblPr firstRow="1" bandRow="1">
                <a:tableStyleId>{5C22544A-7EE6-4342-B048-85BDC9FD1C3A}</a:tableStyleId>
              </a:tblPr>
              <a:tblGrid>
                <a:gridCol w="5185775"/>
                <a:gridCol w="1152394"/>
                <a:gridCol w="4177430"/>
              </a:tblGrid>
              <a:tr h="502920">
                <a:tc>
                  <a:txBody>
                    <a:bodyPr/>
                    <a:lstStyle/>
                    <a:p>
                      <a:pPr>
                        <a:defRPr sz="1100" b="1">
                          <a:solidFill>
                            <a:srgbClr val="FFFFFF"/>
                          </a:solidFill>
                          <a:latin typeface="Calibri"/>
                        </a:defRPr>
                      </a:pPr>
                      <a:r>
                        <a:t>Phase</a:t>
                      </a:r>
                    </a:p>
                  </a:txBody>
                  <a:tcPr anchor="ctr">
                    <a:solidFill>
                      <a:srgbClr val="7C3AED"/>
                    </a:solidFill>
                  </a:tcPr>
                </a:tc>
                <a:tc>
                  <a:txBody>
                    <a:bodyPr/>
                    <a:lstStyle/>
                    <a:p>
                      <a:pPr>
                        <a:defRPr sz="1100" b="1">
                          <a:solidFill>
                            <a:srgbClr val="FFFFFF"/>
                          </a:solidFill>
                          <a:latin typeface="Calibri"/>
                        </a:defRPr>
                      </a:pPr>
                      <a:r>
                        <a:t>Duration</a:t>
                      </a:r>
                    </a:p>
                  </a:txBody>
                  <a:tcPr anchor="ctr">
                    <a:solidFill>
                      <a:srgbClr val="7C3AED"/>
                    </a:solidFill>
                  </a:tcPr>
                </a:tc>
                <a:tc>
                  <a:txBody>
                    <a:bodyPr/>
                    <a:lstStyle/>
                    <a:p>
                      <a:pPr>
                        <a:defRPr sz="1100" b="1">
                          <a:solidFill>
                            <a:srgbClr val="FFFFFF"/>
                          </a:solidFill>
                          <a:latin typeface="Calibri"/>
                        </a:defRPr>
                      </a:pPr>
                      <a:r>
                        <a:t>Cost</a:t>
                      </a:r>
                    </a:p>
                  </a:txBody>
                  <a:tcPr anchor="ctr">
                    <a:solidFill>
                      <a:srgbClr val="7C3AED"/>
                    </a:solidFill>
                  </a:tcPr>
                </a:tc>
              </a:tr>
              <a:tr h="502920">
                <a:tc>
                  <a:txBody>
                    <a:bodyPr/>
                    <a:lstStyle/>
                    <a:p>
                      <a:pPr>
                        <a:defRPr sz="1100">
                          <a:solidFill>
                            <a:srgbClr val="1A1A2E"/>
                          </a:solidFill>
                          <a:latin typeface="Calibri"/>
                        </a:defRPr>
                      </a:pPr>
                      <a:r>
                        <a:t>Phase 1: Assessment &amp; Data Audit</a:t>
                      </a:r>
                    </a:p>
                  </a:txBody>
                  <a:tcPr anchor="ctr">
                    <a:solidFill>
                      <a:srgbClr val="FAFAFA"/>
                    </a:solidFill>
                  </a:tcPr>
                </a:tc>
                <a:tc>
                  <a:txBody>
                    <a:bodyPr/>
                    <a:lstStyle/>
                    <a:p>
                      <a:pPr>
                        <a:defRPr sz="1100">
                          <a:solidFill>
                            <a:srgbClr val="1A1A2E"/>
                          </a:solidFill>
                          <a:latin typeface="Calibri"/>
                        </a:defRPr>
                      </a:pPr>
                      <a:r>
                        <a:t>4 weeks</a:t>
                      </a:r>
                    </a:p>
                  </a:txBody>
                  <a:tcPr anchor="ctr">
                    <a:solidFill>
                      <a:srgbClr val="FAFAFA"/>
                    </a:solidFill>
                  </a:tcPr>
                </a:tc>
                <a:tc>
                  <a:txBody>
                    <a:bodyPr/>
                    <a:lstStyle/>
                    <a:p>
                      <a:pPr>
                        <a:defRPr sz="1100">
                          <a:solidFill>
                            <a:srgbClr val="1A1A2E"/>
                          </a:solidFill>
                          <a:latin typeface="Calibri"/>
                        </a:defRPr>
                      </a:pPr>
                      <a:r>
                        <a:t>£12,000 (one-off)</a:t>
                      </a:r>
                    </a:p>
                  </a:txBody>
                  <a:tcPr anchor="ctr">
                    <a:solidFill>
                      <a:srgbClr val="FAFAFA"/>
                    </a:solidFill>
                  </a:tcPr>
                </a:tc>
              </a:tr>
              <a:tr h="502920">
                <a:tc>
                  <a:txBody>
                    <a:bodyPr/>
                    <a:lstStyle/>
                    <a:p>
                      <a:pPr>
                        <a:defRPr sz="1100">
                          <a:solidFill>
                            <a:srgbClr val="1A1A2E"/>
                          </a:solidFill>
                          <a:latin typeface="Calibri"/>
                        </a:defRPr>
                      </a:pPr>
                      <a:r>
                        <a:t>Phase 2: Platform Build</a:t>
                      </a:r>
                    </a:p>
                  </a:txBody>
                  <a:tcPr anchor="ctr">
                    <a:solidFill>
                      <a:srgbClr val="EDE9FE"/>
                    </a:solidFill>
                  </a:tcPr>
                </a:tc>
                <a:tc>
                  <a:txBody>
                    <a:bodyPr/>
                    <a:lstStyle/>
                    <a:p>
                      <a:pPr>
                        <a:defRPr sz="1100">
                          <a:solidFill>
                            <a:srgbClr val="1A1A2E"/>
                          </a:solidFill>
                          <a:latin typeface="Calibri"/>
                        </a:defRPr>
                      </a:pPr>
                      <a:r>
                        <a:t>4 months</a:t>
                      </a:r>
                    </a:p>
                  </a:txBody>
                  <a:tcPr anchor="ctr">
                    <a:solidFill>
                      <a:srgbClr val="EDE9FE"/>
                    </a:solidFill>
                  </a:tcPr>
                </a:tc>
                <a:tc>
                  <a:txBody>
                    <a:bodyPr/>
                    <a:lstStyle/>
                    <a:p>
                      <a:pPr>
                        <a:defRPr sz="1100">
                          <a:solidFill>
                            <a:srgbClr val="1A1A2E"/>
                          </a:solidFill>
                          <a:latin typeface="Calibri"/>
                        </a:defRPr>
                      </a:pPr>
                      <a:r>
                        <a:t>£15,000/month (£60,000 total)</a:t>
                      </a:r>
                    </a:p>
                  </a:txBody>
                  <a:tcPr anchor="ctr">
                    <a:solidFill>
                      <a:srgbClr val="EDE9FE"/>
                    </a:solidFill>
                  </a:tcPr>
                </a:tc>
              </a:tr>
              <a:tr h="502920">
                <a:tc>
                  <a:txBody>
                    <a:bodyPr/>
                    <a:lstStyle/>
                    <a:p>
                      <a:pPr>
                        <a:defRPr sz="1100">
                          <a:solidFill>
                            <a:srgbClr val="1A1A2E"/>
                          </a:solidFill>
                          <a:latin typeface="Calibri"/>
                        </a:defRPr>
                      </a:pPr>
                      <a:r>
                        <a:t>Phase 3: Managed Operations</a:t>
                      </a:r>
                    </a:p>
                  </a:txBody>
                  <a:tcPr anchor="ctr">
                    <a:solidFill>
                      <a:srgbClr val="FAFAFA"/>
                    </a:solidFill>
                  </a:tcPr>
                </a:tc>
                <a:tc>
                  <a:txBody>
                    <a:bodyPr/>
                    <a:lstStyle/>
                    <a:p>
                      <a:pPr>
                        <a:defRPr sz="1100">
                          <a:solidFill>
                            <a:srgbClr val="1A1A2E"/>
                          </a:solidFill>
                          <a:latin typeface="Calibri"/>
                        </a:defRPr>
                      </a:pPr>
                      <a:r>
                        <a:t>Ongoing</a:t>
                      </a:r>
                    </a:p>
                  </a:txBody>
                  <a:tcPr anchor="ctr">
                    <a:solidFill>
                      <a:srgbClr val="FAFAFA"/>
                    </a:solidFill>
                  </a:tcPr>
                </a:tc>
                <a:tc>
                  <a:txBody>
                    <a:bodyPr/>
                    <a:lstStyle/>
                    <a:p>
                      <a:pPr>
                        <a:defRPr sz="1100">
                          <a:solidFill>
                            <a:srgbClr val="1A1A2E"/>
                          </a:solidFill>
                          <a:latin typeface="Calibri"/>
                        </a:defRPr>
                      </a:pPr>
                      <a:r>
                        <a:t>£10,000-£15,000/month</a:t>
                      </a:r>
                    </a:p>
                  </a:txBody>
                  <a:tcPr anchor="ctr">
                    <a:solidFill>
                      <a:srgbClr val="FAFAFA"/>
                    </a:solidFill>
                  </a:tcPr>
                </a:tc>
              </a:tr>
            </a:tbl>
          </a:graphicData>
        </a:graphic>
      </p:graphicFrame>
      <p:sp>
        <p:nvSpPr>
          <p:cNvPr id="7" name="TextBox 6"/>
          <p:cNvSpPr txBox="1"/>
          <p:nvPr/>
        </p:nvSpPr>
        <p:spPr>
          <a:xfrm>
            <a:off x="731520" y="3749040"/>
            <a:ext cx="10058400" cy="731520"/>
          </a:xfrm>
          <a:prstGeom prst="rect">
            <a:avLst/>
          </a:prstGeom>
          <a:noFill/>
        </p:spPr>
        <p:txBody>
          <a:bodyPr wrap="square">
            <a:spAutoFit/>
          </a:bodyPr>
          <a:lstStyle/>
          <a:p>
            <a:pPr algn="l">
              <a:defRPr sz="1100" b="0" i="0">
                <a:solidFill>
                  <a:srgbClr val="1A1A2E"/>
                </a:solidFill>
                <a:latin typeface="Calibri"/>
              </a:defRPr>
            </a:pPr>
            <a:r>
              <a:t>- Current India spend: £180,000-£300,000/year for basic IT work with zero data monetisation or deal sourcing support</a:t>
            </a:r>
            <a:br/>
            <a:r>
              <a:t>- Opportunity cost: Every month Oakley's relationship data sits unmonetised, the information asymmetry that drives uncontested deals erodes - competitors with better data infrastructure close the gap</a:t>
            </a:r>
            <a:br/>
            <a:r>
              <a:t>- Alternative: Building in-house would require 3-4 senior hires (£300,000-£500,000/year) plus 12+ months to reach the same capability - and Oakley has no internal IT team to manage them</a:t>
            </a:r>
          </a:p>
        </p:txBody>
      </p:sp>
      <p:sp>
        <p:nvSpPr>
          <p:cNvPr id="8" name="Rectangle 7"/>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10" name="TextBox 9"/>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12 / 15</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What We Need From Oakley</a:t>
            </a:r>
          </a:p>
        </p:txBody>
      </p:sp>
      <p:sp>
        <p:nvSpPr>
          <p:cNvPr id="5" name="TextBox 4"/>
          <p:cNvSpPr txBox="1"/>
          <p:nvPr/>
        </p:nvSpPr>
        <p:spPr>
          <a:xfrm>
            <a:off x="731520" y="1005840"/>
            <a:ext cx="10058400" cy="457200"/>
          </a:xfrm>
          <a:prstGeom prst="rect">
            <a:avLst/>
          </a:prstGeom>
          <a:noFill/>
        </p:spPr>
        <p:txBody>
          <a:bodyPr wrap="square">
            <a:spAutoFit/>
          </a:bodyPr>
          <a:lstStyle/>
          <a:p>
            <a:pPr algn="l">
              <a:defRPr sz="1800" b="0" i="0">
                <a:solidFill>
                  <a:srgbClr val="7C3AED"/>
                </a:solidFill>
                <a:latin typeface="Calibri"/>
              </a:defRPr>
            </a:pPr>
            <a:r>
              <a:t>To Get Started</a:t>
            </a:r>
          </a:p>
        </p:txBody>
      </p:sp>
      <p:graphicFrame>
        <p:nvGraphicFramePr>
          <p:cNvPr id="6" name="Table 5"/>
          <p:cNvGraphicFramePr>
            <a:graphicFrameLocks noGrp="1"/>
          </p:cNvGraphicFramePr>
          <p:nvPr/>
        </p:nvGraphicFramePr>
        <p:xfrm>
          <a:off x="731520" y="1554480"/>
          <a:ext cx="10515599" cy="2514600"/>
        </p:xfrm>
        <a:graphic>
          <a:graphicData uri="http://schemas.openxmlformats.org/drawingml/2006/table">
            <a:tbl>
              <a:tblPr firstRow="1" bandRow="1">
                <a:tableStyleId>{5C22544A-7EE6-4342-B048-85BDC9FD1C3A}</a:tableStyleId>
              </a:tblPr>
              <a:tblGrid>
                <a:gridCol w="2913961"/>
                <a:gridCol w="802395"/>
                <a:gridCol w="6799243"/>
              </a:tblGrid>
              <a:tr h="502920">
                <a:tc>
                  <a:txBody>
                    <a:bodyPr/>
                    <a:lstStyle/>
                    <a:p>
                      <a:pPr>
                        <a:defRPr sz="900" b="1">
                          <a:solidFill>
                            <a:srgbClr val="FFFFFF"/>
                          </a:solidFill>
                          <a:latin typeface="Calibri"/>
                        </a:defRPr>
                      </a:pPr>
                      <a:r>
                        <a:t>Requirement</a:t>
                      </a:r>
                    </a:p>
                  </a:txBody>
                  <a:tcPr anchor="ctr">
                    <a:solidFill>
                      <a:srgbClr val="7C3AED"/>
                    </a:solidFill>
                  </a:tcPr>
                </a:tc>
                <a:tc>
                  <a:txBody>
                    <a:bodyPr/>
                    <a:lstStyle/>
                    <a:p>
                      <a:pPr>
                        <a:defRPr sz="900" b="1">
                          <a:solidFill>
                            <a:srgbClr val="FFFFFF"/>
                          </a:solidFill>
                          <a:latin typeface="Calibri"/>
                        </a:defRPr>
                      </a:pPr>
                      <a:r>
                        <a:t>Who</a:t>
                      </a:r>
                    </a:p>
                  </a:txBody>
                  <a:tcPr anchor="ctr">
                    <a:solidFill>
                      <a:srgbClr val="7C3AED"/>
                    </a:solidFill>
                  </a:tcPr>
                </a:tc>
                <a:tc>
                  <a:txBody>
                    <a:bodyPr/>
                    <a:lstStyle/>
                    <a:p>
                      <a:pPr>
                        <a:defRPr sz="900" b="1">
                          <a:solidFill>
                            <a:srgbClr val="FFFFFF"/>
                          </a:solidFill>
                          <a:latin typeface="Calibri"/>
                        </a:defRPr>
                      </a:pPr>
                      <a:r>
                        <a:t>Time Commitment</a:t>
                      </a:r>
                    </a:p>
                  </a:txBody>
                  <a:tcPr anchor="ctr">
                    <a:solidFill>
                      <a:srgbClr val="7C3AED"/>
                    </a:solidFill>
                  </a:tcPr>
                </a:tc>
              </a:tr>
              <a:tr h="502920">
                <a:tc>
                  <a:txBody>
                    <a:bodyPr/>
                    <a:lstStyle/>
                    <a:p>
                      <a:pPr>
                        <a:defRPr sz="900">
                          <a:solidFill>
                            <a:srgbClr val="1A1A2E"/>
                          </a:solidFill>
                          <a:latin typeface="Calibri"/>
                        </a:defRPr>
                      </a:pPr>
                      <a:r>
                        <a:t>Access to relationship data (CRMs, deal databases, email exports)</a:t>
                      </a:r>
                    </a:p>
                  </a:txBody>
                  <a:tcPr anchor="ctr">
                    <a:solidFill>
                      <a:srgbClr val="FAFAFA"/>
                    </a:solidFill>
                  </a:tcPr>
                </a:tc>
                <a:tc>
                  <a:txBody>
                    <a:bodyPr/>
                    <a:lstStyle/>
                    <a:p>
                      <a:pPr>
                        <a:defRPr sz="900">
                          <a:solidFill>
                            <a:srgbClr val="1A1A2E"/>
                          </a:solidFill>
                          <a:latin typeface="Calibri"/>
                        </a:defRPr>
                      </a:pPr>
                      <a:r>
                        <a:t>IT Director</a:t>
                      </a:r>
                    </a:p>
                  </a:txBody>
                  <a:tcPr anchor="ctr">
                    <a:solidFill>
                      <a:srgbClr val="FAFAFA"/>
                    </a:solidFill>
                  </a:tcPr>
                </a:tc>
                <a:tc>
                  <a:txBody>
                    <a:bodyPr/>
                    <a:lstStyle/>
                    <a:p>
                      <a:pPr>
                        <a:defRPr sz="900">
                          <a:solidFill>
                            <a:srgbClr val="1A1A2E"/>
                          </a:solidFill>
                          <a:latin typeface="Calibri"/>
                        </a:defRPr>
                      </a:pPr>
                      <a:r>
                        <a:t>One-time setup</a:t>
                      </a:r>
                    </a:p>
                  </a:txBody>
                  <a:tcPr anchor="ctr">
                    <a:solidFill>
                      <a:srgbClr val="FAFAFA"/>
                    </a:solidFill>
                  </a:tcPr>
                </a:tc>
              </a:tr>
              <a:tr h="502920">
                <a:tc>
                  <a:txBody>
                    <a:bodyPr/>
                    <a:lstStyle/>
                    <a:p>
                      <a:pPr>
                        <a:defRPr sz="900">
                          <a:solidFill>
                            <a:srgbClr val="1A1A2E"/>
                          </a:solidFill>
                          <a:latin typeface="Calibri"/>
                        </a:defRPr>
                      </a:pPr>
                      <a:r>
                        <a:t>IT Director as technical stakeholder</a:t>
                      </a:r>
                    </a:p>
                  </a:txBody>
                  <a:tcPr anchor="ctr">
                    <a:solidFill>
                      <a:srgbClr val="EDE9FE"/>
                    </a:solidFill>
                  </a:tcPr>
                </a:tc>
                <a:tc>
                  <a:txBody>
                    <a:bodyPr/>
                    <a:lstStyle/>
                    <a:p>
                      <a:pPr>
                        <a:defRPr sz="900">
                          <a:solidFill>
                            <a:srgbClr val="1A1A2E"/>
                          </a:solidFill>
                          <a:latin typeface="Calibri"/>
                        </a:defRPr>
                      </a:pPr>
                      <a:r>
                        <a:t>IT Director</a:t>
                      </a:r>
                    </a:p>
                  </a:txBody>
                  <a:tcPr anchor="ctr">
                    <a:solidFill>
                      <a:srgbClr val="EDE9FE"/>
                    </a:solidFill>
                  </a:tcPr>
                </a:tc>
                <a:tc>
                  <a:txBody>
                    <a:bodyPr/>
                    <a:lstStyle/>
                    <a:p>
                      <a:pPr>
                        <a:defRPr sz="900">
                          <a:solidFill>
                            <a:srgbClr val="1A1A2E"/>
                          </a:solidFill>
                          <a:latin typeface="Calibri"/>
                        </a:defRPr>
                      </a:pPr>
                      <a:r>
                        <a:t>2-3 hours/week during Phase 1-2, 1 hour/week ongoing</a:t>
                      </a:r>
                    </a:p>
                  </a:txBody>
                  <a:tcPr anchor="ctr">
                    <a:solidFill>
                      <a:srgbClr val="EDE9FE"/>
                    </a:solidFill>
                  </a:tcPr>
                </a:tc>
              </a:tr>
              <a:tr h="502920">
                <a:tc>
                  <a:txBody>
                    <a:bodyPr/>
                    <a:lstStyle/>
                    <a:p>
                      <a:pPr>
                        <a:defRPr sz="900">
                          <a:solidFill>
                            <a:srgbClr val="1A1A2E"/>
                          </a:solidFill>
                          <a:latin typeface="Calibri"/>
                        </a:defRPr>
                      </a:pPr>
                      <a:r>
                        <a:t>Deal team input</a:t>
                      </a:r>
                    </a:p>
                  </a:txBody>
                  <a:tcPr anchor="ctr">
                    <a:solidFill>
                      <a:srgbClr val="FAFAFA"/>
                    </a:solidFill>
                  </a:tcPr>
                </a:tc>
                <a:tc>
                  <a:txBody>
                    <a:bodyPr/>
                    <a:lstStyle/>
                    <a:p>
                      <a:pPr>
                        <a:defRPr sz="900">
                          <a:solidFill>
                            <a:srgbClr val="1A1A2E"/>
                          </a:solidFill>
                          <a:latin typeface="Calibri"/>
                        </a:defRPr>
                      </a:pPr>
                      <a:r>
                        <a:t>Partners/Associates</a:t>
                      </a:r>
                    </a:p>
                  </a:txBody>
                  <a:tcPr anchor="ctr">
                    <a:solidFill>
                      <a:srgbClr val="FAFAFA"/>
                    </a:solidFill>
                  </a:tcPr>
                </a:tc>
                <a:tc>
                  <a:txBody>
                    <a:bodyPr/>
                    <a:lstStyle/>
                    <a:p>
                      <a:pPr>
                        <a:defRPr sz="900">
                          <a:solidFill>
                            <a:srgbClr val="1A1A2E"/>
                          </a:solidFill>
                          <a:latin typeface="Calibri"/>
                        </a:defRPr>
                      </a:pPr>
                      <a:r>
                        <a:t>2 hours/week during Phase 1 (to define scoring criteria, deal sourcing priorities, and portfolio value-add requirements), ad hoc thereafter</a:t>
                      </a:r>
                    </a:p>
                  </a:txBody>
                  <a:tcPr anchor="ctr">
                    <a:solidFill>
                      <a:srgbClr val="FAFAFA"/>
                    </a:solidFill>
                  </a:tcPr>
                </a:tc>
              </a:tr>
              <a:tr h="502920">
                <a:tc>
                  <a:txBody>
                    <a:bodyPr/>
                    <a:lstStyle/>
                    <a:p>
                      <a:pPr>
                        <a:defRPr sz="900">
                          <a:solidFill>
                            <a:srgbClr val="1A1A2E"/>
                          </a:solidFill>
                          <a:latin typeface="Calibri"/>
                        </a:defRPr>
                      </a:pPr>
                      <a:r>
                        <a:t>Data governance decisions</a:t>
                      </a:r>
                    </a:p>
                  </a:txBody>
                  <a:tcPr anchor="ctr">
                    <a:solidFill>
                      <a:srgbClr val="EDE9FE"/>
                    </a:solidFill>
                  </a:tcPr>
                </a:tc>
                <a:tc>
                  <a:txBody>
                    <a:bodyPr/>
                    <a:lstStyle/>
                    <a:p>
                      <a:pPr>
                        <a:defRPr sz="900">
                          <a:solidFill>
                            <a:srgbClr val="1A1A2E"/>
                          </a:solidFill>
                          <a:latin typeface="Calibri"/>
                        </a:defRPr>
                      </a:pPr>
                      <a:r>
                        <a:t>Partners</a:t>
                      </a:r>
                    </a:p>
                  </a:txBody>
                  <a:tcPr anchor="ctr">
                    <a:solidFill>
                      <a:srgbClr val="EDE9FE"/>
                    </a:solidFill>
                  </a:tcPr>
                </a:tc>
                <a:tc>
                  <a:txBody>
                    <a:bodyPr/>
                    <a:lstStyle/>
                    <a:p>
                      <a:pPr>
                        <a:defRPr sz="900">
                          <a:solidFill>
                            <a:srgbClr val="1A1A2E"/>
                          </a:solidFill>
                          <a:latin typeface="Calibri"/>
                        </a:defRPr>
                      </a:pPr>
                      <a:r>
                        <a:t>Key decisions on data sharing policies, privacy boundaries, and what relationship intelligence is appropriate to surface to portfolio companies vs. keep internal</a:t>
                      </a:r>
                    </a:p>
                  </a:txBody>
                  <a:tcPr anchor="ctr">
                    <a:solidFill>
                      <a:srgbClr val="EDE9FE"/>
                    </a:solidFill>
                  </a:tcPr>
                </a:tc>
              </a:tr>
            </a:tbl>
          </a:graphicData>
        </a:graphic>
      </p:graphicFrame>
      <p:sp>
        <p:nvSpPr>
          <p:cNvPr id="7" name="TextBox 6"/>
          <p:cNvSpPr txBox="1"/>
          <p:nvPr/>
        </p:nvSpPr>
        <p:spPr>
          <a:xfrm>
            <a:off x="731520" y="4251960"/>
            <a:ext cx="10058400" cy="731520"/>
          </a:xfrm>
          <a:prstGeom prst="rect">
            <a:avLst/>
          </a:prstGeom>
          <a:noFill/>
        </p:spPr>
        <p:txBody>
          <a:bodyPr wrap="square">
            <a:spAutoFit/>
          </a:bodyPr>
          <a:lstStyle/>
          <a:p>
            <a:pPr algn="l">
              <a:defRPr sz="1100" b="0" i="0">
                <a:solidFill>
                  <a:srgbClr val="1A1A2E"/>
                </a:solidFill>
                <a:latin typeface="Calibri"/>
              </a:defRPr>
            </a:pPr>
            <a:r>
              <a:t>- You don't need to hire anyone</a:t>
            </a:r>
            <a:br/>
            <a:r>
              <a:t>- You don't need to manage our team</a:t>
            </a:r>
            <a:br/>
            <a:r>
              <a:t>- You don't need to change your day-to-day deal workflow</a:t>
            </a:r>
          </a:p>
        </p:txBody>
      </p:sp>
      <p:sp>
        <p:nvSpPr>
          <p:cNvPr id="8" name="Rectangle 7"/>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10" name="TextBox 9"/>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13 / 15</a:t>
            </a:r>
          </a:p>
        </p:txBody>
      </p:sp>
    </p:spTree>
  </p:cSld>
  <p:clrMapOvr>
    <a:masterClrMapping/>
  </p:clrMapOvr>
</p:sld>
</file>

<file path=ppt/slides/slide14.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Why Aqera - For Oakley</a:t>
            </a:r>
          </a:p>
        </p:txBody>
      </p:sp>
      <p:sp>
        <p:nvSpPr>
          <p:cNvPr id="5" name="TextBox 4"/>
          <p:cNvSpPr txBox="1"/>
          <p:nvPr/>
        </p:nvSpPr>
        <p:spPr>
          <a:xfrm>
            <a:off x="731520" y="1005840"/>
            <a:ext cx="10058400" cy="548640"/>
          </a:xfrm>
          <a:prstGeom prst="rect">
            <a:avLst/>
          </a:prstGeom>
          <a:noFill/>
        </p:spPr>
        <p:txBody>
          <a:bodyPr wrap="square">
            <a:spAutoFit/>
          </a:bodyPr>
          <a:lstStyle/>
          <a:p>
            <a:pPr algn="l">
              <a:defRPr sz="1800" b="0" i="0">
                <a:solidFill>
                  <a:srgbClr val="7C3AED"/>
                </a:solidFill>
                <a:latin typeface="Calibri"/>
              </a:defRPr>
            </a:pPr>
            <a:r>
              <a:t>What Makes This Different</a:t>
            </a:r>
          </a:p>
        </p:txBody>
      </p:sp>
      <p:sp>
        <p:nvSpPr>
          <p:cNvPr id="6" name="TextBox 5"/>
          <p:cNvSpPr txBox="1"/>
          <p:nvPr/>
        </p:nvSpPr>
        <p:spPr>
          <a:xfrm>
            <a:off x="731520" y="1645920"/>
            <a:ext cx="10515600" cy="3840480"/>
          </a:xfrm>
          <a:prstGeom prst="rect">
            <a:avLst/>
          </a:prstGeom>
          <a:noFill/>
        </p:spPr>
        <p:txBody>
          <a:bodyPr wrap="square">
            <a:spAutoFit/>
          </a:bodyPr>
          <a:lstStyle/>
          <a:p>
            <a:pPr>
              <a:lnSpc>
                <a:spcPts val="1700"/>
              </a:lnSpc>
              <a:spcAft>
                <a:spcPts val="600"/>
              </a:spcAft>
              <a:defRPr sz="1100">
                <a:solidFill>
                  <a:srgbClr val="1A1A2E"/>
                </a:solidFill>
                <a:latin typeface="Calibri"/>
              </a:defRPr>
            </a:pPr>
            <a:r>
              <a:t>Built for PE Portfolio Operations - Aqera is designed for the PE operating model: standardised governance deployed across a portfolio, not a single-tenant enterprise tool. Each portfolio company gets a template of the platform, configured for their jurisdiction and compliance requirements, with Oakley retaining portfolio-wide visibility.</a:t>
            </a:r>
          </a:p>
          <a:p>
            <a:pPr>
              <a:lnSpc>
                <a:spcPts val="1700"/>
              </a:lnSpc>
              <a:spcAft>
                <a:spcPts val="600"/>
              </a:spcAft>
              <a:defRPr sz="1100">
                <a:solidFill>
                  <a:srgbClr val="1A1A2E"/>
                </a:solidFill>
                <a:latin typeface="Calibri"/>
              </a:defRPr>
            </a:pPr>
            <a:r>
              <a:t>UK-Based Leadership - Your Pod Lead is in the UK, working your hours, understanding your context. No offshore black box. No timezone delays. For a firm where relationships define the thesis, the people building your operational infrastructure should have a relationship with you.</a:t>
            </a:r>
          </a:p>
          <a:p>
            <a:pPr>
              <a:lnSpc>
                <a:spcPts val="1700"/>
              </a:lnSpc>
              <a:spcAft>
                <a:spcPts val="600"/>
              </a:spcAft>
              <a:defRPr sz="1100">
                <a:solidFill>
                  <a:srgbClr val="1A1A2E"/>
                </a:solidFill>
                <a:latin typeface="Calibri"/>
              </a:defRPr>
            </a:pPr>
            <a:r>
              <a:t>AI-Native Delivery - Every team member is augmented by AI. A 4-person Aqera pod delivers what traditionally requires 10-15. Vendor Risk Management, Trust Center, and compliance evidence are automated by the platform -- pods focus on strategic configuration and portfolio-specific customisation.</a:t>
            </a:r>
          </a:p>
          <a:p>
            <a:pPr>
              <a:lnSpc>
                <a:spcPts val="1700"/>
              </a:lnSpc>
              <a:spcAft>
                <a:spcPts val="600"/>
              </a:spcAft>
              <a:defRPr sz="1100">
                <a:solidFill>
                  <a:srgbClr val="1A1A2E"/>
                </a:solidFill>
                <a:latin typeface="Calibri"/>
              </a:defRPr>
            </a:pPr>
            <a:r>
              <a:t>Evidence-Backed Everything - Every action produces auditable evidence. Compliance posture per portfolio company is always current. Trust Centers provide instant proof to each company's prospects. Vendor risk is monitored continuously, not assessed annually.</a:t>
            </a:r>
          </a:p>
          <a:p>
            <a:pPr>
              <a:lnSpc>
                <a:spcPts val="1700"/>
              </a:lnSpc>
              <a:spcAft>
                <a:spcPts val="600"/>
              </a:spcAft>
              <a:defRPr sz="1100">
                <a:solidFill>
                  <a:srgbClr val="1A1A2E"/>
                </a:solidFill>
                <a:latin typeface="Calibri"/>
              </a:defRPr>
            </a:pPr>
            <a:r>
              <a:t>Portfolio-Wide Visibility - Oakley gets a portfolio dashboard: compliance status per company, Friction Score per company, vendor risk concentration, AI cost allocation, and operational health -- all from a single platform.</a:t>
            </a:r>
          </a:p>
          <a:p>
            <a:pPr>
              <a:lnSpc>
                <a:spcPts val="1700"/>
              </a:lnSpc>
              <a:spcAft>
                <a:spcPts val="600"/>
              </a:spcAft>
              <a:defRPr sz="1100">
                <a:solidFill>
                  <a:srgbClr val="1A1A2E"/>
                </a:solidFill>
                <a:latin typeface="Calibri"/>
              </a:defRPr>
            </a:pPr>
            <a:r>
              <a:t>Aligned with Oakley's Cybersecurity Thesis - With investments in Bridewell/I-TRACING, Assured Data Protection, and a growing cybersecurity portfolio, Aqera's Security Operations Center and governance framework complement Oakley's existing expertise. The platform Oakley deploys internally can become a value-add offered to cybersecurity portfolio companies.</a:t>
            </a:r>
          </a:p>
        </p:txBody>
      </p:sp>
      <p:sp>
        <p:nvSpPr>
          <p:cNvPr id="7" name="Rectangle 6"/>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9" name="TextBox 8"/>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14 / 15</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Next Steps</a:t>
            </a:r>
          </a:p>
        </p:txBody>
      </p:sp>
      <p:sp>
        <p:nvSpPr>
          <p:cNvPr id="5" name="TextBox 4"/>
          <p:cNvSpPr txBox="1"/>
          <p:nvPr/>
        </p:nvSpPr>
        <p:spPr>
          <a:xfrm>
            <a:off x="731520" y="1005840"/>
            <a:ext cx="10058400" cy="548640"/>
          </a:xfrm>
          <a:prstGeom prst="rect">
            <a:avLst/>
          </a:prstGeom>
          <a:noFill/>
        </p:spPr>
        <p:txBody>
          <a:bodyPr wrap="square">
            <a:spAutoFit/>
          </a:bodyPr>
          <a:lstStyle/>
          <a:p>
            <a:pPr algn="l">
              <a:defRPr sz="1800" b="0" i="0">
                <a:solidFill>
                  <a:srgbClr val="7C3AED"/>
                </a:solidFill>
                <a:latin typeface="Calibri"/>
              </a:defRPr>
            </a:pPr>
            <a:r>
              <a:t>Getting Started</a:t>
            </a:r>
          </a:p>
        </p:txBody>
      </p:sp>
      <p:sp>
        <p:nvSpPr>
          <p:cNvPr id="6" name="TextBox 5"/>
          <p:cNvSpPr txBox="1"/>
          <p:nvPr/>
        </p:nvSpPr>
        <p:spPr>
          <a:xfrm>
            <a:off x="731520" y="1645920"/>
            <a:ext cx="10515600" cy="3840480"/>
          </a:xfrm>
          <a:prstGeom prst="rect">
            <a:avLst/>
          </a:prstGeom>
          <a:noFill/>
        </p:spPr>
        <p:txBody>
          <a:bodyPr wrap="square">
            <a:spAutoFit/>
          </a:bodyPr>
          <a:lstStyle/>
          <a:p>
            <a:pPr>
              <a:lnSpc>
                <a:spcPts val="2000"/>
              </a:lnSpc>
              <a:spcAft>
                <a:spcPts val="600"/>
              </a:spcAft>
              <a:defRPr sz="1400">
                <a:solidFill>
                  <a:srgbClr val="1A1A2E"/>
                </a:solidFill>
                <a:latin typeface="Calibri"/>
              </a:defRPr>
            </a:pPr>
            <a:r>
              <a:t>Step 1                    Step 2                    Step 3</a:t>
            </a:r>
          </a:p>
          <a:p>
            <a:pPr>
              <a:lnSpc>
                <a:spcPts val="2000"/>
              </a:lnSpc>
              <a:spcAft>
                <a:spcPts val="600"/>
              </a:spcAft>
              <a:defRPr sz="1400">
                <a:solidFill>
                  <a:srgbClr val="1A1A2E"/>
                </a:solidFill>
                <a:latin typeface="Calibri"/>
              </a:defRPr>
            </a:pPr>
            <a:r>
              <a:t>30-Minute                 Data Audit                Engagement</a:t>
            </a:r>
          </a:p>
          <a:p>
            <a:pPr>
              <a:lnSpc>
                <a:spcPts val="2000"/>
              </a:lnSpc>
              <a:spcAft>
                <a:spcPts val="600"/>
              </a:spcAft>
              <a:defRPr sz="1400">
                <a:solidFill>
                  <a:srgbClr val="1A1A2E"/>
                </a:solidFill>
                <a:latin typeface="Calibri"/>
              </a:defRPr>
            </a:pPr>
            <a:r>
              <a:t>Discovery Call            Proposal                  Letter</a:t>
            </a:r>
          </a:p>
          <a:p>
            <a:pPr>
              <a:lnSpc>
                <a:spcPts val="2000"/>
              </a:lnSpc>
              <a:spcAft>
                <a:spcPts val="600"/>
              </a:spcAft>
              <a:defRPr sz="1400">
                <a:solidFill>
                  <a:srgbClr val="1A1A2E"/>
                </a:solidFill>
                <a:latin typeface="Calibri"/>
              </a:defRPr>
            </a:pPr>
            <a:r>
              <a:t>Understand Oakley's       Tailored Phase 1          Formal agreement</a:t>
            </a:r>
          </a:p>
          <a:p>
            <a:pPr>
              <a:lnSpc>
                <a:spcPts val="2000"/>
              </a:lnSpc>
              <a:spcAft>
                <a:spcPts val="600"/>
              </a:spcAft>
              <a:defRPr sz="1400">
                <a:solidFill>
                  <a:srgbClr val="1A1A2E"/>
                </a:solidFill>
                <a:latin typeface="Calibri"/>
              </a:defRPr>
            </a:pPr>
            <a:r>
              <a:t>relationship data         scope based on            and project</a:t>
            </a:r>
          </a:p>
          <a:p>
            <a:pPr>
              <a:lnSpc>
                <a:spcPts val="2000"/>
              </a:lnSpc>
              <a:spcAft>
                <a:spcPts val="600"/>
              </a:spcAft>
              <a:defRPr sz="1400">
                <a:solidFill>
                  <a:srgbClr val="1A1A2E"/>
                </a:solidFill>
                <a:latin typeface="Calibri"/>
              </a:defRPr>
            </a:pPr>
            <a:r>
              <a:t>landscape, IT setup,      discovery call            kickoff</a:t>
            </a:r>
          </a:p>
          <a:p>
            <a:pPr>
              <a:lnSpc>
                <a:spcPts val="2000"/>
              </a:lnSpc>
              <a:spcAft>
                <a:spcPts val="600"/>
              </a:spcAft>
              <a:defRPr sz="1400">
                <a:solidFill>
                  <a:srgbClr val="1A1A2E"/>
                </a:solidFill>
                <a:latin typeface="Calibri"/>
              </a:defRPr>
            </a:pPr>
            <a:r>
              <a:t>deal sourcing             findings.</a:t>
            </a:r>
          </a:p>
          <a:p>
            <a:pPr>
              <a:lnSpc>
                <a:spcPts val="2000"/>
              </a:lnSpc>
              <a:spcAft>
                <a:spcPts val="600"/>
              </a:spcAft>
              <a:defRPr sz="1400">
                <a:solidFill>
                  <a:srgbClr val="1A1A2E"/>
                </a:solidFill>
                <a:latin typeface="Calibri"/>
              </a:defRPr>
            </a:pPr>
            <a:r>
              <a:t>priorities, and</a:t>
            </a:r>
          </a:p>
          <a:p>
            <a:pPr>
              <a:lnSpc>
                <a:spcPts val="2000"/>
              </a:lnSpc>
              <a:spcAft>
                <a:spcPts val="600"/>
              </a:spcAft>
              <a:defRPr sz="1400">
                <a:solidFill>
                  <a:srgbClr val="1A1A2E"/>
                </a:solidFill>
                <a:latin typeface="Calibri"/>
              </a:defRPr>
            </a:pPr>
            <a:r>
              <a:t>portfolio intelligence</a:t>
            </a:r>
          </a:p>
          <a:p>
            <a:pPr>
              <a:lnSpc>
                <a:spcPts val="2000"/>
              </a:lnSpc>
              <a:spcAft>
                <a:spcPts val="600"/>
              </a:spcAft>
              <a:defRPr sz="1400">
                <a:solidFill>
                  <a:srgbClr val="1A1A2E"/>
                </a:solidFill>
                <a:latin typeface="Calibri"/>
              </a:defRPr>
            </a:pPr>
            <a:r>
              <a:t>goals.</a:t>
            </a:r>
          </a:p>
          <a:p>
            <a:pPr>
              <a:lnSpc>
                <a:spcPts val="2000"/>
              </a:lnSpc>
              <a:spcAft>
                <a:spcPts val="600"/>
              </a:spcAft>
              <a:defRPr sz="1400">
                <a:solidFill>
                  <a:srgbClr val="1A1A2E"/>
                </a:solidFill>
                <a:latin typeface="Calibri"/>
              </a:defRPr>
            </a:pPr>
            <a:r>
              <a:t>This week ──────────────► Next week ──────────────► Week after</a:t>
            </a:r>
          </a:p>
          <a:p>
            <a:pPr>
              <a:lnSpc>
                <a:spcPts val="2000"/>
              </a:lnSpc>
              <a:spcAft>
                <a:spcPts val="600"/>
              </a:spcAft>
              <a:defRPr sz="1400">
                <a:solidFill>
                  <a:srgbClr val="1A1A2E"/>
                </a:solidFill>
                <a:latin typeface="Calibri"/>
              </a:defRPr>
            </a:pPr>
            <a:r>
              <a:t>Aqera</a:t>
            </a:r>
          </a:p>
          <a:p>
            <a:pPr>
              <a:lnSpc>
                <a:spcPts val="2000"/>
              </a:lnSpc>
              <a:spcAft>
                <a:spcPts val="600"/>
              </a:spcAft>
              <a:defRPr sz="1400">
                <a:solidFill>
                  <a:srgbClr val="1A1A2E"/>
                </a:solidFill>
                <a:latin typeface="Calibri"/>
              </a:defRPr>
            </a:pPr>
            <a:r>
              <a:t>[Contact Name], [Title]</a:t>
            </a:r>
          </a:p>
          <a:p>
            <a:pPr>
              <a:lnSpc>
                <a:spcPts val="2000"/>
              </a:lnSpc>
              <a:spcAft>
                <a:spcPts val="600"/>
              </a:spcAft>
              <a:defRPr sz="1400">
                <a:solidFill>
                  <a:srgbClr val="1A1A2E"/>
                </a:solidFill>
                <a:latin typeface="Calibri"/>
              </a:defRPr>
            </a:pPr>
            <a:r>
              <a:t>[Email]</a:t>
            </a:r>
          </a:p>
          <a:p>
            <a:pPr>
              <a:lnSpc>
                <a:spcPts val="2000"/>
              </a:lnSpc>
              <a:spcAft>
                <a:spcPts val="600"/>
              </a:spcAft>
              <a:defRPr sz="1400">
                <a:solidFill>
                  <a:srgbClr val="1A1A2E"/>
                </a:solidFill>
                <a:latin typeface="Calibri"/>
              </a:defRPr>
            </a:pPr>
            <a:r>
              <a:t>[Phone]</a:t>
            </a:r>
          </a:p>
          <a:p>
            <a:pPr>
              <a:lnSpc>
                <a:spcPts val="2000"/>
              </a:lnSpc>
              <a:spcAft>
                <a:spcPts val="600"/>
              </a:spcAft>
              <a:defRPr sz="1400">
                <a:solidFill>
                  <a:srgbClr val="1A1A2E"/>
                </a:solidFill>
                <a:latin typeface="Calibri"/>
              </a:defRPr>
            </a:pPr>
            <a:r>
              <a:t>A company built on AI.</a:t>
            </a:r>
          </a:p>
          <a:p>
            <a:pPr>
              <a:lnSpc>
                <a:spcPts val="2000"/>
              </a:lnSpc>
              <a:spcAft>
                <a:spcPts val="600"/>
              </a:spcAft>
              <a:defRPr sz="1400">
                <a:solidFill>
                  <a:srgbClr val="1A1A2E"/>
                </a:solidFill>
                <a:latin typeface="Calibri"/>
              </a:defRPr>
            </a:pPr>
            <a:r>
              <a:t>---</a:t>
            </a:r>
          </a:p>
          <a:p>
            <a:pPr>
              <a:lnSpc>
                <a:spcPts val="2000"/>
              </a:lnSpc>
              <a:spcAft>
                <a:spcPts val="600"/>
              </a:spcAft>
              <a:defRPr sz="1400">
                <a:solidFill>
                  <a:srgbClr val="1A1A2E"/>
                </a:solidFill>
                <a:latin typeface="Calibri"/>
              </a:defRPr>
            </a:pPr>
            <a:r>
              <a:t>This document is confidential and intended solely for Oakley Capital. All pricing is indicative and subject to final scoping.</a:t>
            </a:r>
          </a:p>
        </p:txBody>
      </p:sp>
      <p:sp>
        <p:nvSpPr>
          <p:cNvPr id="7" name="Rectangle 6"/>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9" name="TextBox 8"/>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15 / 15</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Understanding Your Position</a:t>
            </a:r>
          </a:p>
        </p:txBody>
      </p:sp>
      <p:sp>
        <p:nvSpPr>
          <p:cNvPr id="5" name="TextBox 4"/>
          <p:cNvSpPr txBox="1"/>
          <p:nvPr/>
        </p:nvSpPr>
        <p:spPr>
          <a:xfrm>
            <a:off x="731520" y="1005840"/>
            <a:ext cx="10058400" cy="548640"/>
          </a:xfrm>
          <a:prstGeom prst="rect">
            <a:avLst/>
          </a:prstGeom>
          <a:noFill/>
        </p:spPr>
        <p:txBody>
          <a:bodyPr wrap="square">
            <a:spAutoFit/>
          </a:bodyPr>
          <a:lstStyle/>
          <a:p>
            <a:pPr algn="l">
              <a:defRPr sz="1800" b="0" i="0">
                <a:solidFill>
                  <a:srgbClr val="7C3AED"/>
                </a:solidFill>
                <a:latin typeface="Calibri"/>
              </a:defRPr>
            </a:pPr>
            <a:r>
              <a:t>Where Oakley Capital Is Today</a:t>
            </a:r>
          </a:p>
        </p:txBody>
      </p:sp>
      <p:sp>
        <p:nvSpPr>
          <p:cNvPr id="6" name="TextBox 5"/>
          <p:cNvSpPr txBox="1"/>
          <p:nvPr/>
        </p:nvSpPr>
        <p:spPr>
          <a:xfrm>
            <a:off x="731520" y="1645920"/>
            <a:ext cx="10515600" cy="3840480"/>
          </a:xfrm>
          <a:prstGeom prst="rect">
            <a:avLst/>
          </a:prstGeom>
          <a:noFill/>
        </p:spPr>
        <p:txBody>
          <a:bodyPr wrap="square">
            <a:spAutoFit/>
          </a:bodyPr>
          <a:lstStyle/>
          <a:p>
            <a:pPr>
              <a:lnSpc>
                <a:spcPts val="1700"/>
              </a:lnSpc>
              <a:spcAft>
                <a:spcPts val="600"/>
              </a:spcAft>
              <a:defRPr sz="1100">
                <a:solidFill>
                  <a:srgbClr val="1A1A2E"/>
                </a:solidFill>
                <a:latin typeface="Calibri"/>
              </a:defRPr>
            </a:pPr>
            <a:r>
              <a:t>•  A leading European mid-market PE firm with EUR 15B+ AUM across multiple fund vehicles, 80+ portfolio companies across Technology, Education, Consumer, and Business Services, and a twenty-year track record -- founded by Peter Dubens, headquartered in London with offices across Europe</a:t>
            </a:r>
          </a:p>
          <a:p>
            <a:pPr>
              <a:lnSpc>
                <a:spcPts val="1700"/>
              </a:lnSpc>
              <a:spcAft>
                <a:spcPts val="600"/>
              </a:spcAft>
              <a:defRPr sz="1100">
                <a:solidFill>
                  <a:srgbClr val="1A1A2E"/>
                </a:solidFill>
                <a:latin typeface="Calibri"/>
              </a:defRPr>
            </a:pPr>
            <a:r>
              <a:t>•  A portfolio that spans cybersecurity, CX, and data -- recent investments include Brevo (CX platform), Bridewell/I-TRACING (cybersecurity merger), Assured Data Protection, and IU Group (education technology)</a:t>
            </a:r>
          </a:p>
          <a:p>
            <a:pPr>
              <a:lnSpc>
                <a:spcPts val="1700"/>
              </a:lnSpc>
              <a:spcAft>
                <a:spcPts val="600"/>
              </a:spcAft>
              <a:defRPr sz="1100">
                <a:solidFill>
                  <a:srgbClr val="1A1A2E"/>
                </a:solidFill>
                <a:latin typeface="Calibri"/>
              </a:defRPr>
            </a:pPr>
            <a:r>
              <a:t>•  Portfolio-wide challenges -- AI governance across 80 companies, ESG compliance across 5+ jurisdictions, operational visibility into portfolio company performance, and cybersecurity standardisation</a:t>
            </a:r>
          </a:p>
          <a:p>
            <a:pPr>
              <a:lnSpc>
                <a:spcPts val="1700"/>
              </a:lnSpc>
              <a:spcAft>
                <a:spcPts val="600"/>
              </a:spcAft>
              <a:defRPr sz="1100">
                <a:solidFill>
                  <a:srgbClr val="1A1A2E"/>
                </a:solidFill>
                <a:latin typeface="Calibri"/>
              </a:defRPr>
            </a:pPr>
            <a:r>
              <a:t>•  A relationship network that is Oakley's single greatest intangible asset -- the founder and entrepreneur connections that have delivered uncontested deals sit fragmented across inboxes, CRMs, and personal networks</a:t>
            </a:r>
          </a:p>
          <a:p>
            <a:pPr>
              <a:lnSpc>
                <a:spcPts val="1700"/>
              </a:lnSpc>
              <a:spcAft>
                <a:spcPts val="600"/>
              </a:spcAft>
              <a:defRPr sz="1100">
                <a:solidFill>
                  <a:srgbClr val="1A1A2E"/>
                </a:solidFill>
                <a:latin typeface="Calibri"/>
              </a:defRPr>
            </a:pPr>
            <a:r>
              <a:t>Managing 80+ portfolio companies across multiple countries creates compounding operational complexity: AI governance requirements per company, compliance obligations per jurisdiction (GDPR, SOC 2, EU AI Act), vendor risk across every portfolio company's supply chain, and no centralised visibility into operational health. Each portfolio company solves these problems independently -- duplicating cost and missing the leverage of portfolio-wide standardisation.</a:t>
            </a:r>
          </a:p>
        </p:txBody>
      </p:sp>
      <p:sp>
        <p:nvSpPr>
          <p:cNvPr id="7" name="Rectangle 6"/>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9" name="TextBox 8"/>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2 / 15</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The Opportunity</a:t>
            </a:r>
          </a:p>
        </p:txBody>
      </p:sp>
      <p:sp>
        <p:nvSpPr>
          <p:cNvPr id="5" name="TextBox 4"/>
          <p:cNvSpPr txBox="1"/>
          <p:nvPr/>
        </p:nvSpPr>
        <p:spPr>
          <a:xfrm>
            <a:off x="731520" y="1005840"/>
            <a:ext cx="10058400" cy="457200"/>
          </a:xfrm>
          <a:prstGeom prst="rect">
            <a:avLst/>
          </a:prstGeom>
          <a:noFill/>
        </p:spPr>
        <p:txBody>
          <a:bodyPr wrap="square">
            <a:spAutoFit/>
          </a:bodyPr>
          <a:lstStyle/>
          <a:p>
            <a:pPr algn="l">
              <a:defRPr sz="1800" b="0" i="0">
                <a:solidFill>
                  <a:srgbClr val="7C3AED"/>
                </a:solidFill>
                <a:latin typeface="Calibri"/>
              </a:defRPr>
            </a:pPr>
            <a:r>
              <a:t>Portfolio-Wide Governance as a Competitive Advantage</a:t>
            </a:r>
          </a:p>
        </p:txBody>
      </p:sp>
      <p:graphicFrame>
        <p:nvGraphicFramePr>
          <p:cNvPr id="6" name="Table 5"/>
          <p:cNvGraphicFramePr>
            <a:graphicFrameLocks noGrp="1"/>
          </p:cNvGraphicFramePr>
          <p:nvPr/>
        </p:nvGraphicFramePr>
        <p:xfrm>
          <a:off x="731520" y="1554480"/>
          <a:ext cx="10515599" cy="2514600"/>
        </p:xfrm>
        <a:graphic>
          <a:graphicData uri="http://schemas.openxmlformats.org/drawingml/2006/table">
            <a:tbl>
              <a:tblPr firstRow="1" bandRow="1">
                <a:tableStyleId>{5C22544A-7EE6-4342-B048-85BDC9FD1C3A}</a:tableStyleId>
              </a:tblPr>
              <a:tblGrid>
                <a:gridCol w="1265766"/>
                <a:gridCol w="9249833"/>
              </a:tblGrid>
              <a:tr h="502920">
                <a:tc>
                  <a:txBody>
                    <a:bodyPr/>
                    <a:lstStyle/>
                    <a:p>
                      <a:pPr>
                        <a:defRPr sz="900" b="1">
                          <a:solidFill>
                            <a:srgbClr val="FFFFFF"/>
                          </a:solidFill>
                          <a:latin typeface="Calibri"/>
                        </a:defRPr>
                      </a:pPr>
                      <a:r>
                        <a:t>Aqera Bundle</a:t>
                      </a:r>
                    </a:p>
                  </a:txBody>
                  <a:tcPr anchor="ctr">
                    <a:solidFill>
                      <a:srgbClr val="7C3AED"/>
                    </a:solidFill>
                  </a:tcPr>
                </a:tc>
                <a:tc>
                  <a:txBody>
                    <a:bodyPr/>
                    <a:lstStyle/>
                    <a:p>
                      <a:pPr>
                        <a:defRPr sz="900" b="1">
                          <a:solidFill>
                            <a:srgbClr val="FFFFFF"/>
                          </a:solidFill>
                          <a:latin typeface="Calibri"/>
                        </a:defRPr>
                      </a:pPr>
                      <a:r>
                        <a:t>Value to Oakley</a:t>
                      </a:r>
                    </a:p>
                  </a:txBody>
                  <a:tcPr anchor="ctr">
                    <a:solidFill>
                      <a:srgbClr val="7C3AED"/>
                    </a:solidFill>
                  </a:tcPr>
                </a:tc>
              </a:tr>
              <a:tr h="502920">
                <a:tc>
                  <a:txBody>
                    <a:bodyPr/>
                    <a:lstStyle/>
                    <a:p>
                      <a:pPr>
                        <a:defRPr sz="900">
                          <a:solidFill>
                            <a:srgbClr val="1A1A2E"/>
                          </a:solidFill>
                          <a:latin typeface="Calibri"/>
                        </a:defRPr>
                      </a:pPr>
                      <a:r>
                        <a:t>COMPLY -- Prove It</a:t>
                      </a:r>
                    </a:p>
                  </a:txBody>
                  <a:tcPr anchor="ctr">
                    <a:solidFill>
                      <a:srgbClr val="FAFAFA"/>
                    </a:solidFill>
                  </a:tcPr>
                </a:tc>
                <a:tc>
                  <a:txBody>
                    <a:bodyPr/>
                    <a:lstStyle/>
                    <a:p>
                      <a:pPr>
                        <a:defRPr sz="900">
                          <a:solidFill>
                            <a:srgbClr val="1A1A2E"/>
                          </a:solidFill>
                          <a:latin typeface="Calibri"/>
                        </a:defRPr>
                      </a:pPr>
                      <a:r>
                        <a:t>Automated compliance evidence across entire portfolio. GDPR, SOC 2, EU AI Act mapped per company. Each portfolio company gets compliant faster -- reducing risk and increasing exit readiness.</a:t>
                      </a:r>
                    </a:p>
                  </a:txBody>
                  <a:tcPr anchor="ctr">
                    <a:solidFill>
                      <a:srgbClr val="FAFAFA"/>
                    </a:solidFill>
                  </a:tcPr>
                </a:tc>
              </a:tr>
              <a:tr h="502920">
                <a:tc>
                  <a:txBody>
                    <a:bodyPr/>
                    <a:lstStyle/>
                    <a:p>
                      <a:pPr>
                        <a:defRPr sz="900">
                          <a:solidFill>
                            <a:srgbClr val="1A1A2E"/>
                          </a:solidFill>
                          <a:latin typeface="Calibri"/>
                        </a:defRPr>
                      </a:pPr>
                      <a:r>
                        <a:t>OPERATE -- Run It</a:t>
                      </a:r>
                    </a:p>
                  </a:txBody>
                  <a:tcPr anchor="ctr">
                    <a:solidFill>
                      <a:srgbClr val="EDE9FE"/>
                    </a:solidFill>
                  </a:tcPr>
                </a:tc>
                <a:tc>
                  <a:txBody>
                    <a:bodyPr/>
                    <a:lstStyle/>
                    <a:p>
                      <a:pPr>
                        <a:defRPr sz="900">
                          <a:solidFill>
                            <a:srgbClr val="1A1A2E"/>
                          </a:solidFill>
                          <a:latin typeface="Calibri"/>
                        </a:defRPr>
                      </a:pPr>
                      <a:r>
                        <a:t>Standardised operational infrastructure for newly acquired companies. Integrations, workflows, and knowledge management deployed from a template rather than built from scratch each time.</a:t>
                      </a:r>
                    </a:p>
                  </a:txBody>
                  <a:tcPr anchor="ctr">
                    <a:solidFill>
                      <a:srgbClr val="EDE9FE"/>
                    </a:solidFill>
                  </a:tcPr>
                </a:tc>
              </a:tr>
              <a:tr h="502920">
                <a:tc>
                  <a:txBody>
                    <a:bodyPr/>
                    <a:lstStyle/>
                    <a:p>
                      <a:pPr>
                        <a:defRPr sz="900">
                          <a:solidFill>
                            <a:srgbClr val="1A1A2E"/>
                          </a:solidFill>
                          <a:latin typeface="Calibri"/>
                        </a:defRPr>
                      </a:pPr>
                      <a:r>
                        <a:t>OPTIMISE -- Spend Less</a:t>
                      </a:r>
                    </a:p>
                  </a:txBody>
                  <a:tcPr anchor="ctr">
                    <a:solidFill>
                      <a:srgbClr val="FAFAFA"/>
                    </a:solidFill>
                  </a:tcPr>
                </a:tc>
                <a:tc>
                  <a:txBody>
                    <a:bodyPr/>
                    <a:lstStyle/>
                    <a:p>
                      <a:pPr>
                        <a:defRPr sz="900">
                          <a:solidFill>
                            <a:srgbClr val="1A1A2E"/>
                          </a:solidFill>
                          <a:latin typeface="Calibri"/>
                        </a:defRPr>
                      </a:pPr>
                      <a:r>
                        <a:t>AI cost visibility across portfolio. Friction Score per portfolio company identifies operational bottlenecks. Data &amp; Reporting provides portfolio-wide analytics and performance benchmarking.</a:t>
                      </a:r>
                    </a:p>
                  </a:txBody>
                  <a:tcPr anchor="ctr">
                    <a:solidFill>
                      <a:srgbClr val="FAFAFA"/>
                    </a:solidFill>
                  </a:tcPr>
                </a:tc>
              </a:tr>
              <a:tr h="502920">
                <a:tc>
                  <a:txBody>
                    <a:bodyPr/>
                    <a:lstStyle/>
                    <a:p>
                      <a:pPr>
                        <a:defRPr sz="900">
                          <a:solidFill>
                            <a:srgbClr val="1A1A2E"/>
                          </a:solidFill>
                          <a:latin typeface="Calibri"/>
                        </a:defRPr>
                      </a:pPr>
                      <a:r>
                        <a:t>MANAGED -- We Do It</a:t>
                      </a:r>
                    </a:p>
                  </a:txBody>
                  <a:tcPr anchor="ctr">
                    <a:solidFill>
                      <a:srgbClr val="EDE9FE"/>
                    </a:solidFill>
                  </a:tcPr>
                </a:tc>
                <a:tc>
                  <a:txBody>
                    <a:bodyPr/>
                    <a:lstStyle/>
                    <a:p>
                      <a:pPr>
                        <a:defRPr sz="900">
                          <a:solidFill>
                            <a:srgbClr val="1A1A2E"/>
                          </a:solidFill>
                          <a:latin typeface="Calibri"/>
                        </a:defRPr>
                      </a:pPr>
                      <a:r>
                        <a:t>TPRM for supply chain risk across all portfolio companies. Security Operations for cybersecurity standardisation. Managed pods deploy into portfolio companies for hands-on delivery.</a:t>
                      </a:r>
                    </a:p>
                  </a:txBody>
                  <a:tcPr anchor="ctr">
                    <a:solidFill>
                      <a:srgbClr val="EDE9FE"/>
                    </a:solidFill>
                  </a:tcPr>
                </a:tc>
              </a:tr>
            </a:tbl>
          </a:graphicData>
        </a:graphic>
      </p:graphicFrame>
      <p:sp>
        <p:nvSpPr>
          <p:cNvPr id="7" name="TextBox 6"/>
          <p:cNvSpPr txBox="1"/>
          <p:nvPr/>
        </p:nvSpPr>
        <p:spPr>
          <a:xfrm>
            <a:off x="731520" y="4251960"/>
            <a:ext cx="10058400" cy="731520"/>
          </a:xfrm>
          <a:prstGeom prst="rect">
            <a:avLst/>
          </a:prstGeom>
          <a:noFill/>
        </p:spPr>
        <p:txBody>
          <a:bodyPr wrap="square">
            <a:spAutoFit/>
          </a:bodyPr>
          <a:lstStyle/>
          <a:p>
            <a:pPr algn="l">
              <a:defRPr sz="1100" b="0" i="0">
                <a:solidFill>
                  <a:srgbClr val="1A1A2E"/>
                </a:solidFill>
                <a:latin typeface="Calibri"/>
              </a:defRPr>
            </a:pPr>
            <a:r>
              <a:t>With 80+ portfolio companies across multiple jurisdictions, Oakley has the scale to benefit from standardised AI governance, compliance automation, and operational infrastructure across the entire portfolio.</a:t>
            </a:r>
            <a:br/>
            <a:r>
              <a:t>Additional Platform Capabilities for Oakley:</a:t>
            </a:r>
            <a:br/>
            <a:r>
              <a:t>The portfolio leverage: Every capability deployed to one portfolio company can be templated to all 80+. The marginal cost of the second deployment is near zero.</a:t>
            </a:r>
          </a:p>
        </p:txBody>
      </p:sp>
      <p:sp>
        <p:nvSpPr>
          <p:cNvPr id="8" name="Rectangle 7"/>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10" name="TextBox 9"/>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3 / 15</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What We Propose</a:t>
            </a:r>
          </a:p>
        </p:txBody>
      </p:sp>
      <p:sp>
        <p:nvSpPr>
          <p:cNvPr id="5" name="TextBox 4"/>
          <p:cNvSpPr txBox="1"/>
          <p:nvPr/>
        </p:nvSpPr>
        <p:spPr>
          <a:xfrm>
            <a:off x="731520" y="1005840"/>
            <a:ext cx="10058400" cy="548640"/>
          </a:xfrm>
          <a:prstGeom prst="rect">
            <a:avLst/>
          </a:prstGeom>
          <a:noFill/>
        </p:spPr>
        <p:txBody>
          <a:bodyPr wrap="square">
            <a:spAutoFit/>
          </a:bodyPr>
          <a:lstStyle/>
          <a:p>
            <a:pPr algn="l">
              <a:defRPr sz="1800" b="0" i="0">
                <a:solidFill>
                  <a:srgbClr val="7C3AED"/>
                </a:solidFill>
                <a:latin typeface="Calibri"/>
              </a:defRPr>
            </a:pPr>
            <a:r>
              <a:t>A Three-Phase Engagement</a:t>
            </a:r>
          </a:p>
        </p:txBody>
      </p:sp>
      <p:sp>
        <p:nvSpPr>
          <p:cNvPr id="6" name="TextBox 5"/>
          <p:cNvSpPr txBox="1"/>
          <p:nvPr/>
        </p:nvSpPr>
        <p:spPr>
          <a:xfrm>
            <a:off x="731520" y="1645920"/>
            <a:ext cx="10515600" cy="3840480"/>
          </a:xfrm>
          <a:prstGeom prst="rect">
            <a:avLst/>
          </a:prstGeom>
          <a:noFill/>
        </p:spPr>
        <p:txBody>
          <a:bodyPr wrap="square">
            <a:spAutoFit/>
          </a:bodyPr>
          <a:lstStyle/>
          <a:p>
            <a:pPr>
              <a:lnSpc>
                <a:spcPts val="2000"/>
              </a:lnSpc>
              <a:spcAft>
                <a:spcPts val="600"/>
              </a:spcAft>
              <a:defRPr sz="1400">
                <a:solidFill>
                  <a:srgbClr val="1A1A2E"/>
                </a:solidFill>
                <a:latin typeface="Calibri"/>
              </a:defRPr>
            </a:pPr>
            <a:r>
              <a:t>Phase 1                Phase 2                    Phase 3</a:t>
            </a:r>
          </a:p>
          <a:p>
            <a:pPr>
              <a:lnSpc>
                <a:spcPts val="2000"/>
              </a:lnSpc>
              <a:spcAft>
                <a:spcPts val="600"/>
              </a:spcAft>
              <a:defRPr sz="1400">
                <a:solidFill>
                  <a:srgbClr val="1A1A2E"/>
                </a:solidFill>
                <a:latin typeface="Calibri"/>
              </a:defRPr>
            </a:pPr>
            <a:r>
              <a:t>Assessment &amp;           Platform                   Managed</a:t>
            </a:r>
          </a:p>
          <a:p>
            <a:pPr>
              <a:lnSpc>
                <a:spcPts val="2000"/>
              </a:lnSpc>
              <a:spcAft>
                <a:spcPts val="600"/>
              </a:spcAft>
              <a:defRPr sz="1400">
                <a:solidFill>
                  <a:srgbClr val="1A1A2E"/>
                </a:solidFill>
                <a:latin typeface="Calibri"/>
              </a:defRPr>
            </a:pPr>
            <a:r>
              <a:t>Data Audit             Build                      Operations</a:t>
            </a:r>
          </a:p>
          <a:p>
            <a:pPr>
              <a:lnSpc>
                <a:spcPts val="2000"/>
              </a:lnSpc>
              <a:spcAft>
                <a:spcPts val="600"/>
              </a:spcAft>
              <a:defRPr sz="1400">
                <a:solidFill>
                  <a:srgbClr val="1A1A2E"/>
                </a:solidFill>
                <a:latin typeface="Calibri"/>
              </a:defRPr>
            </a:pPr>
            <a:r>
              <a:t>Weeks 1-4              Weeks 5-16                 Ongoing</a:t>
            </a:r>
          </a:p>
          <a:p>
            <a:pPr>
              <a:lnSpc>
                <a:spcPts val="2000"/>
              </a:lnSpc>
              <a:spcAft>
                <a:spcPts val="600"/>
              </a:spcAft>
              <a:defRPr sz="1400">
                <a:solidFill>
                  <a:srgbClr val="1A1A2E"/>
                </a:solidFill>
                <a:latin typeface="Calibri"/>
              </a:defRPr>
            </a:pPr>
            <a:r>
              <a:t>Understand →           Build →                    Run &amp; Grow</a:t>
            </a:r>
          </a:p>
          <a:p>
            <a:pPr>
              <a:lnSpc>
                <a:spcPts val="2000"/>
              </a:lnSpc>
              <a:spcAft>
                <a:spcPts val="600"/>
              </a:spcAft>
              <a:defRPr sz="1400">
                <a:solidFill>
                  <a:srgbClr val="1A1A2E"/>
                </a:solidFill>
                <a:latin typeface="Calibri"/>
              </a:defRPr>
            </a:pPr>
            <a:r>
              <a:t>Each phase has clear deliverables, defined costs, and measurable outcomes. You approve each phase before the next begins.</a:t>
            </a:r>
          </a:p>
          <a:p>
            <a:pPr>
              <a:lnSpc>
                <a:spcPts val="2000"/>
              </a:lnSpc>
              <a:spcAft>
                <a:spcPts val="600"/>
              </a:spcAft>
              <a:defRPr sz="1400">
                <a:solidFill>
                  <a:srgbClr val="1A1A2E"/>
                </a:solidFill>
                <a:latin typeface="Calibri"/>
              </a:defRPr>
            </a:pPr>
            <a:r>
              <a:t>No lock-in. You own everything we build.</a:t>
            </a:r>
          </a:p>
        </p:txBody>
      </p:sp>
      <p:sp>
        <p:nvSpPr>
          <p:cNvPr id="7" name="Rectangle 6"/>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9" name="TextBox 8"/>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4 / 15</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Phase 1 - Assessment &amp; Data Audit (Weeks 1-4)</a:t>
            </a:r>
          </a:p>
        </p:txBody>
      </p:sp>
      <p:sp>
        <p:nvSpPr>
          <p:cNvPr id="5" name="TextBox 4"/>
          <p:cNvSpPr txBox="1"/>
          <p:nvPr/>
        </p:nvSpPr>
        <p:spPr>
          <a:xfrm>
            <a:off x="731520" y="1005840"/>
            <a:ext cx="10058400" cy="548640"/>
          </a:xfrm>
          <a:prstGeom prst="rect">
            <a:avLst/>
          </a:prstGeom>
          <a:noFill/>
        </p:spPr>
        <p:txBody>
          <a:bodyPr wrap="square">
            <a:spAutoFit/>
          </a:bodyPr>
          <a:lstStyle/>
          <a:p>
            <a:pPr algn="l">
              <a:defRPr sz="1800" b="0" i="0">
                <a:solidFill>
                  <a:srgbClr val="7C3AED"/>
                </a:solidFill>
                <a:latin typeface="Calibri"/>
              </a:defRPr>
            </a:pPr>
            <a:r>
              <a:t>What We Do</a:t>
            </a:r>
          </a:p>
        </p:txBody>
      </p:sp>
      <p:sp>
        <p:nvSpPr>
          <p:cNvPr id="6" name="TextBox 5"/>
          <p:cNvSpPr txBox="1"/>
          <p:nvPr/>
        </p:nvSpPr>
        <p:spPr>
          <a:xfrm>
            <a:off x="731520" y="1645920"/>
            <a:ext cx="10515600" cy="3840480"/>
          </a:xfrm>
          <a:prstGeom prst="rect">
            <a:avLst/>
          </a:prstGeom>
          <a:noFill/>
        </p:spPr>
        <p:txBody>
          <a:bodyPr wrap="square">
            <a:spAutoFit/>
          </a:bodyPr>
          <a:lstStyle/>
          <a:p>
            <a:pPr>
              <a:lnSpc>
                <a:spcPts val="1800"/>
              </a:lnSpc>
              <a:spcAft>
                <a:spcPts val="600"/>
              </a:spcAft>
              <a:defRPr sz="1200">
                <a:solidFill>
                  <a:srgbClr val="1A1A2E"/>
                </a:solidFill>
                <a:latin typeface="Calibri"/>
              </a:defRPr>
            </a:pPr>
            <a:r>
              <a:t>•  Audit Oakley's relationship data - across CRMs, email systems, deal management tools, and personal databases used by the deal team and partners. Assess structure, quality, completeness, duplication, and coverage across your four sectors</a:t>
            </a:r>
          </a:p>
          <a:p>
            <a:pPr>
              <a:lnSpc>
                <a:spcPts val="1800"/>
              </a:lnSpc>
              <a:spcAft>
                <a:spcPts val="600"/>
              </a:spcAft>
              <a:defRPr sz="1200">
                <a:solidFill>
                  <a:srgbClr val="1A1A2E"/>
                </a:solidFill>
                <a:latin typeface="Calibri"/>
              </a:defRPr>
            </a:pPr>
            <a:r>
              <a:t>•  Score data readiness for AI - evaluate which data is ready for relationship scoring and pattern recognition today, and what needs enrichment</a:t>
            </a:r>
          </a:p>
          <a:p>
            <a:pPr>
              <a:lnSpc>
                <a:spcPts val="1800"/>
              </a:lnSpc>
              <a:spcAft>
                <a:spcPts val="600"/>
              </a:spcAft>
              <a:defRPr sz="1200">
                <a:solidFill>
                  <a:srgbClr val="1A1A2E"/>
                </a:solidFill>
                <a:latin typeface="Calibri"/>
              </a:defRPr>
            </a:pPr>
            <a:r>
              <a:t>•  Map monetisation opportunities specific to Oakley - prioritise use cases by impact: deal sourcing intelligence, portfolio company value-add, LP reporting automation, cross-portfolio network effects</a:t>
            </a:r>
          </a:p>
          <a:p>
            <a:pPr>
              <a:lnSpc>
                <a:spcPts val="1800"/>
              </a:lnSpc>
              <a:spcAft>
                <a:spcPts val="600"/>
              </a:spcAft>
              <a:defRPr sz="1200">
                <a:solidFill>
                  <a:srgbClr val="1A1A2E"/>
                </a:solidFill>
                <a:latin typeface="Calibri"/>
              </a:defRPr>
            </a:pPr>
            <a:r>
              <a:t>•  Review India team deliverables - evaluate what's been built, what's useful, what needs replacing, and where the cost-to-value gap is widest</a:t>
            </a:r>
          </a:p>
          <a:p>
            <a:pPr>
              <a:lnSpc>
                <a:spcPts val="1800"/>
              </a:lnSpc>
              <a:spcAft>
                <a:spcPts val="600"/>
              </a:spcAft>
              <a:defRPr sz="1200">
                <a:solidFill>
                  <a:srgbClr val="1A1A2E"/>
                </a:solidFill>
                <a:latin typeface="Calibri"/>
              </a:defRPr>
            </a:pPr>
            <a:r>
              <a:t>•  Identify quick wins - changes that deliver value in days, not months (e.g., deduplication, relationship graph visualisation, basic scoring on the existing dataset)</a:t>
            </a:r>
          </a:p>
          <a:p>
            <a:pPr>
              <a:lnSpc>
                <a:spcPts val="1800"/>
              </a:lnSpc>
              <a:spcAft>
                <a:spcPts val="600"/>
              </a:spcAft>
              <a:defRPr sz="1200">
                <a:solidFill>
                  <a:srgbClr val="1A1A2E"/>
                </a:solidFill>
                <a:latin typeface="Calibri"/>
              </a:defRPr>
            </a:pPr>
            <a:r>
              <a:t>Oakley Data Monetisation Roadmap - A prioritised, costed plan showing exactly how Oakley's twenty-year relationship network becomes a systematised intelligence asset that strengthens deal sourcing, portfolio operations, and LP reporting across all active funds.</a:t>
            </a:r>
          </a:p>
          <a:p>
            <a:pPr>
              <a:lnSpc>
                <a:spcPts val="1800"/>
              </a:lnSpc>
              <a:spcAft>
                <a:spcPts val="600"/>
              </a:spcAft>
              <a:defRPr sz="1200">
                <a:solidFill>
                  <a:srgbClr val="1A1A2E"/>
                </a:solidFill>
                <a:latin typeface="Calibri"/>
              </a:defRPr>
            </a:pPr>
            <a:r>
              <a:t>£12,000 (one-off)</a:t>
            </a:r>
          </a:p>
        </p:txBody>
      </p:sp>
      <p:sp>
        <p:nvSpPr>
          <p:cNvPr id="7" name="Rectangle 6"/>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9" name="TextBox 8"/>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5 / 15</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Phase 2 - Platform Build (Weeks 5-16)</a:t>
            </a:r>
          </a:p>
        </p:txBody>
      </p:sp>
      <p:sp>
        <p:nvSpPr>
          <p:cNvPr id="5" name="TextBox 4"/>
          <p:cNvSpPr txBox="1"/>
          <p:nvPr/>
        </p:nvSpPr>
        <p:spPr>
          <a:xfrm>
            <a:off x="731520" y="1005840"/>
            <a:ext cx="10058400" cy="457200"/>
          </a:xfrm>
          <a:prstGeom prst="rect">
            <a:avLst/>
          </a:prstGeom>
          <a:noFill/>
        </p:spPr>
        <p:txBody>
          <a:bodyPr wrap="square">
            <a:spAutoFit/>
          </a:bodyPr>
          <a:lstStyle/>
          <a:p>
            <a:pPr algn="l">
              <a:defRPr sz="1800" b="0" i="0">
                <a:solidFill>
                  <a:srgbClr val="7C3AED"/>
                </a:solidFill>
                <a:latin typeface="Calibri"/>
              </a:defRPr>
            </a:pPr>
            <a:r>
              <a:t>What We Build</a:t>
            </a:r>
          </a:p>
        </p:txBody>
      </p:sp>
      <p:graphicFrame>
        <p:nvGraphicFramePr>
          <p:cNvPr id="6" name="Table 5"/>
          <p:cNvGraphicFramePr>
            <a:graphicFrameLocks noGrp="1"/>
          </p:cNvGraphicFramePr>
          <p:nvPr/>
        </p:nvGraphicFramePr>
        <p:xfrm>
          <a:off x="731520" y="1554480"/>
          <a:ext cx="10515599" cy="3520440"/>
        </p:xfrm>
        <a:graphic>
          <a:graphicData uri="http://schemas.openxmlformats.org/drawingml/2006/table">
            <a:tbl>
              <a:tblPr firstRow="1" bandRow="1">
                <a:tableStyleId>{5C22544A-7EE6-4342-B048-85BDC9FD1C3A}</a:tableStyleId>
              </a:tblPr>
              <a:tblGrid>
                <a:gridCol w="1361732"/>
                <a:gridCol w="9153867"/>
              </a:tblGrid>
              <a:tr h="502920">
                <a:tc>
                  <a:txBody>
                    <a:bodyPr/>
                    <a:lstStyle/>
                    <a:p>
                      <a:pPr>
                        <a:defRPr sz="900" b="1">
                          <a:solidFill>
                            <a:srgbClr val="FFFFFF"/>
                          </a:solidFill>
                          <a:latin typeface="Calibri"/>
                        </a:defRPr>
                      </a:pPr>
                      <a:r>
                        <a:t>Component</a:t>
                      </a:r>
                    </a:p>
                  </a:txBody>
                  <a:tcPr anchor="ctr">
                    <a:solidFill>
                      <a:srgbClr val="7C3AED"/>
                    </a:solidFill>
                  </a:tcPr>
                </a:tc>
                <a:tc>
                  <a:txBody>
                    <a:bodyPr/>
                    <a:lstStyle/>
                    <a:p>
                      <a:pPr>
                        <a:defRPr sz="900" b="1">
                          <a:solidFill>
                            <a:srgbClr val="FFFFFF"/>
                          </a:solidFill>
                          <a:latin typeface="Calibri"/>
                        </a:defRPr>
                      </a:pPr>
                      <a:r>
                        <a:t>Description</a:t>
                      </a:r>
                    </a:p>
                  </a:txBody>
                  <a:tcPr anchor="ctr">
                    <a:solidFill>
                      <a:srgbClr val="7C3AED"/>
                    </a:solidFill>
                  </a:tcPr>
                </a:tc>
              </a:tr>
              <a:tr h="502920">
                <a:tc>
                  <a:txBody>
                    <a:bodyPr/>
                    <a:lstStyle/>
                    <a:p>
                      <a:pPr>
                        <a:defRPr sz="900">
                          <a:solidFill>
                            <a:srgbClr val="1A1A2E"/>
                          </a:solidFill>
                          <a:latin typeface="Calibri"/>
                        </a:defRPr>
                      </a:pPr>
                      <a:r>
                        <a:t>Cloud Data Platform</a:t>
                      </a:r>
                    </a:p>
                  </a:txBody>
                  <a:tcPr anchor="ctr">
                    <a:solidFill>
                      <a:srgbClr val="FAFAFA"/>
                    </a:solidFill>
                  </a:tcPr>
                </a:tc>
                <a:tc>
                  <a:txBody>
                    <a:bodyPr/>
                    <a:lstStyle/>
                    <a:p>
                      <a:pPr>
                        <a:defRPr sz="900">
                          <a:solidFill>
                            <a:srgbClr val="1A1A2E"/>
                          </a:solidFill>
                          <a:latin typeface="Calibri"/>
                        </a:defRPr>
                      </a:pPr>
                      <a:r>
                        <a:t>Secure, scalable infrastructure consolidating Oakley's fragmented relationship data into a single source of truth - designed for a firm operating across London, Munich, Milan, Madrid, and Luxembourg</a:t>
                      </a:r>
                    </a:p>
                  </a:txBody>
                  <a:tcPr anchor="ctr">
                    <a:solidFill>
                      <a:srgbClr val="FAFAFA"/>
                    </a:solidFill>
                  </a:tcPr>
                </a:tc>
              </a:tr>
              <a:tr h="502920">
                <a:tc>
                  <a:txBody>
                    <a:bodyPr/>
                    <a:lstStyle/>
                    <a:p>
                      <a:pPr>
                        <a:defRPr sz="900">
                          <a:solidFill>
                            <a:srgbClr val="1A1A2E"/>
                          </a:solidFill>
                          <a:latin typeface="Calibri"/>
                        </a:defRPr>
                      </a:pPr>
                      <a:r>
                        <a:t>AI-Powered Relationship Scoring</a:t>
                      </a:r>
                    </a:p>
                  </a:txBody>
                  <a:tcPr anchor="ctr">
                    <a:solidFill>
                      <a:srgbClr val="EDE9FE"/>
                    </a:solidFill>
                  </a:tcPr>
                </a:tc>
                <a:tc>
                  <a:txBody>
                    <a:bodyPr/>
                    <a:lstStyle/>
                    <a:p>
                      <a:pPr>
                        <a:defRPr sz="900">
                          <a:solidFill>
                            <a:srgbClr val="1A1A2E"/>
                          </a:solidFill>
                          <a:latin typeface="Calibri"/>
                        </a:defRPr>
                      </a:pPr>
                      <a:r>
                        <a:t>Intelligent scoring of every contact by deal relevance, founder relationship strength, sector alignment, geographic coverage, and engagement recency - tailored to Oakley's Technology, Consumer, Education, and Business Services focus</a:t>
                      </a:r>
                    </a:p>
                  </a:txBody>
                  <a:tcPr anchor="ctr">
                    <a:solidFill>
                      <a:srgbClr val="EDE9FE"/>
                    </a:solidFill>
                  </a:tcPr>
                </a:tc>
              </a:tr>
              <a:tr h="502920">
                <a:tc>
                  <a:txBody>
                    <a:bodyPr/>
                    <a:lstStyle/>
                    <a:p>
                      <a:pPr>
                        <a:defRPr sz="900">
                          <a:solidFill>
                            <a:srgbClr val="1A1A2E"/>
                          </a:solidFill>
                          <a:latin typeface="Calibri"/>
                        </a:defRPr>
                      </a:pPr>
                      <a:r>
                        <a:t>Proprietary Deal Sourcing Engine</a:t>
                      </a:r>
                    </a:p>
                  </a:txBody>
                  <a:tcPr anchor="ctr">
                    <a:solidFill>
                      <a:srgbClr val="FAFAFA"/>
                    </a:solidFill>
                  </a:tcPr>
                </a:tc>
                <a:tc>
                  <a:txBody>
                    <a:bodyPr/>
                    <a:lstStyle/>
                    <a:p>
                      <a:pPr>
                        <a:defRPr sz="900">
                          <a:solidFill>
                            <a:srgbClr val="1A1A2E"/>
                          </a:solidFill>
                          <a:latin typeface="Calibri"/>
                        </a:defRPr>
                      </a:pPr>
                      <a:r>
                        <a:t>Map connections between founders, advisors, and intermediaries. Identify warm introduction paths to target companies. Surface patterns that predict deal flow - systematising the information asymmetry that drives Oakley's uncontested deal rate</a:t>
                      </a:r>
                    </a:p>
                  </a:txBody>
                  <a:tcPr anchor="ctr">
                    <a:solidFill>
                      <a:srgbClr val="FAFAFA"/>
                    </a:solidFill>
                  </a:tcPr>
                </a:tc>
              </a:tr>
              <a:tr h="502920">
                <a:tc>
                  <a:txBody>
                    <a:bodyPr/>
                    <a:lstStyle/>
                    <a:p>
                      <a:pPr>
                        <a:defRPr sz="900">
                          <a:solidFill>
                            <a:srgbClr val="1A1A2E"/>
                          </a:solidFill>
                          <a:latin typeface="Calibri"/>
                        </a:defRPr>
                      </a:pPr>
                      <a:r>
                        <a:t>LP/GP Reporting Automation</a:t>
                      </a:r>
                    </a:p>
                  </a:txBody>
                  <a:tcPr anchor="ctr">
                    <a:solidFill>
                      <a:srgbClr val="EDE9FE"/>
                    </a:solidFill>
                  </a:tcPr>
                </a:tc>
                <a:tc>
                  <a:txBody>
                    <a:bodyPr/>
                    <a:lstStyle/>
                    <a:p>
                      <a:pPr>
                        <a:defRPr sz="900">
                          <a:solidFill>
                            <a:srgbClr val="1A1A2E"/>
                          </a:solidFill>
                          <a:latin typeface="Calibri"/>
                        </a:defRPr>
                      </a:pPr>
                      <a:r>
                        <a:t>Automated report generation across Fund IV, V, VI, Origin I, and Origin II from live relationship and portfolio data - quarterly reports in minutes, not days</a:t>
                      </a:r>
                    </a:p>
                  </a:txBody>
                  <a:tcPr anchor="ctr">
                    <a:solidFill>
                      <a:srgbClr val="EDE9FE"/>
                    </a:solidFill>
                  </a:tcPr>
                </a:tc>
              </a:tr>
              <a:tr h="502920">
                <a:tc>
                  <a:txBody>
                    <a:bodyPr/>
                    <a:lstStyle/>
                    <a:p>
                      <a:pPr>
                        <a:defRPr sz="900">
                          <a:solidFill>
                            <a:srgbClr val="1A1A2E"/>
                          </a:solidFill>
                          <a:latin typeface="Calibri"/>
                        </a:defRPr>
                      </a:pPr>
                      <a:r>
                        <a:t>Portfolio Intelligence API</a:t>
                      </a:r>
                    </a:p>
                  </a:txBody>
                  <a:tcPr anchor="ctr">
                    <a:solidFill>
                      <a:srgbClr val="FAFAFA"/>
                    </a:solidFill>
                  </a:tcPr>
                </a:tc>
                <a:tc>
                  <a:txBody>
                    <a:bodyPr/>
                    <a:lstStyle/>
                    <a:p>
                      <a:pPr>
                        <a:defRPr sz="900">
                          <a:solidFill>
                            <a:srgbClr val="1A1A2E"/>
                          </a:solidFill>
                          <a:latin typeface="Calibri"/>
                        </a:defRPr>
                      </a:pPr>
                      <a:r>
                        <a:t>Secure API enabling Oakley's portfolio companies to access curated, relevant relationship intelligence - introductions, market signals, and partnership opportunities specific to their sector and growth stage</a:t>
                      </a:r>
                    </a:p>
                  </a:txBody>
                  <a:tcPr anchor="ctr">
                    <a:solidFill>
                      <a:srgbClr val="FAFAFA"/>
                    </a:solidFill>
                  </a:tcPr>
                </a:tc>
              </a:tr>
              <a:tr h="502920">
                <a:tc>
                  <a:txBody>
                    <a:bodyPr/>
                    <a:lstStyle/>
                    <a:p>
                      <a:pPr>
                        <a:defRPr sz="900">
                          <a:solidFill>
                            <a:srgbClr val="1A1A2E"/>
                          </a:solidFill>
                          <a:latin typeface="Calibri"/>
                        </a:defRPr>
                      </a:pPr>
                      <a:r>
                        <a:t>Dashboards</a:t>
                      </a:r>
                    </a:p>
                  </a:txBody>
                  <a:tcPr anchor="ctr">
                    <a:solidFill>
                      <a:srgbClr val="EDE9FE"/>
                    </a:solidFill>
                  </a:tcPr>
                </a:tc>
                <a:tc>
                  <a:txBody>
                    <a:bodyPr/>
                    <a:lstStyle/>
                    <a:p>
                      <a:pPr>
                        <a:defRPr sz="900">
                          <a:solidFill>
                            <a:srgbClr val="1A1A2E"/>
                          </a:solidFill>
                          <a:latin typeface="Calibri"/>
                        </a:defRPr>
                      </a:pPr>
                      <a:r>
                        <a:t>Real-time visibility into network value, deal pipeline signals, relationship health, cross-portfolio connections, and monetisation metrics</a:t>
                      </a:r>
                    </a:p>
                  </a:txBody>
                  <a:tcPr anchor="ctr">
                    <a:solidFill>
                      <a:srgbClr val="EDE9FE"/>
                    </a:solidFill>
                  </a:tcPr>
                </a:tc>
              </a:tr>
            </a:tbl>
          </a:graphicData>
        </a:graphic>
      </p:graphicFrame>
      <p:sp>
        <p:nvSpPr>
          <p:cNvPr id="7" name="TextBox 6"/>
          <p:cNvSpPr txBox="1"/>
          <p:nvPr/>
        </p:nvSpPr>
        <p:spPr>
          <a:xfrm>
            <a:off x="731520" y="5257800"/>
            <a:ext cx="10058400" cy="731520"/>
          </a:xfrm>
          <a:prstGeom prst="rect">
            <a:avLst/>
          </a:prstGeom>
          <a:noFill/>
        </p:spPr>
        <p:txBody>
          <a:bodyPr wrap="square">
            <a:spAutoFit/>
          </a:bodyPr>
          <a:lstStyle/>
          <a:p>
            <a:pPr algn="l">
              <a:defRPr sz="1100" b="0" i="0">
                <a:solidFill>
                  <a:srgbClr val="1A1A2E"/>
                </a:solidFill>
                <a:latin typeface="Calibri"/>
              </a:defRPr>
            </a:pPr>
            <a:r>
              <a:t>Every component is governed by the Aqera Platform - meaning every action, every data access, every AI decision produces an auditable evidence trail. For a firm managing €10B+ across nine funds with institutional LPs, data governance and compliance are non-negotiable. Aqera makes them automatic.</a:t>
            </a:r>
            <a:br/>
            <a:r>
              <a:t>£15,000/month for 4 months (£60,000 total)</a:t>
            </a:r>
          </a:p>
        </p:txBody>
      </p:sp>
      <p:sp>
        <p:nvSpPr>
          <p:cNvPr id="8" name="Rectangle 7"/>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10" name="TextBox 9"/>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6 / 15</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Phase 3 - Managed Operations (Ongoing)</a:t>
            </a:r>
          </a:p>
        </p:txBody>
      </p:sp>
      <p:sp>
        <p:nvSpPr>
          <p:cNvPr id="5" name="TextBox 4"/>
          <p:cNvSpPr txBox="1"/>
          <p:nvPr/>
        </p:nvSpPr>
        <p:spPr>
          <a:xfrm>
            <a:off x="731520" y="1005840"/>
            <a:ext cx="10058400" cy="548640"/>
          </a:xfrm>
          <a:prstGeom prst="rect">
            <a:avLst/>
          </a:prstGeom>
          <a:noFill/>
        </p:spPr>
        <p:txBody>
          <a:bodyPr wrap="square">
            <a:spAutoFit/>
          </a:bodyPr>
          <a:lstStyle/>
          <a:p>
            <a:pPr algn="l">
              <a:defRPr sz="1800" b="0" i="0">
                <a:solidFill>
                  <a:srgbClr val="7C3AED"/>
                </a:solidFill>
                <a:latin typeface="Calibri"/>
              </a:defRPr>
            </a:pPr>
            <a:r>
              <a:t>What Ongoing Management Looks Like</a:t>
            </a:r>
          </a:p>
        </p:txBody>
      </p:sp>
      <p:sp>
        <p:nvSpPr>
          <p:cNvPr id="6" name="TextBox 5"/>
          <p:cNvSpPr txBox="1"/>
          <p:nvPr/>
        </p:nvSpPr>
        <p:spPr>
          <a:xfrm>
            <a:off x="731520" y="1645920"/>
            <a:ext cx="10515600" cy="3840480"/>
          </a:xfrm>
          <a:prstGeom prst="rect">
            <a:avLst/>
          </a:prstGeom>
          <a:noFill/>
        </p:spPr>
        <p:txBody>
          <a:bodyPr wrap="square">
            <a:spAutoFit/>
          </a:bodyPr>
          <a:lstStyle/>
          <a:p>
            <a:pPr>
              <a:lnSpc>
                <a:spcPts val="1700"/>
              </a:lnSpc>
              <a:spcAft>
                <a:spcPts val="600"/>
              </a:spcAft>
              <a:defRPr sz="1100">
                <a:solidFill>
                  <a:srgbClr val="1A1A2E"/>
                </a:solidFill>
                <a:latin typeface="Calibri"/>
              </a:defRPr>
            </a:pPr>
            <a:r>
              <a:t>•  Relationship data enrichment - continuous cleaning, deduplication, and enrichment of Oakley's contact and relationship data as the network grows through new deals, events, and portfolio company interactions</a:t>
            </a:r>
          </a:p>
          <a:p>
            <a:pPr>
              <a:lnSpc>
                <a:spcPts val="1700"/>
              </a:lnSpc>
              <a:spcAft>
                <a:spcPts val="600"/>
              </a:spcAft>
              <a:defRPr sz="1100">
                <a:solidFill>
                  <a:srgbClr val="1A1A2E"/>
                </a:solidFill>
                <a:latin typeface="Calibri"/>
              </a:defRPr>
            </a:pPr>
            <a:r>
              <a:t>•  AI model tuning - improving deal sourcing predictions, relationship scoring accuracy, and cross-portfolio matching as more data flows through the platform</a:t>
            </a:r>
          </a:p>
          <a:p>
            <a:pPr>
              <a:lnSpc>
                <a:spcPts val="1700"/>
              </a:lnSpc>
              <a:spcAft>
                <a:spcPts val="600"/>
              </a:spcAft>
              <a:defRPr sz="1100">
                <a:solidFill>
                  <a:srgbClr val="1A1A2E"/>
                </a:solidFill>
                <a:latin typeface="Calibri"/>
              </a:defRPr>
            </a:pPr>
            <a:r>
              <a:t>•  New capability development - building new features as Oakley's needs evolve (e.g., co-investor intelligence, sector-specific deal signals for Education or Technology verticals, integration with Oakley's AI Forum initiatives)</a:t>
            </a:r>
          </a:p>
          <a:p>
            <a:pPr>
              <a:lnSpc>
                <a:spcPts val="1700"/>
              </a:lnSpc>
              <a:spcAft>
                <a:spcPts val="600"/>
              </a:spcAft>
              <a:defRPr sz="1100">
                <a:solidFill>
                  <a:srgbClr val="1A1A2E"/>
                </a:solidFill>
                <a:latin typeface="Calibri"/>
              </a:defRPr>
            </a:pPr>
            <a:r>
              <a:t>•  Platform monitoring and support - proactive monitoring, incident response, uptime management across all five office locations</a:t>
            </a:r>
          </a:p>
          <a:p>
            <a:pPr>
              <a:lnSpc>
                <a:spcPts val="1700"/>
              </a:lnSpc>
              <a:spcAft>
                <a:spcPts val="600"/>
              </a:spcAft>
              <a:defRPr sz="1100">
                <a:solidFill>
                  <a:srgbClr val="1A1A2E"/>
                </a:solidFill>
                <a:latin typeface="Calibri"/>
              </a:defRPr>
            </a:pPr>
            <a:r>
              <a:t>•  Monthly insights reporting - platform performance, data quality trends, deal sourcing attribution, and portfolio intelligence utilisation metrics</a:t>
            </a:r>
          </a:p>
          <a:p>
            <a:pPr>
              <a:lnSpc>
                <a:spcPts val="1700"/>
              </a:lnSpc>
              <a:spcAft>
                <a:spcPts val="600"/>
              </a:spcAft>
              <a:defRPr sz="1100">
                <a:solidFill>
                  <a:srgbClr val="1A1A2E"/>
                </a:solidFill>
                <a:latin typeface="Calibri"/>
              </a:defRPr>
            </a:pPr>
            <a:r>
              <a:t>Your Aqera pod takes over platform management entirely. No more managing offshore timezones, quality issues, or communication gaps. Your IT Director shifts from managing an outsourced team to overseeing a strategic intelligence platform that directly supports Oakley's investment activity.</a:t>
            </a:r>
          </a:p>
          <a:p>
            <a:pPr>
              <a:lnSpc>
                <a:spcPts val="1700"/>
              </a:lnSpc>
              <a:spcAft>
                <a:spcPts val="600"/>
              </a:spcAft>
              <a:defRPr sz="1100">
                <a:solidFill>
                  <a:srgbClr val="1A1A2E"/>
                </a:solidFill>
                <a:latin typeface="Calibri"/>
              </a:defRPr>
            </a:pPr>
            <a:r>
              <a:t>£10,000-£15,000/month depending on scope</a:t>
            </a:r>
          </a:p>
        </p:txBody>
      </p:sp>
      <p:sp>
        <p:nvSpPr>
          <p:cNvPr id="7" name="Rectangle 6"/>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9" name="TextBox 8"/>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7 / 15</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Your Aqera Pod</a:t>
            </a:r>
          </a:p>
        </p:txBody>
      </p:sp>
      <p:sp>
        <p:nvSpPr>
          <p:cNvPr id="5" name="TextBox 4"/>
          <p:cNvSpPr txBox="1"/>
          <p:nvPr/>
        </p:nvSpPr>
        <p:spPr>
          <a:xfrm>
            <a:off x="731520" y="1005840"/>
            <a:ext cx="10058400" cy="457200"/>
          </a:xfrm>
          <a:prstGeom prst="rect">
            <a:avLst/>
          </a:prstGeom>
          <a:noFill/>
        </p:spPr>
        <p:txBody>
          <a:bodyPr wrap="square">
            <a:spAutoFit/>
          </a:bodyPr>
          <a:lstStyle/>
          <a:p>
            <a:pPr algn="l">
              <a:defRPr sz="1800" b="0" i="0">
                <a:solidFill>
                  <a:srgbClr val="7C3AED"/>
                </a:solidFill>
                <a:latin typeface="Calibri"/>
              </a:defRPr>
            </a:pPr>
            <a:r>
              <a:t>Small Team. Big Output.</a:t>
            </a:r>
          </a:p>
        </p:txBody>
      </p:sp>
      <p:graphicFrame>
        <p:nvGraphicFramePr>
          <p:cNvPr id="6" name="Table 5"/>
          <p:cNvGraphicFramePr>
            <a:graphicFrameLocks noGrp="1"/>
          </p:cNvGraphicFramePr>
          <p:nvPr/>
        </p:nvGraphicFramePr>
        <p:xfrm>
          <a:off x="731520" y="1554480"/>
          <a:ext cx="10515599" cy="2514600"/>
        </p:xfrm>
        <a:graphic>
          <a:graphicData uri="http://schemas.openxmlformats.org/drawingml/2006/table">
            <a:tbl>
              <a:tblPr firstRow="1" bandRow="1">
                <a:tableStyleId>{5C22544A-7EE6-4342-B048-85BDC9FD1C3A}</a:tableStyleId>
              </a:tblPr>
              <a:tblGrid>
                <a:gridCol w="1078523"/>
                <a:gridCol w="539261"/>
                <a:gridCol w="8897815"/>
              </a:tblGrid>
              <a:tr h="502920">
                <a:tc>
                  <a:txBody>
                    <a:bodyPr/>
                    <a:lstStyle/>
                    <a:p>
                      <a:pPr>
                        <a:defRPr sz="900" b="1">
                          <a:solidFill>
                            <a:srgbClr val="FFFFFF"/>
                          </a:solidFill>
                          <a:latin typeface="Calibri"/>
                        </a:defRPr>
                      </a:pPr>
                      <a:r>
                        <a:t>Role</a:t>
                      </a:r>
                    </a:p>
                  </a:txBody>
                  <a:tcPr anchor="ctr">
                    <a:solidFill>
                      <a:srgbClr val="7C3AED"/>
                    </a:solidFill>
                  </a:tcPr>
                </a:tc>
                <a:tc>
                  <a:txBody>
                    <a:bodyPr/>
                    <a:lstStyle/>
                    <a:p>
                      <a:pPr>
                        <a:defRPr sz="900" b="1">
                          <a:solidFill>
                            <a:srgbClr val="FFFFFF"/>
                          </a:solidFill>
                          <a:latin typeface="Calibri"/>
                        </a:defRPr>
                      </a:pPr>
                      <a:r>
                        <a:t>Location</a:t>
                      </a:r>
                    </a:p>
                  </a:txBody>
                  <a:tcPr anchor="ctr">
                    <a:solidFill>
                      <a:srgbClr val="7C3AED"/>
                    </a:solidFill>
                  </a:tcPr>
                </a:tc>
                <a:tc>
                  <a:txBody>
                    <a:bodyPr/>
                    <a:lstStyle/>
                    <a:p>
                      <a:pPr>
                        <a:defRPr sz="900" b="1">
                          <a:solidFill>
                            <a:srgbClr val="FFFFFF"/>
                          </a:solidFill>
                          <a:latin typeface="Calibri"/>
                        </a:defRPr>
                      </a:pPr>
                      <a:r>
                        <a:t>Responsibility</a:t>
                      </a:r>
                    </a:p>
                  </a:txBody>
                  <a:tcPr anchor="ctr">
                    <a:solidFill>
                      <a:srgbClr val="7C3AED"/>
                    </a:solidFill>
                  </a:tcPr>
                </a:tc>
              </a:tr>
              <a:tr h="502920">
                <a:tc>
                  <a:txBody>
                    <a:bodyPr/>
                    <a:lstStyle/>
                    <a:p>
                      <a:pPr>
                        <a:defRPr sz="900">
                          <a:solidFill>
                            <a:srgbClr val="1A1A2E"/>
                          </a:solidFill>
                          <a:latin typeface="Calibri"/>
                        </a:defRPr>
                      </a:pPr>
                      <a:r>
                        <a:t>Pod Lead</a:t>
                      </a:r>
                    </a:p>
                  </a:txBody>
                  <a:tcPr anchor="ctr">
                    <a:solidFill>
                      <a:srgbClr val="FAFAFA"/>
                    </a:solidFill>
                  </a:tcPr>
                </a:tc>
                <a:tc>
                  <a:txBody>
                    <a:bodyPr/>
                    <a:lstStyle/>
                    <a:p>
                      <a:pPr>
                        <a:defRPr sz="900">
                          <a:solidFill>
                            <a:srgbClr val="1A1A2E"/>
                          </a:solidFill>
                          <a:latin typeface="Calibri"/>
                        </a:defRPr>
                      </a:pPr>
                      <a:r>
                        <a:t>UK</a:t>
                      </a:r>
                    </a:p>
                  </a:txBody>
                  <a:tcPr anchor="ctr">
                    <a:solidFill>
                      <a:srgbClr val="FAFAFA"/>
                    </a:solidFill>
                  </a:tcPr>
                </a:tc>
                <a:tc>
                  <a:txBody>
                    <a:bodyPr/>
                    <a:lstStyle/>
                    <a:p>
                      <a:pPr>
                        <a:defRPr sz="900">
                          <a:solidFill>
                            <a:srgbClr val="1A1A2E"/>
                          </a:solidFill>
                          <a:latin typeface="Calibri"/>
                        </a:defRPr>
                      </a:pPr>
                      <a:r>
                        <a:t>Senior data/platform engineer. Your single point of contact. Owns architecture, delivery, and stakeholder communication. Understands PE workflows.</a:t>
                      </a:r>
                    </a:p>
                  </a:txBody>
                  <a:tcPr anchor="ctr">
                    <a:solidFill>
                      <a:srgbClr val="FAFAFA"/>
                    </a:solidFill>
                  </a:tcPr>
                </a:tc>
              </a:tr>
              <a:tr h="502920">
                <a:tc>
                  <a:txBody>
                    <a:bodyPr/>
                    <a:lstStyle/>
                    <a:p>
                      <a:pPr>
                        <a:defRPr sz="900">
                          <a:solidFill>
                            <a:srgbClr val="1A1A2E"/>
                          </a:solidFill>
                          <a:latin typeface="Calibri"/>
                        </a:defRPr>
                      </a:pPr>
                      <a:r>
                        <a:t>Data Specialist</a:t>
                      </a:r>
                    </a:p>
                  </a:txBody>
                  <a:tcPr anchor="ctr">
                    <a:solidFill>
                      <a:srgbClr val="EDE9FE"/>
                    </a:solidFill>
                  </a:tcPr>
                </a:tc>
                <a:tc>
                  <a:txBody>
                    <a:bodyPr/>
                    <a:lstStyle/>
                    <a:p>
                      <a:pPr>
                        <a:defRPr sz="900">
                          <a:solidFill>
                            <a:srgbClr val="1A1A2E"/>
                          </a:solidFill>
                          <a:latin typeface="Calibri"/>
                        </a:defRPr>
                      </a:pPr>
                      <a:r>
                        <a:t>UK/Nigeria</a:t>
                      </a:r>
                    </a:p>
                  </a:txBody>
                  <a:tcPr anchor="ctr">
                    <a:solidFill>
                      <a:srgbClr val="EDE9FE"/>
                    </a:solidFill>
                  </a:tcPr>
                </a:tc>
                <a:tc>
                  <a:txBody>
                    <a:bodyPr/>
                    <a:lstStyle/>
                    <a:p>
                      <a:pPr>
                        <a:defRPr sz="900">
                          <a:solidFill>
                            <a:srgbClr val="1A1A2E"/>
                          </a:solidFill>
                          <a:latin typeface="Calibri"/>
                        </a:defRPr>
                      </a:pPr>
                      <a:r>
                        <a:t>Data engineering, AI model development, pipeline management. Builds and tunes the relationship intelligence engine - scoring, pattern recognition, deal flow signals.</a:t>
                      </a:r>
                    </a:p>
                  </a:txBody>
                  <a:tcPr anchor="ctr">
                    <a:solidFill>
                      <a:srgbClr val="EDE9FE"/>
                    </a:solidFill>
                  </a:tcPr>
                </a:tc>
              </a:tr>
              <a:tr h="502920">
                <a:tc>
                  <a:txBody>
                    <a:bodyPr/>
                    <a:lstStyle/>
                    <a:p>
                      <a:pPr>
                        <a:defRPr sz="900">
                          <a:solidFill>
                            <a:srgbClr val="1A1A2E"/>
                          </a:solidFill>
                          <a:latin typeface="Calibri"/>
                        </a:defRPr>
                      </a:pPr>
                      <a:r>
                        <a:t>Ops Support</a:t>
                      </a:r>
                    </a:p>
                  </a:txBody>
                  <a:tcPr anchor="ctr">
                    <a:solidFill>
                      <a:srgbClr val="FAFAFA"/>
                    </a:solidFill>
                  </a:tcPr>
                </a:tc>
                <a:tc>
                  <a:txBody>
                    <a:bodyPr/>
                    <a:lstStyle/>
                    <a:p>
                      <a:pPr>
                        <a:defRPr sz="900">
                          <a:solidFill>
                            <a:srgbClr val="1A1A2E"/>
                          </a:solidFill>
                          <a:latin typeface="Calibri"/>
                        </a:defRPr>
                      </a:pPr>
                      <a:r>
                        <a:t>Nigeria</a:t>
                      </a:r>
                    </a:p>
                  </a:txBody>
                  <a:tcPr anchor="ctr">
                    <a:solidFill>
                      <a:srgbClr val="FAFAFA"/>
                    </a:solidFill>
                  </a:tcPr>
                </a:tc>
                <a:tc>
                  <a:txBody>
                    <a:bodyPr/>
                    <a:lstStyle/>
                    <a:p>
                      <a:pPr>
                        <a:defRPr sz="900">
                          <a:solidFill>
                            <a:srgbClr val="1A1A2E"/>
                          </a:solidFill>
                          <a:latin typeface="Calibri"/>
                        </a:defRPr>
                      </a:pPr>
                      <a:r>
                        <a:t>Data quality monitoring, platform operations, incident response. Keeps everything running across all Oakley office timezones.</a:t>
                      </a:r>
                    </a:p>
                  </a:txBody>
                  <a:tcPr anchor="ctr">
                    <a:solidFill>
                      <a:srgbClr val="FAFAFA"/>
                    </a:solidFill>
                  </a:tcPr>
                </a:tc>
              </a:tr>
              <a:tr h="502920">
                <a:tc>
                  <a:txBody>
                    <a:bodyPr/>
                    <a:lstStyle/>
                    <a:p>
                      <a:pPr>
                        <a:defRPr sz="900">
                          <a:solidFill>
                            <a:srgbClr val="1A1A2E"/>
                          </a:solidFill>
                          <a:latin typeface="Calibri"/>
                        </a:defRPr>
                      </a:pPr>
                      <a:r>
                        <a:t>AI/ML Specialist</a:t>
                      </a:r>
                    </a:p>
                  </a:txBody>
                  <a:tcPr anchor="ctr">
                    <a:solidFill>
                      <a:srgbClr val="EDE9FE"/>
                    </a:solidFill>
                  </a:tcPr>
                </a:tc>
                <a:tc>
                  <a:txBody>
                    <a:bodyPr/>
                    <a:lstStyle/>
                    <a:p>
                      <a:pPr>
                        <a:defRPr sz="900">
                          <a:solidFill>
                            <a:srgbClr val="1A1A2E"/>
                          </a:solidFill>
                          <a:latin typeface="Calibri"/>
                        </a:defRPr>
                      </a:pPr>
                      <a:r>
                        <a:t>As needed</a:t>
                      </a:r>
                    </a:p>
                  </a:txBody>
                  <a:tcPr anchor="ctr">
                    <a:solidFill>
                      <a:srgbClr val="EDE9FE"/>
                    </a:solidFill>
                  </a:tcPr>
                </a:tc>
                <a:tc>
                  <a:txBody>
                    <a:bodyPr/>
                    <a:lstStyle/>
                    <a:p>
                      <a:pPr>
                        <a:defRPr sz="900">
                          <a:solidFill>
                            <a:srgbClr val="1A1A2E"/>
                          </a:solidFill>
                          <a:latin typeface="Calibri"/>
                        </a:defRPr>
                      </a:pPr>
                      <a:r>
                        <a:t>Brought in for specific AI model development - relationship scoring algorithms, deal sourcing pattern recognition, cross-portfolio intelligence matching.</a:t>
                      </a:r>
                    </a:p>
                  </a:txBody>
                  <a:tcPr anchor="ctr">
                    <a:solidFill>
                      <a:srgbClr val="EDE9FE"/>
                    </a:solidFill>
                  </a:tcPr>
                </a:tc>
              </a:tr>
            </a:tbl>
          </a:graphicData>
        </a:graphic>
      </p:graphicFrame>
      <p:sp>
        <p:nvSpPr>
          <p:cNvPr id="7" name="TextBox 6"/>
          <p:cNvSpPr txBox="1"/>
          <p:nvPr/>
        </p:nvSpPr>
        <p:spPr>
          <a:xfrm>
            <a:off x="731520" y="4251960"/>
            <a:ext cx="10058400" cy="731520"/>
          </a:xfrm>
          <a:prstGeom prst="rect">
            <a:avLst/>
          </a:prstGeom>
          <a:noFill/>
        </p:spPr>
        <p:txBody>
          <a:bodyPr wrap="square">
            <a:spAutoFit/>
          </a:bodyPr>
          <a:lstStyle/>
          <a:p>
            <a:pPr algn="l">
              <a:defRPr sz="1100" b="0" i="0">
                <a:solidFill>
                  <a:srgbClr val="1A1A2E"/>
                </a:solidFill>
                <a:latin typeface="Calibri"/>
              </a:defRPr>
            </a:pPr>
            <a:r>
              <a:t>3-4 people delivering what currently requires 8-10 in India - because every team member is augmented by AI tooling that automates the repetitive work.</a:t>
            </a:r>
            <a:br/>
            <a:r>
              <a:t>- Your Pod Lead doesn't write boilerplate - AI generates it, they review and refine</a:t>
            </a:r>
            <a:br/>
            <a:r>
              <a:t>- Your Data Specialist doesn't clean data manually - AI pipelines handle deduplication, enrichment, and normalisation</a:t>
            </a:r>
          </a:p>
        </p:txBody>
      </p:sp>
      <p:sp>
        <p:nvSpPr>
          <p:cNvPr id="8" name="Rectangle 7"/>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10" name="TextBox 9"/>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8 / 15</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Technology Stack</a:t>
            </a:r>
          </a:p>
        </p:txBody>
      </p:sp>
      <p:sp>
        <p:nvSpPr>
          <p:cNvPr id="5" name="TextBox 4"/>
          <p:cNvSpPr txBox="1"/>
          <p:nvPr/>
        </p:nvSpPr>
        <p:spPr>
          <a:xfrm>
            <a:off x="731520" y="1005840"/>
            <a:ext cx="10058400" cy="548640"/>
          </a:xfrm>
          <a:prstGeom prst="rect">
            <a:avLst/>
          </a:prstGeom>
          <a:noFill/>
        </p:spPr>
        <p:txBody>
          <a:bodyPr wrap="square">
            <a:spAutoFit/>
          </a:bodyPr>
          <a:lstStyle/>
          <a:p>
            <a:pPr algn="l">
              <a:defRPr sz="1800" b="0" i="0">
                <a:solidFill>
                  <a:srgbClr val="7C3AED"/>
                </a:solidFill>
                <a:latin typeface="Calibri"/>
              </a:defRPr>
            </a:pPr>
            <a:r>
              <a:t>What Gets Built</a:t>
            </a:r>
          </a:p>
        </p:txBody>
      </p:sp>
      <p:sp>
        <p:nvSpPr>
          <p:cNvPr id="6" name="TextBox 5"/>
          <p:cNvSpPr txBox="1"/>
          <p:nvPr/>
        </p:nvSpPr>
        <p:spPr>
          <a:xfrm>
            <a:off x="731520" y="1645920"/>
            <a:ext cx="10515600" cy="3840480"/>
          </a:xfrm>
          <a:prstGeom prst="rect">
            <a:avLst/>
          </a:prstGeom>
          <a:noFill/>
        </p:spPr>
        <p:txBody>
          <a:bodyPr wrap="square">
            <a:spAutoFit/>
          </a:bodyPr>
          <a:lstStyle/>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           Oakley Dashboards                  │</a:t>
            </a:r>
          </a:p>
          <a:p>
            <a:pPr>
              <a:lnSpc>
                <a:spcPts val="1700"/>
              </a:lnSpc>
              <a:spcAft>
                <a:spcPts val="600"/>
              </a:spcAft>
              <a:defRPr sz="1100">
                <a:solidFill>
                  <a:srgbClr val="1A1A2E"/>
                </a:solidFill>
                <a:latin typeface="Calibri"/>
              </a:defRPr>
            </a:pPr>
            <a:r>
              <a:t>│  (Network value, deal signals, LP reports,   │</a:t>
            </a:r>
          </a:p>
          <a:p>
            <a:pPr>
              <a:lnSpc>
                <a:spcPts val="1700"/>
              </a:lnSpc>
              <a:spcAft>
                <a:spcPts val="600"/>
              </a:spcAft>
              <a:defRPr sz="1100">
                <a:solidFill>
                  <a:srgbClr val="1A1A2E"/>
                </a:solidFill>
                <a:latin typeface="Calibri"/>
              </a:defRPr>
            </a:pPr>
            <a:r>
              <a:t>│   cross-portfolio intelligence)              │</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       Portfolio Intelligence API             │</a:t>
            </a:r>
          </a:p>
          <a:p>
            <a:pPr>
              <a:lnSpc>
                <a:spcPts val="1700"/>
              </a:lnSpc>
              <a:spcAft>
                <a:spcPts val="600"/>
              </a:spcAft>
              <a:defRPr sz="1100">
                <a:solidFill>
                  <a:srgbClr val="1A1A2E"/>
                </a:solidFill>
                <a:latin typeface="Calibri"/>
              </a:defRPr>
            </a:pPr>
            <a:r>
              <a:t>│  (Secure access for ~30 portfolio companies) │</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    AI-Powered Intelligence Layer             │</a:t>
            </a:r>
          </a:p>
          <a:p>
            <a:pPr>
              <a:lnSpc>
                <a:spcPts val="1700"/>
              </a:lnSpc>
              <a:spcAft>
                <a:spcPts val="600"/>
              </a:spcAft>
              <a:defRPr sz="1100">
                <a:solidFill>
                  <a:srgbClr val="1A1A2E"/>
                </a:solidFill>
                <a:latin typeface="Calibri"/>
              </a:defRPr>
            </a:pPr>
            <a:r>
              <a:t>│  (Relationship scoring, deal sourcing,       │</a:t>
            </a:r>
          </a:p>
          <a:p>
            <a:pPr>
              <a:lnSpc>
                <a:spcPts val="1700"/>
              </a:lnSpc>
              <a:spcAft>
                <a:spcPts val="600"/>
              </a:spcAft>
              <a:defRPr sz="1100">
                <a:solidFill>
                  <a:srgbClr val="1A1A2E"/>
                </a:solidFill>
                <a:latin typeface="Calibri"/>
              </a:defRPr>
            </a:pPr>
            <a:r>
              <a:t>│   founder matching, cross-portfolio links,   │</a:t>
            </a:r>
          </a:p>
          <a:p>
            <a:pPr>
              <a:lnSpc>
                <a:spcPts val="1700"/>
              </a:lnSpc>
              <a:spcAft>
                <a:spcPts val="600"/>
              </a:spcAft>
              <a:defRPr sz="1100">
                <a:solidFill>
                  <a:srgbClr val="1A1A2E"/>
                </a:solidFill>
                <a:latin typeface="Calibri"/>
              </a:defRPr>
            </a:pPr>
            <a:r>
              <a:t>│   LP report generation)                      │</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           Data Platform                      │</a:t>
            </a:r>
          </a:p>
          <a:p>
            <a:pPr>
              <a:lnSpc>
                <a:spcPts val="1700"/>
              </a:lnSpc>
              <a:spcAft>
                <a:spcPts val="600"/>
              </a:spcAft>
              <a:defRPr sz="1100">
                <a:solidFill>
                  <a:srgbClr val="1A1A2E"/>
                </a:solidFill>
                <a:latin typeface="Calibri"/>
              </a:defRPr>
            </a:pPr>
            <a:r>
              <a:t>│  (Cloud infrastructure, data pipeline,       │</a:t>
            </a:r>
          </a:p>
          <a:p>
            <a:pPr>
              <a:lnSpc>
                <a:spcPts val="1700"/>
              </a:lnSpc>
              <a:spcAft>
                <a:spcPts val="600"/>
              </a:spcAft>
              <a:defRPr sz="1100">
                <a:solidFill>
                  <a:srgbClr val="1A1A2E"/>
                </a:solidFill>
                <a:latin typeface="Calibri"/>
              </a:defRPr>
            </a:pPr>
            <a:r>
              <a:t>│   storage, security, multi-office access)    │</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          Aqera Platform                     │</a:t>
            </a:r>
          </a:p>
          <a:p>
            <a:pPr>
              <a:lnSpc>
                <a:spcPts val="1700"/>
              </a:lnSpc>
              <a:spcAft>
                <a:spcPts val="600"/>
              </a:spcAft>
              <a:defRPr sz="1100">
                <a:solidFill>
                  <a:srgbClr val="1A1A2E"/>
                </a:solidFill>
                <a:latin typeface="Calibri"/>
              </a:defRPr>
            </a:pPr>
            <a:r>
              <a:t>│  (Governance, compliance, evidence chain,    │</a:t>
            </a:r>
          </a:p>
          <a:p>
            <a:pPr>
              <a:lnSpc>
                <a:spcPts val="1700"/>
              </a:lnSpc>
              <a:spcAft>
                <a:spcPts val="600"/>
              </a:spcAft>
              <a:defRPr sz="1100">
                <a:solidFill>
                  <a:srgbClr val="1A1A2E"/>
                </a:solidFill>
                <a:latin typeface="Calibri"/>
              </a:defRPr>
            </a:pPr>
            <a:r>
              <a:t>│   analytics, monitoring)                     │</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  Cloud-native - GCP or AWS, your choice, no vendor lock-in</a:t>
            </a:r>
          </a:p>
          <a:p>
            <a:pPr>
              <a:lnSpc>
                <a:spcPts val="1700"/>
              </a:lnSpc>
              <a:spcAft>
                <a:spcPts val="600"/>
              </a:spcAft>
              <a:defRPr sz="1100">
                <a:solidFill>
                  <a:srgbClr val="1A1A2E"/>
                </a:solidFill>
                <a:latin typeface="Calibri"/>
              </a:defRPr>
            </a:pPr>
            <a:r>
              <a:t>•  Governed - every data access and AI decision produces auditable evidence, critical for a firm with institutional LP obligations</a:t>
            </a:r>
          </a:p>
          <a:p>
            <a:pPr>
              <a:lnSpc>
                <a:spcPts val="1700"/>
              </a:lnSpc>
              <a:spcAft>
                <a:spcPts val="600"/>
              </a:spcAft>
              <a:defRPr sz="1100">
                <a:solidFill>
                  <a:srgbClr val="1A1A2E"/>
                </a:solidFill>
                <a:latin typeface="Calibri"/>
              </a:defRPr>
            </a:pPr>
            <a:r>
              <a:t>•  Compliant - built with GDPR and data protection requirements from day one, essential for pan-European operations across five jurisdictions</a:t>
            </a:r>
          </a:p>
          <a:p>
            <a:pPr>
              <a:lnSpc>
                <a:spcPts val="1700"/>
              </a:lnSpc>
              <a:spcAft>
                <a:spcPts val="600"/>
              </a:spcAft>
              <a:defRPr sz="1100">
                <a:solidFill>
                  <a:srgbClr val="1A1A2E"/>
                </a:solidFill>
                <a:latin typeface="Calibri"/>
              </a:defRPr>
            </a:pPr>
            <a:r>
              <a:t>•  Multi-office ready - designed for Oakley's distributed team across London, Munich, Milan, Madrid, and Luxembourg</a:t>
            </a:r>
          </a:p>
          <a:p>
            <a:pPr>
              <a:lnSpc>
                <a:spcPts val="1700"/>
              </a:lnSpc>
              <a:spcAft>
                <a:spcPts val="600"/>
              </a:spcAft>
              <a:defRPr sz="1100">
                <a:solidFill>
                  <a:srgbClr val="1A1A2E"/>
                </a:solidFill>
                <a:latin typeface="Calibri"/>
              </a:defRPr>
            </a:pPr>
            <a:r>
              <a:t>•  Owned by you - all code, data, and infrastructure is yours. If Oakley ever wants to bring it in-house or hand it to another provider, you walk away with everything</a:t>
            </a:r>
          </a:p>
        </p:txBody>
      </p:sp>
      <p:sp>
        <p:nvSpPr>
          <p:cNvPr id="7" name="Rectangle 6"/>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9" name="TextBox 8"/>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9 / 15</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