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1A1A2E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7619695" y="0"/>
            <a:ext cx="4572000" cy="73152"/>
          </a:xfrm>
          <a:prstGeom prst="rect">
            <a:avLst/>
          </a:prstGeom>
          <a:solidFill>
            <a:srgbClr val="7C3AE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8991295" y="73152"/>
            <a:ext cx="3200400" cy="36576"/>
          </a:xfrm>
          <a:prstGeom prst="rect">
            <a:avLst/>
          </a:prstGeom>
          <a:solidFill>
            <a:srgbClr val="D4A84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0"/>
            <a:ext cx="73152" cy="6858000"/>
          </a:xfrm>
          <a:prstGeom prst="rect">
            <a:avLst/>
          </a:prstGeom>
          <a:solidFill>
            <a:srgbClr val="7C3AE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731520" y="1097280"/>
            <a:ext cx="10058400" cy="18288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4800" b="1" i="0">
                <a:solidFill>
                  <a:srgbClr val="FFFFFF"/>
                </a:solidFill>
                <a:latin typeface="Calibri"/>
              </a:defRPr>
            </a:pPr>
            <a:r>
              <a:t>Aqera</a:t>
            </a:r>
          </a:p>
        </p:txBody>
      </p:sp>
      <p:sp>
        <p:nvSpPr>
          <p:cNvPr id="6" name="Rectangle 5"/>
          <p:cNvSpPr/>
          <p:nvPr/>
        </p:nvSpPr>
        <p:spPr>
          <a:xfrm>
            <a:off x="731520" y="2743200"/>
            <a:ext cx="2286000" cy="36576"/>
          </a:xfrm>
          <a:prstGeom prst="rect">
            <a:avLst/>
          </a:prstGeom>
          <a:solidFill>
            <a:srgbClr val="7C3AE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731520" y="3017520"/>
            <a:ext cx="914400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400" b="0" i="0">
                <a:solidFill>
                  <a:srgbClr val="EDE9FE"/>
                </a:solidFill>
                <a:latin typeface="Calibri"/>
              </a:defRPr>
            </a:pPr>
            <a:r>
              <a:t>AI Can Run 90% of Your Operations. You Approve the 10% That Matters.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31520" y="5486400"/>
            <a:ext cx="91440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00" b="0" i="0">
                <a:solidFill>
                  <a:srgbClr val="646478"/>
                </a:solidFill>
                <a:latin typeface="Calibri"/>
              </a:defRPr>
            </a:pPr>
            <a:r>
              <a:t>hello@arqera.io | arqera.io</a:t>
            </a:r>
          </a:p>
        </p:txBody>
      </p:sp>
      <p:sp>
        <p:nvSpPr>
          <p:cNvPr id="9" name="Rectangle 8"/>
          <p:cNvSpPr/>
          <p:nvPr/>
        </p:nvSpPr>
        <p:spPr>
          <a:xfrm>
            <a:off x="0" y="6675120"/>
            <a:ext cx="12191695" cy="182880"/>
          </a:xfrm>
          <a:prstGeom prst="rect">
            <a:avLst/>
          </a:prstGeom>
          <a:solidFill>
            <a:srgbClr val="7C3AE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7C3AE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457200" y="320040"/>
            <a:ext cx="54864" cy="457200"/>
          </a:xfrm>
          <a:prstGeom prst="rect">
            <a:avLst/>
          </a:prstGeom>
          <a:solidFill>
            <a:srgbClr val="7C3AE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731520" y="274320"/>
            <a:ext cx="100584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800" b="1" i="0">
                <a:solidFill>
                  <a:srgbClr val="1A1A2E"/>
                </a:solidFill>
                <a:latin typeface="Calibri"/>
              </a:defRPr>
            </a:pPr>
            <a:r>
              <a:t>The Problem -- Too Many Tools, Not Enough People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100584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800" b="0" i="0">
                <a:solidFill>
                  <a:srgbClr val="7C3AED"/>
                </a:solidFill>
                <a:latin typeface="Calibri"/>
              </a:defRPr>
            </a:pPr>
            <a:r>
              <a:t>Most small companies run on 15-30 SaaS tools. None of them talk to each other.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1645920"/>
            <a:ext cx="10515600" cy="3840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000"/>
              </a:lnSpc>
              <a:spcAft>
                <a:spcPts val="600"/>
              </a:spcAft>
              <a:defRPr sz="1400">
                <a:solidFill>
                  <a:srgbClr val="1A1A2E"/>
                </a:solidFill>
                <a:latin typeface="Calibri"/>
              </a:defRPr>
            </a:pPr>
            <a:r>
              <a:t>•  Compliance lives in a spreadsheet that gets updated before audits</a:t>
            </a:r>
          </a:p>
          <a:p>
            <a:pPr>
              <a:lnSpc>
                <a:spcPts val="2000"/>
              </a:lnSpc>
              <a:spcAft>
                <a:spcPts val="600"/>
              </a:spcAft>
              <a:defRPr sz="1400">
                <a:solidFill>
                  <a:srgbClr val="1A1A2E"/>
                </a:solidFill>
                <a:latin typeface="Calibri"/>
              </a:defRPr>
            </a:pPr>
            <a:r>
              <a:t>•  AI tools run without governance, policies, or evidence trails</a:t>
            </a:r>
          </a:p>
          <a:p>
            <a:pPr>
              <a:lnSpc>
                <a:spcPts val="2000"/>
              </a:lnSpc>
              <a:spcAft>
                <a:spcPts val="600"/>
              </a:spcAft>
              <a:defRPr sz="1400">
                <a:solidFill>
                  <a:srgbClr val="1A1A2E"/>
                </a:solidFill>
                <a:latin typeface="Calibri"/>
              </a:defRPr>
            </a:pPr>
            <a:r>
              <a:t>•  Hiring a DevOps team, a compliance team, and a security team is not realistic at this stage</a:t>
            </a:r>
          </a:p>
          <a:p>
            <a:pPr>
              <a:lnSpc>
                <a:spcPts val="2000"/>
              </a:lnSpc>
              <a:spcAft>
                <a:spcPts val="600"/>
              </a:spcAft>
              <a:defRPr sz="1400">
                <a:solidFill>
                  <a:srgbClr val="1A1A2E"/>
                </a:solidFill>
                <a:latin typeface="Calibri"/>
              </a:defRPr>
            </a:pPr>
            <a:r>
              <a:t>•  Operations consume the time that should go towards growth</a:t>
            </a:r>
          </a:p>
          <a:p>
            <a:pPr>
              <a:lnSpc>
                <a:spcPts val="2000"/>
              </a:lnSpc>
              <a:spcAft>
                <a:spcPts val="600"/>
              </a:spcAft>
              <a:defRPr sz="1400">
                <a:solidFill>
                  <a:srgbClr val="1A1A2E"/>
                </a:solidFill>
                <a:latin typeface="Calibri"/>
              </a:defRPr>
            </a:pPr>
            <a:r>
              <a:t>Fewer tools. More outcomes.</a:t>
            </a:r>
          </a:p>
        </p:txBody>
      </p:sp>
      <p:sp>
        <p:nvSpPr>
          <p:cNvPr id="7" name="Rectangle 6"/>
          <p:cNvSpPr/>
          <p:nvPr/>
        </p:nvSpPr>
        <p:spPr>
          <a:xfrm>
            <a:off x="457200" y="6263640"/>
            <a:ext cx="11277295" cy="9144"/>
          </a:xfrm>
          <a:prstGeom prst="rect">
            <a:avLst/>
          </a:prstGeom>
          <a:solidFill>
            <a:srgbClr val="EDE9F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457200" y="6355080"/>
            <a:ext cx="36576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800" b="0" i="0">
                <a:solidFill>
                  <a:srgbClr val="646478"/>
                </a:solidFill>
                <a:latin typeface="Calibri"/>
              </a:defRPr>
            </a:pPr>
            <a:r>
              <a:t>Aqera  |  Confidential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0820095" y="6355080"/>
            <a:ext cx="9144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800" b="0" i="0">
                <a:solidFill>
                  <a:srgbClr val="646478"/>
                </a:solidFill>
                <a:latin typeface="Calibri"/>
              </a:defRPr>
            </a:pPr>
            <a:r>
              <a:t>2 / 9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7C3AE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457200" y="320040"/>
            <a:ext cx="54864" cy="457200"/>
          </a:xfrm>
          <a:prstGeom prst="rect">
            <a:avLst/>
          </a:prstGeom>
          <a:solidFill>
            <a:srgbClr val="7C3AE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731520" y="274320"/>
            <a:ext cx="100584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800" b="1" i="0">
                <a:solidFill>
                  <a:srgbClr val="1A1A2E"/>
                </a:solidFill>
                <a:latin typeface="Calibri"/>
              </a:defRPr>
            </a:pPr>
            <a:r>
              <a:t>The Aqera Platform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100584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800" b="0" i="0">
                <a:solidFill>
                  <a:srgbClr val="7C3AED"/>
                </a:solidFill>
                <a:latin typeface="Calibri"/>
              </a:defRPr>
            </a:pPr>
            <a:r>
              <a:t>One platform. Governance, compliance, and intelligence from day one.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1645920"/>
            <a:ext cx="10515600" cy="3840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000"/>
              </a:lnSpc>
              <a:spcAft>
                <a:spcPts val="600"/>
              </a:spcAft>
              <a:defRPr sz="1400">
                <a:solidFill>
                  <a:srgbClr val="1A1A2E"/>
                </a:solidFill>
                <a:latin typeface="Calibri"/>
              </a:defRPr>
            </a:pPr>
            <a:r>
              <a:t>•  AI governance - Every AI action runs through policy boundaries. Nothing ungoverned.</a:t>
            </a:r>
          </a:p>
          <a:p>
            <a:pPr>
              <a:lnSpc>
                <a:spcPts val="2000"/>
              </a:lnSpc>
              <a:spcAft>
                <a:spcPts val="600"/>
              </a:spcAft>
              <a:defRPr sz="1400">
                <a:solidFill>
                  <a:srgbClr val="1A1A2E"/>
                </a:solidFill>
                <a:latin typeface="Calibri"/>
              </a:defRPr>
            </a:pPr>
            <a:r>
              <a:t>•  Compliance frameworks - SOC 2, GDPR, HIPAA, EU AI Act, ISO 27001, CCPA, Financial. Evidence collected continuously.</a:t>
            </a:r>
          </a:p>
          <a:p>
            <a:pPr>
              <a:lnSpc>
                <a:spcPts val="2000"/>
              </a:lnSpc>
              <a:spcAft>
                <a:spcPts val="600"/>
              </a:spcAft>
              <a:defRPr sz="1400">
                <a:solidFill>
                  <a:srgbClr val="1A1A2E"/>
                </a:solidFill>
                <a:latin typeface="Calibri"/>
              </a:defRPr>
            </a:pPr>
            <a:r>
              <a:t>•  Intelligent AI routing - Tasks go to the right model at the right cost automatically. Budget models for simple work, premium for complex.</a:t>
            </a:r>
          </a:p>
          <a:p>
            <a:pPr>
              <a:lnSpc>
                <a:spcPts val="2000"/>
              </a:lnSpc>
              <a:spcAft>
                <a:spcPts val="600"/>
              </a:spcAft>
              <a:defRPr sz="1400">
                <a:solidFill>
                  <a:srgbClr val="1A1A2E"/>
                </a:solidFill>
                <a:latin typeface="Calibri"/>
              </a:defRPr>
            </a:pPr>
            <a:r>
              <a:t>•  Ara - AI operations assistant. Handles routine work. Requests approval before anything irreversible.</a:t>
            </a:r>
          </a:p>
          <a:p>
            <a:pPr>
              <a:lnSpc>
                <a:spcPts val="2000"/>
              </a:lnSpc>
              <a:spcAft>
                <a:spcPts val="600"/>
              </a:spcAft>
              <a:defRPr sz="1400">
                <a:solidFill>
                  <a:srgbClr val="1A1A2E"/>
                </a:solidFill>
                <a:latin typeface="Calibri"/>
              </a:defRPr>
            </a:pPr>
            <a:r>
              <a:t>•  Friction Score - Quantifies where operations are slow and tracks what is improving.</a:t>
            </a:r>
          </a:p>
          <a:p>
            <a:pPr>
              <a:lnSpc>
                <a:spcPts val="2000"/>
              </a:lnSpc>
              <a:spcAft>
                <a:spcPts val="600"/>
              </a:spcAft>
              <a:defRPr sz="1400">
                <a:solidFill>
                  <a:srgbClr val="1A1A2E"/>
                </a:solidFill>
                <a:latin typeface="Calibri"/>
              </a:defRPr>
            </a:pPr>
            <a:r>
              <a:t>•  Vendor Risk Management - AI-scored vendor questionnaires assess your third-party risk automatically. No more spreadsheets.</a:t>
            </a:r>
          </a:p>
          <a:p>
            <a:pPr>
              <a:lnSpc>
                <a:spcPts val="2000"/>
              </a:lnSpc>
              <a:spcAft>
                <a:spcPts val="600"/>
              </a:spcAft>
              <a:defRPr sz="1400">
                <a:solidFill>
                  <a:srgbClr val="1A1A2E"/>
                </a:solidFill>
                <a:latin typeface="Calibri"/>
              </a:defRPr>
            </a:pPr>
            <a:r>
              <a:t>•  Visual Workflow Builder - Design governed workflows with drag-and-drop. Every step has policy enforcement built in.</a:t>
            </a:r>
          </a:p>
        </p:txBody>
      </p:sp>
      <p:sp>
        <p:nvSpPr>
          <p:cNvPr id="7" name="Rectangle 6"/>
          <p:cNvSpPr/>
          <p:nvPr/>
        </p:nvSpPr>
        <p:spPr>
          <a:xfrm>
            <a:off x="457200" y="6263640"/>
            <a:ext cx="11277295" cy="9144"/>
          </a:xfrm>
          <a:prstGeom prst="rect">
            <a:avLst/>
          </a:prstGeom>
          <a:solidFill>
            <a:srgbClr val="EDE9F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457200" y="6355080"/>
            <a:ext cx="36576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800" b="0" i="0">
                <a:solidFill>
                  <a:srgbClr val="646478"/>
                </a:solidFill>
                <a:latin typeface="Calibri"/>
              </a:defRPr>
            </a:pPr>
            <a:r>
              <a:t>Aqera  |  Confidential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0820095" y="6355080"/>
            <a:ext cx="9144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800" b="0" i="0">
                <a:solidFill>
                  <a:srgbClr val="646478"/>
                </a:solidFill>
                <a:latin typeface="Calibri"/>
              </a:defRPr>
            </a:pPr>
            <a:r>
              <a:t>3 / 9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7C3AE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457200" y="320040"/>
            <a:ext cx="54864" cy="457200"/>
          </a:xfrm>
          <a:prstGeom prst="rect">
            <a:avLst/>
          </a:prstGeom>
          <a:solidFill>
            <a:srgbClr val="7C3AE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731520" y="274320"/>
            <a:ext cx="100584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800" b="1" i="0">
                <a:solidFill>
                  <a:srgbClr val="1A1A2E"/>
                </a:solidFill>
                <a:latin typeface="Calibri"/>
              </a:defRPr>
            </a:pPr>
            <a:r>
              <a:t>How It Works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100584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800" b="0" i="0">
                <a:solidFill>
                  <a:srgbClr val="7C3AED"/>
                </a:solidFill>
                <a:latin typeface="Calibri"/>
              </a:defRPr>
            </a:pPr>
            <a:r>
              <a:t>Connect. Govern. Operate.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1645920"/>
            <a:ext cx="10515600" cy="3840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000"/>
              </a:lnSpc>
              <a:spcAft>
                <a:spcPts val="600"/>
              </a:spcAft>
              <a:defRPr sz="1400">
                <a:solidFill>
                  <a:srgbClr val="1A1A2E"/>
                </a:solidFill>
                <a:latin typeface="Calibri"/>
              </a:defRPr>
            </a:pPr>
            <a:r>
              <a:t>Step 1: Sign up and connect your AI providers (5 minutes)</a:t>
            </a:r>
          </a:p>
          <a:p>
            <a:pPr>
              <a:lnSpc>
                <a:spcPts val="2000"/>
              </a:lnSpc>
              <a:spcAft>
                <a:spcPts val="600"/>
              </a:spcAft>
              <a:defRPr sz="1400">
                <a:solidFill>
                  <a:srgbClr val="1A1A2E"/>
                </a:solidFill>
                <a:latin typeface="Calibri"/>
              </a:defRPr>
            </a:pPr>
            <a:r>
              <a:t>Step 2: Choose your compliance framework (SOC 2, GDPR, etc.)</a:t>
            </a:r>
          </a:p>
          <a:p>
            <a:pPr>
              <a:lnSpc>
                <a:spcPts val="2000"/>
              </a:lnSpc>
              <a:spcAft>
                <a:spcPts val="600"/>
              </a:spcAft>
              <a:defRPr sz="1400">
                <a:solidFill>
                  <a:srgbClr val="1A1A2E"/>
                </a:solidFill>
                <a:latin typeface="Calibri"/>
              </a:defRPr>
            </a:pPr>
            <a:r>
              <a:t>Step 3: Set your policies (or use our defaults)</a:t>
            </a:r>
          </a:p>
          <a:p>
            <a:pPr>
              <a:lnSpc>
                <a:spcPts val="2000"/>
              </a:lnSpc>
              <a:spcAft>
                <a:spcPts val="600"/>
              </a:spcAft>
              <a:defRPr sz="1400">
                <a:solidFill>
                  <a:srgbClr val="1A1A2E"/>
                </a:solidFill>
                <a:latin typeface="Calibri"/>
              </a:defRPr>
            </a:pPr>
            <a:r>
              <a:t>Step 4: Ara starts handling routine operations</a:t>
            </a:r>
          </a:p>
          <a:p>
            <a:pPr>
              <a:lnSpc>
                <a:spcPts val="2000"/>
              </a:lnSpc>
              <a:spcAft>
                <a:spcPts val="600"/>
              </a:spcAft>
              <a:defRPr sz="1400">
                <a:solidFill>
                  <a:srgbClr val="1A1A2E"/>
                </a:solidFill>
                <a:latin typeface="Calibri"/>
              </a:defRPr>
            </a:pPr>
            <a:r>
              <a:t>Step 5: You approve the decisions that matter</a:t>
            </a:r>
          </a:p>
          <a:p>
            <a:pPr>
              <a:lnSpc>
                <a:spcPts val="2000"/>
              </a:lnSpc>
              <a:spcAft>
                <a:spcPts val="600"/>
              </a:spcAft>
              <a:defRPr sz="1400">
                <a:solidFill>
                  <a:srgbClr val="1A1A2E"/>
                </a:solidFill>
                <a:latin typeface="Calibri"/>
              </a:defRPr>
            </a:pPr>
            <a:r>
              <a:t>•  Ara is available on web, Slack, Teams, and CLI</a:t>
            </a:r>
          </a:p>
          <a:p>
            <a:pPr>
              <a:lnSpc>
                <a:spcPts val="2000"/>
              </a:lnSpc>
              <a:spcAft>
                <a:spcPts val="600"/>
              </a:spcAft>
              <a:defRPr sz="1400">
                <a:solidFill>
                  <a:srgbClr val="1A1A2E"/>
                </a:solidFill>
                <a:latin typeface="Calibri"/>
              </a:defRPr>
            </a:pPr>
            <a:r>
              <a:t>•  Integrations with existing tools</a:t>
            </a:r>
          </a:p>
          <a:p>
            <a:pPr>
              <a:lnSpc>
                <a:spcPts val="2000"/>
              </a:lnSpc>
              <a:spcAft>
                <a:spcPts val="600"/>
              </a:spcAft>
              <a:defRPr sz="1400">
                <a:solidFill>
                  <a:srgbClr val="1A1A2E"/>
                </a:solidFill>
                <a:latin typeface="Calibri"/>
              </a:defRPr>
            </a:pPr>
            <a:r>
              <a:t>•  Evidence trail building from the moment you connect</a:t>
            </a:r>
          </a:p>
          <a:p>
            <a:pPr>
              <a:lnSpc>
                <a:spcPts val="2000"/>
              </a:lnSpc>
              <a:spcAft>
                <a:spcPts val="600"/>
              </a:spcAft>
              <a:defRPr sz="1400">
                <a:solidFill>
                  <a:srgbClr val="1A1A2E"/>
                </a:solidFill>
                <a:latin typeface="Calibri"/>
              </a:defRPr>
            </a:pPr>
            <a:r>
              <a:t>•  No configuration consultants. No implementation project. Just sign up.</a:t>
            </a:r>
          </a:p>
        </p:txBody>
      </p:sp>
      <p:sp>
        <p:nvSpPr>
          <p:cNvPr id="7" name="Rectangle 6"/>
          <p:cNvSpPr/>
          <p:nvPr/>
        </p:nvSpPr>
        <p:spPr>
          <a:xfrm>
            <a:off x="457200" y="6263640"/>
            <a:ext cx="11277295" cy="9144"/>
          </a:xfrm>
          <a:prstGeom prst="rect">
            <a:avLst/>
          </a:prstGeom>
          <a:solidFill>
            <a:srgbClr val="EDE9F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457200" y="6355080"/>
            <a:ext cx="36576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800" b="0" i="0">
                <a:solidFill>
                  <a:srgbClr val="646478"/>
                </a:solidFill>
                <a:latin typeface="Calibri"/>
              </a:defRPr>
            </a:pPr>
            <a:r>
              <a:t>Aqera  |  Confidential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0820095" y="6355080"/>
            <a:ext cx="9144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800" b="0" i="0">
                <a:solidFill>
                  <a:srgbClr val="646478"/>
                </a:solidFill>
                <a:latin typeface="Calibri"/>
              </a:defRPr>
            </a:pPr>
            <a:r>
              <a:t>4 / 9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7C3AE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457200" y="320040"/>
            <a:ext cx="54864" cy="457200"/>
          </a:xfrm>
          <a:prstGeom prst="rect">
            <a:avLst/>
          </a:prstGeom>
          <a:solidFill>
            <a:srgbClr val="7C3AE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731520" y="274320"/>
            <a:ext cx="100584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800" b="1" i="0">
                <a:solidFill>
                  <a:srgbClr val="1A1A2E"/>
                </a:solidFill>
                <a:latin typeface="Calibri"/>
              </a:defRPr>
            </a:pPr>
            <a:r>
              <a:t>Pricing -- Simple and Transparent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1005840"/>
            <a:ext cx="10058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800" b="0" i="0">
                <a:solidFill>
                  <a:srgbClr val="7C3AED"/>
                </a:solidFill>
                <a:latin typeface="Calibri"/>
              </a:defRPr>
            </a:pPr>
            <a:r>
              <a:t>Starting at $199/mo. Everything at each level included.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731520" y="1554480"/>
          <a:ext cx="10515600" cy="402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76875"/>
                <a:gridCol w="2409825"/>
                <a:gridCol w="2628900"/>
              </a:tblGrid>
              <a:tr h="502920">
                <a:tc>
                  <a:txBody>
                    <a:bodyPr/>
                    <a:lstStyle/>
                    <a:p>
                      <a:pPr>
                        <a:defRPr sz="1100" b="1">
                          <a:solidFill>
                            <a:srgbClr val="FFFFFF"/>
                          </a:solidFill>
                          <a:latin typeface="Calibri"/>
                        </a:defRPr>
                      </a:pPr>
                      <a:r>
                        <a:t>Core</a:t>
                      </a:r>
                    </a:p>
                  </a:txBody>
                  <a:tcPr anchor="ctr">
                    <a:solidFill>
                      <a:srgbClr val="7C3A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100" b="1">
                          <a:solidFill>
                            <a:srgbClr val="FFFFFF"/>
                          </a:solidFill>
                          <a:latin typeface="Calibri"/>
                        </a:defRPr>
                      </a:pPr>
                      <a:r>
                        <a:t>Pro</a:t>
                      </a:r>
                    </a:p>
                  </a:txBody>
                  <a:tcPr anchor="ctr">
                    <a:solidFill>
                      <a:srgbClr val="7C3A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100" b="1">
                          <a:solidFill>
                            <a:srgbClr val="FFFFFF"/>
                          </a:solidFill>
                          <a:latin typeface="Calibri"/>
                        </a:defRPr>
                      </a:pPr>
                      <a:r>
                        <a:t>Business</a:t>
                      </a:r>
                    </a:p>
                  </a:txBody>
                  <a:tcPr anchor="ctr">
                    <a:solidFill>
                      <a:srgbClr val="7C3AED"/>
                    </a:solidFill>
                  </a:tcPr>
                </a:tc>
              </a:tr>
              <a:tr h="502920">
                <a:tc>
                  <a:txBody>
                    <a:bodyPr/>
                    <a:lstStyle/>
                    <a:p>
                      <a:pPr>
                        <a:defRPr sz="11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Price</a:t>
                      </a:r>
                    </a:p>
                  </a:txBody>
                  <a:tcPr anchor="ctr"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1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$199/mo</a:t>
                      </a:r>
                    </a:p>
                  </a:txBody>
                  <a:tcPr anchor="ctr"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1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$599/mo</a:t>
                      </a:r>
                    </a:p>
                  </a:txBody>
                  <a:tcPr anchor="ctr">
                    <a:solidFill>
                      <a:srgbClr val="FAFAFA"/>
                    </a:solidFill>
                  </a:tcPr>
                </a:tc>
              </a:tr>
              <a:tr h="502920">
                <a:tc>
                  <a:txBody>
                    <a:bodyPr/>
                    <a:lstStyle/>
                    <a:p>
                      <a:pPr>
                        <a:defRPr sz="11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Users</a:t>
                      </a:r>
                    </a:p>
                  </a:txBody>
                  <a:tcPr anchor="ctr">
                    <a:solidFill>
                      <a:srgbClr val="EDE9F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1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10</a:t>
                      </a:r>
                    </a:p>
                  </a:txBody>
                  <a:tcPr anchor="ctr">
                    <a:solidFill>
                      <a:srgbClr val="EDE9F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1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30</a:t>
                      </a:r>
                    </a:p>
                  </a:txBody>
                  <a:tcPr anchor="ctr">
                    <a:solidFill>
                      <a:srgbClr val="EDE9FE"/>
                    </a:solidFill>
                  </a:tcPr>
                </a:tc>
              </a:tr>
              <a:tr h="502920">
                <a:tc>
                  <a:txBody>
                    <a:bodyPr/>
                    <a:lstStyle/>
                    <a:p>
                      <a:pPr>
                        <a:defRPr sz="11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Agent Actions/mo</a:t>
                      </a:r>
                    </a:p>
                  </a:txBody>
                  <a:tcPr anchor="ctr"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1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2,500</a:t>
                      </a:r>
                    </a:p>
                  </a:txBody>
                  <a:tcPr anchor="ctr"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1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25,000</a:t>
                      </a:r>
                    </a:p>
                  </a:txBody>
                  <a:tcPr anchor="ctr">
                    <a:solidFill>
                      <a:srgbClr val="FAFAFA"/>
                    </a:solidFill>
                  </a:tcPr>
                </a:tc>
              </a:tr>
              <a:tr h="502920">
                <a:tc>
                  <a:txBody>
                    <a:bodyPr/>
                    <a:lstStyle/>
                    <a:p>
                      <a:pPr>
                        <a:defRPr sz="11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Integrations</a:t>
                      </a:r>
                    </a:p>
                  </a:txBody>
                  <a:tcPr anchor="ctr">
                    <a:solidFill>
                      <a:srgbClr val="EDE9F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1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5</a:t>
                      </a:r>
                    </a:p>
                  </a:txBody>
                  <a:tcPr anchor="ctr">
                    <a:solidFill>
                      <a:srgbClr val="EDE9F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1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All</a:t>
                      </a:r>
                    </a:p>
                  </a:txBody>
                  <a:tcPr anchor="ctr">
                    <a:solidFill>
                      <a:srgbClr val="EDE9FE"/>
                    </a:solidFill>
                  </a:tcPr>
                </a:tc>
              </a:tr>
              <a:tr h="502920">
                <a:tc>
                  <a:txBody>
                    <a:bodyPr/>
                    <a:lstStyle/>
                    <a:p>
                      <a:pPr>
                        <a:defRPr sz="11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Compliance Frameworks</a:t>
                      </a:r>
                    </a:p>
                  </a:txBody>
                  <a:tcPr anchor="ctr"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1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1</a:t>
                      </a:r>
                    </a:p>
                  </a:txBody>
                  <a:tcPr anchor="ctr"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1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3</a:t>
                      </a:r>
                    </a:p>
                  </a:txBody>
                  <a:tcPr anchor="ctr">
                    <a:solidFill>
                      <a:srgbClr val="FAFAFA"/>
                    </a:solidFill>
                  </a:tcPr>
                </a:tc>
              </a:tr>
              <a:tr h="502920">
                <a:tc>
                  <a:txBody>
                    <a:bodyPr/>
                    <a:lstStyle/>
                    <a:p>
                      <a:pPr>
                        <a:defRPr sz="11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Ara</a:t>
                      </a:r>
                    </a:p>
                  </a:txBody>
                  <a:tcPr anchor="ctr">
                    <a:solidFill>
                      <a:srgbClr val="EDE9F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1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Basic</a:t>
                      </a:r>
                    </a:p>
                  </a:txBody>
                  <a:tcPr anchor="ctr">
                    <a:solidFill>
                      <a:srgbClr val="EDE9F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1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Full</a:t>
                      </a:r>
                    </a:p>
                  </a:txBody>
                  <a:tcPr anchor="ctr">
                    <a:solidFill>
                      <a:srgbClr val="EDE9FE"/>
                    </a:solidFill>
                  </a:tcPr>
                </a:tc>
              </a:tr>
              <a:tr h="502920">
                <a:tc>
                  <a:txBody>
                    <a:bodyPr/>
                    <a:lstStyle/>
                    <a:p>
                      <a:pPr>
                        <a:defRPr sz="11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Support</a:t>
                      </a:r>
                    </a:p>
                  </a:txBody>
                  <a:tcPr anchor="ctr"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1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Community</a:t>
                      </a:r>
                    </a:p>
                  </a:txBody>
                  <a:tcPr anchor="ctr"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1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Email (24h)</a:t>
                      </a:r>
                    </a:p>
                  </a:txBody>
                  <a:tcPr anchor="ctr">
                    <a:solidFill>
                      <a:srgbClr val="FAFAFA"/>
                    </a:solidFill>
                  </a:tcPr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731520" y="5760720"/>
            <a:ext cx="1005840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100" b="0" i="0">
                <a:solidFill>
                  <a:srgbClr val="1A1A2E"/>
                </a:solidFill>
                <a:latin typeface="Calibri"/>
              </a:defRPr>
            </a:pPr>
            <a:r>
              <a:t>- No per-seat inflation. No module fees.</a:t>
            </a:r>
            <a:br/>
            <a:r>
              <a:t>- Overage billed per action beyond the plan limit -- no hard cutoff.</a:t>
            </a:r>
            <a:br/>
            <a:r>
              <a:t>- Upgrade or downgrade at any time.</a:t>
            </a:r>
          </a:p>
        </p:txBody>
      </p:sp>
      <p:sp>
        <p:nvSpPr>
          <p:cNvPr id="8" name="Rectangle 7"/>
          <p:cNvSpPr/>
          <p:nvPr/>
        </p:nvSpPr>
        <p:spPr>
          <a:xfrm>
            <a:off x="457200" y="6263640"/>
            <a:ext cx="11277295" cy="9144"/>
          </a:xfrm>
          <a:prstGeom prst="rect">
            <a:avLst/>
          </a:prstGeom>
          <a:solidFill>
            <a:srgbClr val="EDE9F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457200" y="6355080"/>
            <a:ext cx="36576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800" b="0" i="0">
                <a:solidFill>
                  <a:srgbClr val="646478"/>
                </a:solidFill>
                <a:latin typeface="Calibri"/>
              </a:defRPr>
            </a:pPr>
            <a:r>
              <a:t>Aqera  |  Confidential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820095" y="6355080"/>
            <a:ext cx="9144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800" b="0" i="0">
                <a:solidFill>
                  <a:srgbClr val="646478"/>
                </a:solidFill>
                <a:latin typeface="Calibri"/>
              </a:defRPr>
            </a:pPr>
            <a:r>
              <a:t>5 / 9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7C3AE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457200" y="320040"/>
            <a:ext cx="54864" cy="457200"/>
          </a:xfrm>
          <a:prstGeom prst="rect">
            <a:avLst/>
          </a:prstGeom>
          <a:solidFill>
            <a:srgbClr val="7C3AE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731520" y="274320"/>
            <a:ext cx="100584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800" b="1" i="0">
                <a:solidFill>
                  <a:srgbClr val="1A1A2E"/>
                </a:solidFill>
                <a:latin typeface="Calibri"/>
              </a:defRPr>
            </a:pPr>
            <a:r>
              <a:t>Why Aqera Over Vanta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1005840"/>
            <a:ext cx="10058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800" b="0" i="0">
                <a:solidFill>
                  <a:srgbClr val="7C3AED"/>
                </a:solidFill>
                <a:latin typeface="Calibri"/>
              </a:defRPr>
            </a:pPr>
            <a:r>
              <a:t>$199/mo vs. Vanta's $7,500/yr. And you get more.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731520" y="1554480"/>
          <a:ext cx="10515600" cy="457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52800"/>
                <a:gridCol w="4114800"/>
                <a:gridCol w="3048000"/>
              </a:tblGrid>
              <a:tr h="457200">
                <a:tc>
                  <a:txBody>
                    <a:bodyPr/>
                    <a:lstStyle/>
                    <a:p>
                      <a:pPr>
                        <a:defRPr sz="1100" b="1">
                          <a:solidFill>
                            <a:srgbClr val="FFFFFF"/>
                          </a:solidFill>
                          <a:latin typeface="Calibri"/>
                        </a:defRPr>
                      </a:pPr>
                      <a:r>
                        <a:t>What You Need</a:t>
                      </a:r>
                    </a:p>
                  </a:txBody>
                  <a:tcPr anchor="ctr">
                    <a:solidFill>
                      <a:srgbClr val="7C3A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100" b="1">
                          <a:solidFill>
                            <a:srgbClr val="FFFFFF"/>
                          </a:solidFill>
                          <a:latin typeface="Calibri"/>
                        </a:defRPr>
                      </a:pPr>
                      <a:r>
                        <a:t>Aqera Core ($199/mo)</a:t>
                      </a:r>
                    </a:p>
                  </a:txBody>
                  <a:tcPr anchor="ctr">
                    <a:solidFill>
                      <a:srgbClr val="7C3A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100" b="1">
                          <a:solidFill>
                            <a:srgbClr val="FFFFFF"/>
                          </a:solidFill>
                          <a:latin typeface="Calibri"/>
                        </a:defRPr>
                      </a:pPr>
                      <a:r>
                        <a:t>Vanta (~$625/mo)</a:t>
                      </a:r>
                    </a:p>
                  </a:txBody>
                  <a:tcPr anchor="ctr">
                    <a:solidFill>
                      <a:srgbClr val="7C3AED"/>
                    </a:solidFill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>
                        <a:defRPr sz="11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Compliance frameworks</a:t>
                      </a:r>
                    </a:p>
                  </a:txBody>
                  <a:tcPr anchor="ctr"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1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1 framework included</a:t>
                      </a:r>
                    </a:p>
                  </a:txBody>
                  <a:tcPr anchor="ctr"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1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Compliance-focused</a:t>
                      </a:r>
                    </a:p>
                  </a:txBody>
                  <a:tcPr anchor="ctr">
                    <a:solidFill>
                      <a:srgbClr val="FAFAFA"/>
                    </a:solidFill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>
                        <a:defRPr sz="11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AI governance</a:t>
                      </a:r>
                    </a:p>
                  </a:txBody>
                  <a:tcPr anchor="ctr">
                    <a:solidFill>
                      <a:srgbClr val="EDE9F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1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Included</a:t>
                      </a:r>
                    </a:p>
                  </a:txBody>
                  <a:tcPr anchor="ctr">
                    <a:solidFill>
                      <a:srgbClr val="EDE9F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1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Not offered</a:t>
                      </a:r>
                    </a:p>
                  </a:txBody>
                  <a:tcPr anchor="ctr">
                    <a:solidFill>
                      <a:srgbClr val="EDE9FE"/>
                    </a:solidFill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>
                        <a:defRPr sz="11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Vendor risk management</a:t>
                      </a:r>
                    </a:p>
                  </a:txBody>
                  <a:tcPr anchor="ctr"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1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AI-scored questionnaires</a:t>
                      </a:r>
                    </a:p>
                  </a:txBody>
                  <a:tcPr anchor="ctr"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1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Vendor risk add-on</a:t>
                      </a:r>
                    </a:p>
                  </a:txBody>
                  <a:tcPr anchor="ctr">
                    <a:solidFill>
                      <a:srgbClr val="FAFAFA"/>
                    </a:solidFill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>
                        <a:defRPr sz="11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Workflow automation</a:t>
                      </a:r>
                    </a:p>
                  </a:txBody>
                  <a:tcPr anchor="ctr">
                    <a:solidFill>
                      <a:srgbClr val="EDE9F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1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Visual Workflow Builder</a:t>
                      </a:r>
                    </a:p>
                  </a:txBody>
                  <a:tcPr anchor="ctr">
                    <a:solidFill>
                      <a:srgbClr val="EDE9F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1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Not offered</a:t>
                      </a:r>
                    </a:p>
                  </a:txBody>
                  <a:tcPr anchor="ctr">
                    <a:solidFill>
                      <a:srgbClr val="EDE9FE"/>
                    </a:solidFill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>
                        <a:defRPr sz="11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Intelligent AI routing</a:t>
                      </a:r>
                    </a:p>
                  </a:txBody>
                  <a:tcPr anchor="ctr"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1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Included</a:t>
                      </a:r>
                    </a:p>
                  </a:txBody>
                  <a:tcPr anchor="ctr"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1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Not offered</a:t>
                      </a:r>
                    </a:p>
                  </a:txBody>
                  <a:tcPr anchor="ctr">
                    <a:solidFill>
                      <a:srgbClr val="FAFAFA"/>
                    </a:solidFill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>
                        <a:defRPr sz="11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Evidence chain</a:t>
                      </a:r>
                    </a:p>
                  </a:txBody>
                  <a:tcPr anchor="ctr">
                    <a:solidFill>
                      <a:srgbClr val="EDE9F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1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Cryptographic, hash-chained</a:t>
                      </a:r>
                    </a:p>
                  </a:txBody>
                  <a:tcPr anchor="ctr">
                    <a:solidFill>
                      <a:srgbClr val="EDE9F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1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Basic collection</a:t>
                      </a:r>
                    </a:p>
                  </a:txBody>
                  <a:tcPr anchor="ctr">
                    <a:solidFill>
                      <a:srgbClr val="EDE9FE"/>
                    </a:solidFill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>
                        <a:defRPr sz="11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Friction Score</a:t>
                      </a:r>
                    </a:p>
                  </a:txBody>
                  <a:tcPr anchor="ctr"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1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Proprietary metric</a:t>
                      </a:r>
                    </a:p>
                  </a:txBody>
                  <a:tcPr anchor="ctr"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1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Not offered</a:t>
                      </a:r>
                    </a:p>
                  </a:txBody>
                  <a:tcPr anchor="ctr">
                    <a:solidFill>
                      <a:srgbClr val="FAFAFA"/>
                    </a:solidFill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>
                        <a:defRPr sz="11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Ara (AI assistant)</a:t>
                      </a:r>
                    </a:p>
                  </a:txBody>
                  <a:tcPr anchor="ctr">
                    <a:solidFill>
                      <a:srgbClr val="EDE9F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1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Included</a:t>
                      </a:r>
                    </a:p>
                  </a:txBody>
                  <a:tcPr anchor="ctr">
                    <a:solidFill>
                      <a:srgbClr val="EDE9F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1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Not offered</a:t>
                      </a:r>
                    </a:p>
                  </a:txBody>
                  <a:tcPr anchor="ctr">
                    <a:solidFill>
                      <a:srgbClr val="EDE9FE"/>
                    </a:solidFill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>
                        <a:defRPr sz="11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Annual cost</a:t>
                      </a:r>
                    </a:p>
                  </a:txBody>
                  <a:tcPr anchor="ctr"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1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$2,388</a:t>
                      </a:r>
                    </a:p>
                  </a:txBody>
                  <a:tcPr anchor="ctr"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1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$7,500+</a:t>
                      </a:r>
                    </a:p>
                  </a:txBody>
                  <a:tcPr anchor="ctr">
                    <a:solidFill>
                      <a:srgbClr val="FAFAFA"/>
                    </a:solidFill>
                  </a:tcPr>
                </a:tc>
              </a:tr>
            </a:tbl>
          </a:graphicData>
        </a:graphic>
      </p:graphicFrame>
      <p:sp>
        <p:nvSpPr>
          <p:cNvPr id="7" name="Rectangle 6"/>
          <p:cNvSpPr/>
          <p:nvPr/>
        </p:nvSpPr>
        <p:spPr>
          <a:xfrm>
            <a:off x="457200" y="6263640"/>
            <a:ext cx="11277295" cy="9144"/>
          </a:xfrm>
          <a:prstGeom prst="rect">
            <a:avLst/>
          </a:prstGeom>
          <a:solidFill>
            <a:srgbClr val="EDE9F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457200" y="6355080"/>
            <a:ext cx="36576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800" b="0" i="0">
                <a:solidFill>
                  <a:srgbClr val="646478"/>
                </a:solidFill>
                <a:latin typeface="Calibri"/>
              </a:defRPr>
            </a:pPr>
            <a:r>
              <a:t>Aqera  |  Confidential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0820095" y="6355080"/>
            <a:ext cx="9144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800" b="0" i="0">
                <a:solidFill>
                  <a:srgbClr val="646478"/>
                </a:solidFill>
                <a:latin typeface="Calibri"/>
              </a:defRPr>
            </a:pPr>
            <a:r>
              <a:t>6 / 9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7C3AE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457200" y="320040"/>
            <a:ext cx="54864" cy="457200"/>
          </a:xfrm>
          <a:prstGeom prst="rect">
            <a:avLst/>
          </a:prstGeom>
          <a:solidFill>
            <a:srgbClr val="7C3AE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731520" y="274320"/>
            <a:ext cx="100584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800" b="1" i="0">
                <a:solidFill>
                  <a:srgbClr val="1A1A2E"/>
                </a:solidFill>
                <a:latin typeface="Calibri"/>
              </a:defRPr>
            </a:pPr>
            <a:r>
              <a:t>What You Get on Day One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100584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800" b="0" i="0">
                <a:solidFill>
                  <a:srgbClr val="7C3AED"/>
                </a:solidFill>
                <a:latin typeface="Calibri"/>
              </a:defRPr>
            </a:pPr>
            <a:r>
              <a:t>Core ($199/mo) includes everything needed to start.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1645920"/>
            <a:ext cx="10515600" cy="3840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000"/>
              </a:lnSpc>
              <a:spcAft>
                <a:spcPts val="600"/>
              </a:spcAft>
              <a:defRPr sz="1400">
                <a:solidFill>
                  <a:srgbClr val="1A1A2E"/>
                </a:solidFill>
                <a:latin typeface="Calibri"/>
              </a:defRPr>
            </a:pPr>
            <a:r>
              <a:t>•  AI governance engine with policy enforcement</a:t>
            </a:r>
          </a:p>
          <a:p>
            <a:pPr>
              <a:lnSpc>
                <a:spcPts val="2000"/>
              </a:lnSpc>
              <a:spcAft>
                <a:spcPts val="600"/>
              </a:spcAft>
              <a:defRPr sz="1400">
                <a:solidFill>
                  <a:srgbClr val="1A1A2E"/>
                </a:solidFill>
                <a:latin typeface="Calibri"/>
              </a:defRPr>
            </a:pPr>
            <a:r>
              <a:t>•  1 compliance framework mapped with continuous evidence collection</a:t>
            </a:r>
          </a:p>
          <a:p>
            <a:pPr>
              <a:lnSpc>
                <a:spcPts val="2000"/>
              </a:lnSpc>
              <a:spcAft>
                <a:spcPts val="600"/>
              </a:spcAft>
              <a:defRPr sz="1400">
                <a:solidFill>
                  <a:srgbClr val="1A1A2E"/>
                </a:solidFill>
                <a:latin typeface="Calibri"/>
              </a:defRPr>
            </a:pPr>
            <a:r>
              <a:t>•  Ara assistant for routine operations</a:t>
            </a:r>
          </a:p>
          <a:p>
            <a:pPr>
              <a:lnSpc>
                <a:spcPts val="2000"/>
              </a:lnSpc>
              <a:spcAft>
                <a:spcPts val="600"/>
              </a:spcAft>
              <a:defRPr sz="1400">
                <a:solidFill>
                  <a:srgbClr val="1A1A2E"/>
                </a:solidFill>
                <a:latin typeface="Calibri"/>
              </a:defRPr>
            </a:pPr>
            <a:r>
              <a:t>•  Intelligent AI routing across providers</a:t>
            </a:r>
          </a:p>
          <a:p>
            <a:pPr>
              <a:lnSpc>
                <a:spcPts val="2000"/>
              </a:lnSpc>
              <a:spcAft>
                <a:spcPts val="600"/>
              </a:spcAft>
              <a:defRPr sz="1400">
                <a:solidFill>
                  <a:srgbClr val="1A1A2E"/>
                </a:solidFill>
                <a:latin typeface="Calibri"/>
              </a:defRPr>
            </a:pPr>
            <a:r>
              <a:t>•  Friction Score measurement</a:t>
            </a:r>
          </a:p>
          <a:p>
            <a:pPr>
              <a:lnSpc>
                <a:spcPts val="2000"/>
              </a:lnSpc>
              <a:spcAft>
                <a:spcPts val="600"/>
              </a:spcAft>
              <a:defRPr sz="1400">
                <a:solidFill>
                  <a:srgbClr val="1A1A2E"/>
                </a:solidFill>
                <a:latin typeface="Calibri"/>
              </a:defRPr>
            </a:pPr>
            <a:r>
              <a:t>•  5 integrations</a:t>
            </a:r>
          </a:p>
          <a:p>
            <a:pPr>
              <a:lnSpc>
                <a:spcPts val="2000"/>
              </a:lnSpc>
              <a:spcAft>
                <a:spcPts val="600"/>
              </a:spcAft>
              <a:defRPr sz="1400">
                <a:solidFill>
                  <a:srgbClr val="1A1A2E"/>
                </a:solidFill>
                <a:latin typeface="Calibri"/>
              </a:defRPr>
            </a:pPr>
            <a:r>
              <a:t>•  30-day evidence retention</a:t>
            </a:r>
          </a:p>
          <a:p>
            <a:pPr>
              <a:lnSpc>
                <a:spcPts val="2000"/>
              </a:lnSpc>
              <a:spcAft>
                <a:spcPts val="600"/>
              </a:spcAft>
              <a:defRPr sz="1400">
                <a:solidFill>
                  <a:srgbClr val="1A1A2E"/>
                </a:solidFill>
                <a:latin typeface="Calibri"/>
              </a:defRPr>
            </a:pPr>
            <a:r>
              <a:t>•  Up to 10 users, 2,500 agent actions per month</a:t>
            </a:r>
          </a:p>
          <a:p>
            <a:pPr>
              <a:lnSpc>
                <a:spcPts val="2000"/>
              </a:lnSpc>
              <a:spcAft>
                <a:spcPts val="600"/>
              </a:spcAft>
              <a:defRPr sz="1400">
                <a:solidFill>
                  <a:srgbClr val="1A1A2E"/>
                </a:solidFill>
                <a:latin typeface="Calibri"/>
              </a:defRPr>
            </a:pPr>
            <a:r>
              <a:t>No hidden fees. No "contact sales" for basic features.</a:t>
            </a:r>
          </a:p>
        </p:txBody>
      </p:sp>
      <p:sp>
        <p:nvSpPr>
          <p:cNvPr id="7" name="Rectangle 6"/>
          <p:cNvSpPr/>
          <p:nvPr/>
        </p:nvSpPr>
        <p:spPr>
          <a:xfrm>
            <a:off x="457200" y="6263640"/>
            <a:ext cx="11277295" cy="9144"/>
          </a:xfrm>
          <a:prstGeom prst="rect">
            <a:avLst/>
          </a:prstGeom>
          <a:solidFill>
            <a:srgbClr val="EDE9F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457200" y="6355080"/>
            <a:ext cx="36576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800" b="0" i="0">
                <a:solidFill>
                  <a:srgbClr val="646478"/>
                </a:solidFill>
                <a:latin typeface="Calibri"/>
              </a:defRPr>
            </a:pPr>
            <a:r>
              <a:t>Aqera  |  Confidential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0820095" y="6355080"/>
            <a:ext cx="9144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800" b="0" i="0">
                <a:solidFill>
                  <a:srgbClr val="646478"/>
                </a:solidFill>
                <a:latin typeface="Calibri"/>
              </a:defRPr>
            </a:pPr>
            <a:r>
              <a:t>7 / 9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7C3AE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457200" y="320040"/>
            <a:ext cx="54864" cy="457200"/>
          </a:xfrm>
          <a:prstGeom prst="rect">
            <a:avLst/>
          </a:prstGeom>
          <a:solidFill>
            <a:srgbClr val="7C3AE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731520" y="274320"/>
            <a:ext cx="100584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800" b="1" i="0">
                <a:solidFill>
                  <a:srgbClr val="1A1A2E"/>
                </a:solidFill>
                <a:latin typeface="Calibri"/>
              </a:defRPr>
            </a:pPr>
            <a:r>
              <a:t>Trust Center -- Prove Compliance to Your Customers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100584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800" b="0" i="0">
                <a:solidFill>
                  <a:srgbClr val="7C3AED"/>
                </a:solidFill>
                <a:latin typeface="Calibri"/>
              </a:defRPr>
            </a:pPr>
            <a:r>
              <a:t>Your prospects ask "Are you SOC 2 compliant?" Give them a link, not a spreadsheet.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1645920"/>
            <a:ext cx="10515600" cy="3840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000"/>
              </a:lnSpc>
              <a:spcAft>
                <a:spcPts val="600"/>
              </a:spcAft>
              <a:defRPr sz="1400">
                <a:solidFill>
                  <a:srgbClr val="1A1A2E"/>
                </a:solidFill>
                <a:latin typeface="Calibri"/>
              </a:defRPr>
            </a:pPr>
            <a:r>
              <a:t>The Aqera Trust Center is a public-facing compliance portal backed by cryptographic evidence. Share your security posture, framework compliance, and audit status with prospects and partners -- in real time, always current.</a:t>
            </a:r>
          </a:p>
          <a:p>
            <a:pPr>
              <a:lnSpc>
                <a:spcPts val="2000"/>
              </a:lnSpc>
              <a:spcAft>
                <a:spcPts val="600"/>
              </a:spcAft>
              <a:defRPr sz="1400">
                <a:solidFill>
                  <a:srgbClr val="1A1A2E"/>
                </a:solidFill>
                <a:latin typeface="Calibri"/>
              </a:defRPr>
            </a:pPr>
            <a:r>
              <a:t>•  Publicly accessible - Share a link instead of answering questionnaires</a:t>
            </a:r>
          </a:p>
          <a:p>
            <a:pPr>
              <a:lnSpc>
                <a:spcPts val="2000"/>
              </a:lnSpc>
              <a:spcAft>
                <a:spcPts val="600"/>
              </a:spcAft>
              <a:defRPr sz="1400">
                <a:solidFill>
                  <a:srgbClr val="1A1A2E"/>
                </a:solidFill>
                <a:latin typeface="Calibri"/>
              </a:defRPr>
            </a:pPr>
            <a:r>
              <a:t>•  Real-time evidence - Backed by the same evidence chain that powers internal compliance</a:t>
            </a:r>
          </a:p>
          <a:p>
            <a:pPr>
              <a:lnSpc>
                <a:spcPts val="2000"/>
              </a:lnSpc>
              <a:spcAft>
                <a:spcPts val="600"/>
              </a:spcAft>
              <a:defRPr sz="1400">
                <a:solidFill>
                  <a:srgbClr val="1A1A2E"/>
                </a:solidFill>
                <a:latin typeface="Calibri"/>
              </a:defRPr>
            </a:pPr>
            <a:r>
              <a:t>•  Customisable - Choose what to share, control the narrative</a:t>
            </a:r>
          </a:p>
          <a:p>
            <a:pPr>
              <a:lnSpc>
                <a:spcPts val="2000"/>
              </a:lnSpc>
              <a:spcAft>
                <a:spcPts val="600"/>
              </a:spcAft>
              <a:defRPr sz="1400">
                <a:solidFill>
                  <a:srgbClr val="1A1A2E"/>
                </a:solidFill>
                <a:latin typeface="Calibri"/>
              </a:defRPr>
            </a:pPr>
            <a:r>
              <a:t>•  Sales enabler - Shorten procurement cycles by answering security questions before they are asked</a:t>
            </a:r>
          </a:p>
          <a:p>
            <a:pPr>
              <a:lnSpc>
                <a:spcPts val="2000"/>
              </a:lnSpc>
              <a:spcAft>
                <a:spcPts val="600"/>
              </a:spcAft>
              <a:defRPr sz="1400">
                <a:solidFill>
                  <a:srgbClr val="1A1A2E"/>
                </a:solidFill>
                <a:latin typeface="Calibri"/>
              </a:defRPr>
            </a:pPr>
            <a:r>
              <a:t>Available on: Business tier ($1,499/mo) and Enterprise. A natural upgrade path for teams outgrowing Core and Pro.</a:t>
            </a:r>
          </a:p>
        </p:txBody>
      </p:sp>
      <p:sp>
        <p:nvSpPr>
          <p:cNvPr id="7" name="Rectangle 6"/>
          <p:cNvSpPr/>
          <p:nvPr/>
        </p:nvSpPr>
        <p:spPr>
          <a:xfrm>
            <a:off x="457200" y="6263640"/>
            <a:ext cx="11277295" cy="9144"/>
          </a:xfrm>
          <a:prstGeom prst="rect">
            <a:avLst/>
          </a:prstGeom>
          <a:solidFill>
            <a:srgbClr val="EDE9F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457200" y="6355080"/>
            <a:ext cx="36576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800" b="0" i="0">
                <a:solidFill>
                  <a:srgbClr val="646478"/>
                </a:solidFill>
                <a:latin typeface="Calibri"/>
              </a:defRPr>
            </a:pPr>
            <a:r>
              <a:t>Aqera  |  Confidential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0820095" y="6355080"/>
            <a:ext cx="9144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800" b="0" i="0">
                <a:solidFill>
                  <a:srgbClr val="646478"/>
                </a:solidFill>
                <a:latin typeface="Calibri"/>
              </a:defRPr>
            </a:pPr>
            <a:r>
              <a:t>8 / 9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7C3AE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457200" y="320040"/>
            <a:ext cx="54864" cy="457200"/>
          </a:xfrm>
          <a:prstGeom prst="rect">
            <a:avLst/>
          </a:prstGeom>
          <a:solidFill>
            <a:srgbClr val="7C3AE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731520" y="274320"/>
            <a:ext cx="100584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800" b="1" i="0">
                <a:solidFill>
                  <a:srgbClr val="1A1A2E"/>
                </a:solidFill>
                <a:latin typeface="Calibri"/>
              </a:defRPr>
            </a:pPr>
            <a:r>
              <a:t>Getting Started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100584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800" b="0" i="0">
                <a:solidFill>
                  <a:srgbClr val="7C3AED"/>
                </a:solidFill>
                <a:latin typeface="Calibri"/>
              </a:defRPr>
            </a:pPr>
            <a:r>
              <a:t>14-day free trial. No credit card required.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1645920"/>
            <a:ext cx="10515600" cy="3840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000"/>
              </a:lnSpc>
              <a:spcAft>
                <a:spcPts val="600"/>
              </a:spcAft>
              <a:defRPr sz="1400" b="1">
                <a:solidFill>
                  <a:srgbClr val="1A1A2E"/>
                </a:solidFill>
                <a:latin typeface="Calibri"/>
              </a:defRPr>
            </a:pPr>
            <a:r>
              <a:t>1. Sign up at arqera.io -- takes 2 minutes</a:t>
            </a:r>
          </a:p>
          <a:p>
            <a:pPr>
              <a:lnSpc>
                <a:spcPts val="2000"/>
              </a:lnSpc>
              <a:spcAft>
                <a:spcPts val="600"/>
              </a:spcAft>
              <a:defRPr sz="1400" b="1">
                <a:solidFill>
                  <a:srgbClr val="1A1A2E"/>
                </a:solidFill>
                <a:latin typeface="Calibri"/>
              </a:defRPr>
            </a:pPr>
            <a:r>
              <a:t>2. Connect your first AI provider</a:t>
            </a:r>
          </a:p>
          <a:p>
            <a:pPr>
              <a:lnSpc>
                <a:spcPts val="2000"/>
              </a:lnSpc>
              <a:spcAft>
                <a:spcPts val="600"/>
              </a:spcAft>
              <a:defRPr sz="1400" b="1">
                <a:solidFill>
                  <a:srgbClr val="1A1A2E"/>
                </a:solidFill>
                <a:latin typeface="Calibri"/>
              </a:defRPr>
            </a:pPr>
            <a:r>
              <a:t>3. Choose a compliance framework</a:t>
            </a:r>
          </a:p>
          <a:p>
            <a:pPr>
              <a:lnSpc>
                <a:spcPts val="2000"/>
              </a:lnSpc>
              <a:spcAft>
                <a:spcPts val="600"/>
              </a:spcAft>
              <a:defRPr sz="1400" b="1">
                <a:solidFill>
                  <a:srgbClr val="1A1A2E"/>
                </a:solidFill>
                <a:latin typeface="Calibri"/>
              </a:defRPr>
            </a:pPr>
            <a:r>
              <a:t>4. Explore Ara and the governance engine</a:t>
            </a:r>
          </a:p>
          <a:p>
            <a:pPr>
              <a:lnSpc>
                <a:spcPts val="2000"/>
              </a:lnSpc>
              <a:spcAft>
                <a:spcPts val="600"/>
              </a:spcAft>
              <a:defRPr sz="1400" b="1">
                <a:solidFill>
                  <a:srgbClr val="1A1A2E"/>
                </a:solidFill>
                <a:latin typeface="Calibri"/>
              </a:defRPr>
            </a:pPr>
            <a:r>
              <a:t>5. Decide -- upgrade, stay on Core, or walk away with no obligation</a:t>
            </a:r>
          </a:p>
          <a:p>
            <a:pPr>
              <a:lnSpc>
                <a:spcPts val="2000"/>
              </a:lnSpc>
              <a:spcAft>
                <a:spcPts val="600"/>
              </a:spcAft>
              <a:defRPr sz="1400">
                <a:solidFill>
                  <a:srgbClr val="1A1A2E"/>
                </a:solidFill>
                <a:latin typeface="Calibri"/>
              </a:defRPr>
            </a:pPr>
            <a:r>
              <a:t>Need help? Book a 30-minute walkthrough. We show you the platform in your context.</a:t>
            </a:r>
          </a:p>
          <a:p>
            <a:pPr>
              <a:lnSpc>
                <a:spcPts val="2000"/>
              </a:lnSpc>
              <a:spcAft>
                <a:spcPts val="600"/>
              </a:spcAft>
              <a:defRPr sz="1400">
                <a:solidFill>
                  <a:srgbClr val="1A1A2E"/>
                </a:solidFill>
                <a:latin typeface="Calibri"/>
              </a:defRPr>
            </a:pPr>
            <a:r>
              <a:t>Email: hello@arqera.io</a:t>
            </a:r>
          </a:p>
          <a:p>
            <a:pPr>
              <a:lnSpc>
                <a:spcPts val="2000"/>
              </a:lnSpc>
              <a:spcAft>
                <a:spcPts val="600"/>
              </a:spcAft>
              <a:defRPr sz="1400">
                <a:solidFill>
                  <a:srgbClr val="1A1A2E"/>
                </a:solidFill>
                <a:latin typeface="Calibri"/>
              </a:defRPr>
            </a:pPr>
            <a:r>
              <a:t>Web: arqera.io</a:t>
            </a:r>
          </a:p>
          <a:p>
            <a:pPr>
              <a:lnSpc>
                <a:spcPts val="2000"/>
              </a:lnSpc>
              <a:spcAft>
                <a:spcPts val="600"/>
              </a:spcAft>
              <a:defRPr sz="1400">
                <a:solidFill>
                  <a:srgbClr val="1A1A2E"/>
                </a:solidFill>
                <a:latin typeface="Calibri"/>
              </a:defRPr>
            </a:pPr>
            <a:r>
              <a:t>---</a:t>
            </a:r>
          </a:p>
        </p:txBody>
      </p:sp>
      <p:sp>
        <p:nvSpPr>
          <p:cNvPr id="7" name="Rectangle 6"/>
          <p:cNvSpPr/>
          <p:nvPr/>
        </p:nvSpPr>
        <p:spPr>
          <a:xfrm>
            <a:off x="457200" y="6263640"/>
            <a:ext cx="11277295" cy="9144"/>
          </a:xfrm>
          <a:prstGeom prst="rect">
            <a:avLst/>
          </a:prstGeom>
          <a:solidFill>
            <a:srgbClr val="EDE9F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457200" y="6355080"/>
            <a:ext cx="36576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800" b="0" i="0">
                <a:solidFill>
                  <a:srgbClr val="646478"/>
                </a:solidFill>
                <a:latin typeface="Calibri"/>
              </a:defRPr>
            </a:pPr>
            <a:r>
              <a:t>Aqera  |  Confidential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0820095" y="6355080"/>
            <a:ext cx="9144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800" b="0" i="0">
                <a:solidFill>
                  <a:srgbClr val="646478"/>
                </a:solidFill>
                <a:latin typeface="Calibri"/>
              </a:defRPr>
            </a:pPr>
            <a:r>
              <a:t>9 / 9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