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619695" y="0"/>
            <a:ext cx="4572000" cy="73152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991295" y="73152"/>
            <a:ext cx="3200400" cy="36576"/>
          </a:xfrm>
          <a:prstGeom prst="rect">
            <a:avLst/>
          </a:prstGeom>
          <a:solidFill>
            <a:srgbClr val="D4A8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3152" cy="68580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097280"/>
            <a:ext cx="10058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 i="0">
                <a:solidFill>
                  <a:srgbClr val="FFFFFF"/>
                </a:solidFill>
                <a:latin typeface="Calibri"/>
              </a:defRPr>
            </a:pPr>
            <a:r>
              <a:t>Aqera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2743200"/>
            <a:ext cx="2286000" cy="36576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301752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 i="0">
                <a:solidFill>
                  <a:srgbClr val="EDE9FE"/>
                </a:solidFill>
                <a:latin typeface="Calibri"/>
              </a:defRPr>
            </a:pPr>
            <a:r>
              <a:t>The Operating System for AI-Native Companies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97764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 i="0">
                <a:solidFill>
                  <a:srgbClr val="7C3AED"/>
                </a:solidFill>
                <a:latin typeface="Calibri"/>
              </a:defRPr>
            </a:pPr>
            <a:r>
              <a:t>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411480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 i="1">
                <a:solidFill>
                  <a:srgbClr val="EDE9FE"/>
                </a:solidFill>
                <a:latin typeface="Calibri"/>
              </a:defRPr>
            </a:pPr>
            <a:r>
              <a:t>We built the company we sell. Every feature exists because we needed it first.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4864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 i="0">
                <a:solidFill>
                  <a:srgbClr val="646478"/>
                </a:solidFill>
                <a:latin typeface="Calibri"/>
              </a:defRPr>
            </a:pPr>
            <a:r>
              <a:t>hello@arqera.io | arqera.io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Markets We Serve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Eight sectors. One operating model.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452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0665"/>
                <a:gridCol w="4600575"/>
                <a:gridCol w="3704359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Market Segment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Key Pain Points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Aqera's Role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Private Equity &amp; Investment Firms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Manual portfolio operations, fragmented data, LP reporting burden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Data platform, portfolio analytics, regulatory compliance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Financial Services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overhead, manual risk processes, regulatory change velocity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automation, risk monitoring, operational efficiency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Legal &amp; Professional Services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governance for legal tech, contract analysis risk, client data sensitivity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governance framework, evidence-backed compliance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Technology Companies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governance gaps, DevOps bottlenecks, security posture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Full-stack governance, DevOps optimisation, AI routing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Healthcare &amp; Life Sciences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HIPAA compliance burden, clinical AI oversight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HIPAA evidence automation, data governance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Insurance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Claims processing friction, regulatory compliance, manual underwriting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Claims automation, regulatory monitoring, evidence chain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Utilities &amp; Energy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Regulatory monitoring overhead, legacy system friction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Regulatory compliance automation, AI digitisation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Mid-Market Enterprise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Any company with 50--500 employees deploying AI that needs governance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Platform self-serve or managed pods from day one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10 / 18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Engagement Models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Assess. Embed. Operate.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ASSESS                    EMBED                     OPERATE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(1-4 weeks)               (3-6 months)              (Ongoing)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Advisory &amp;          --&gt;   Pod               --&gt;     Managed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Assessment                Engagement                Service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Assess - Advisory / Assessment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Scoped diagnostic of a specific operational domain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Deliverables: gap analysis, recommendations, evidence-backed findings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Duration: 1--4 weeks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Embed - Pod Engagement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Dedicated Aqera pod embedded in a single service line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Deliverables: operational outcomes, governed workflows, evidence trails, analytics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Duration: 3--6 month minimum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Operate - Managed Service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Ongoing operational responsibility across one or more service lines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Deliverables: continuous operations, compliance maintenance, performance improvement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Duration: 12-month minimum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Every managed services engagement includes full access to the Aqera Platform -- creating a natural path to self-serve adoption.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11 / 18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Friction Score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Aqera's signature metric. Friction is measurable. So is its removal.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60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7840"/>
                <a:gridCol w="7477760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Component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It Measures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Process Friction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Manual steps, approval bottlenecks, handoff delays, rework rates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Data Friction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Silos, duplication, inconsistency, access barriers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Friction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Audit preparation burden, evidence gaps, framework coverage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Communication Friction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Information asymmetry, escalation delays, context loss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Technology Friction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Tool sprawl, integration failures, automation gaps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47548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Five Components:</a:t>
            </a:r>
            <a:br/>
            <a:r>
              <a:t>Baseline score established at the beginning of every engagement. Tracked continuously with evidence-backed attribution for every reduction.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12 / 18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Security - The Immune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Not walls. Adaptive, learning defence.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764"/>
                <a:gridCol w="2481208"/>
                <a:gridCol w="7443626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Layer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Name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It Does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Skin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Input validation, rate limiting, request filtering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Innate Immunity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Authentication, identity verification, access control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Adaptive Immunity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AI-powered intent classification, anomaly detection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4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Governance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Policy enforcement - the absolute barrier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5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Memory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Trust scoring - successful paths reinforced, failed paths decay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47548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Traditional security builds walls and hopes nothing gets through. Aqera operates a five-layer immune system:</a:t>
            </a:r>
            <a:br/>
            <a:r>
              <a:t>Every action is governed. Every outcome is evidenced. Every anomaly triggers adaptive response. The system learns continuously.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13 / 18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Why Aqera - Five Differentiators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Five reasons companies choose Aqera.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Aft>
                <a:spcPts val="600"/>
              </a:spcAft>
              <a:defRPr sz="1200" b="1">
                <a:solidFill>
                  <a:srgbClr val="1A1A2E"/>
                </a:solidFill>
                <a:latin typeface="Calibri"/>
              </a:defRPr>
            </a:pPr>
            <a:r>
              <a:t>1. Self-consuming.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We run on our own platform. Every feature exists because we needed it first. We are our own most demanding customer.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 b="1">
                <a:solidFill>
                  <a:srgbClr val="1A1A2E"/>
                </a:solidFill>
                <a:latin typeface="Calibri"/>
              </a:defRPr>
            </a:pPr>
            <a:r>
              <a:t>2. 70% lower cost than Big 4.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Our pod model and AI augmentation deliver the same outcomes at a fundamentally different price point. Fixed monthly pricing, not hourly billing.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 b="1">
                <a:solidFill>
                  <a:srgbClr val="1A1A2E"/>
                </a:solidFill>
                <a:latin typeface="Calibri"/>
              </a:defRPr>
            </a:pPr>
            <a:r>
              <a:t>3. 3--4x faster delivery.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AI augmentation means each specialist produces 3--4x the output. A 12-week Big 4 engagement becomes a 3--4 week Aqera engagement.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 b="1">
                <a:solidFill>
                  <a:srgbClr val="1A1A2E"/>
                </a:solidFill>
                <a:latin typeface="Calibri"/>
              </a:defRPr>
            </a:pPr>
            <a:r>
              <a:t>4. Evidence-backed outcomes.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Every action produces an auditable evidence artefact. Clients see the trail -- every decision, every change, every outcome traced to its origin.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 b="1">
                <a:solidFill>
                  <a:srgbClr val="1A1A2E"/>
                </a:solidFill>
                <a:latin typeface="Calibri"/>
              </a:defRPr>
            </a:pPr>
            <a:r>
              <a:t>5. Two ways to buy, one system.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Self-serve the platform, or hire a pod for hands-on delivery. Either way, the same governance, the same evidence, the same quality.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14 / 18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Competitive Position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Aqera sits in a category of one.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3961"/>
                <a:gridCol w="3737472"/>
                <a:gridCol w="3864166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Competitor Type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Their Weakness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Aqera's Advantage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Big 4 Consulting (Deloitte, PwC, EY, KPMG)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Expensive, slow, juniors do the work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70% lower cost, 3--4x faster, senior-led pods, evidence trail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SaaS Compliance (Vanta, Drata, OneTrust)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Compliance-only - no AI governance, no routing, no delivery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We govern ALL AI operations. And we provide people too.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Offshore Outsourcing (Wipro, Infosys, TCS)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Quality variance, timezone friction, high turnover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UK leadership, AI-augmented quality, governed workflows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Internal Hiring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Slow (3--6 months), expensive, difficult to scale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Deploy in days, variable cost, built-in governance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15 / 18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Case Patterns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Real engagement patterns. Anonymised.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6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8650"/>
                <a:gridCol w="8616950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Element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Detail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Service Lines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Financial Services Optimisation + Data &amp; Analytics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Pod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 Lead + 2 Specialists + Ops Extension + AI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Engagement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Assess (6 weeks) then Operate (ongoing)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Scope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Data platform, portfolio analytics, LP reporting automation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42519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Pattern A: Private Equity Firm</a:t>
            </a:r>
            <a:br/>
            <a:r>
              <a:t>Pattern B: AI Legal Technology Company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16 / 18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Team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AI-native from the start.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Ayo Ashiru - Founder &amp; CEO, The Friction Fixer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Built Aqera from the ground up, proving the model by running the company on it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Mapped 40--60 person needs, had budget for 8, built differently - methodology became the product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The AI-Native Team Model: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4--5 humans + AI augmentation delivers what traditionally requires 40--60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All employees use company-provided Claude Business account across all mediums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Every employee uses the Aqera Platform for their own operations (dogfooding)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Pod leads are UK-based senior practitioners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Nigeria operations extension handles execution under governed workflows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•  Ara handles routine operations with human-in-the-loop for consequential actions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Scaling model: Each pod engagement adds 3--4 people, not a department. Linear scaling, not exponential headcount.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17 / 18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Contact / Next Steps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Start a conversation.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Email: hello@arqera.io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Web: arqera.io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Location: United Kingdom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For the Platform: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1. Free trial - Sign up at arqera.io. 14 days, no credit card.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2. Product walkthrough - 30-minute guided session tailored to the prospect's context.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For Managed Services: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1. 30-minute discovery call - We listen, you talk.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2. Scoping document - Within 48 hours: scope, pricing, timeline, expected outcomes.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3. Pod kickoff - Delivery begins within 1--2 weeks.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---</a:t>
            </a:r>
          </a:p>
        </p:txBody>
      </p:sp>
      <p:sp>
        <p:nvSpPr>
          <p:cNvPr id="7" name="Rectangle 6"/>
          <p:cNvSpPr/>
          <p:nvPr/>
        </p:nvSpPr>
        <p:spPr>
          <a:xfrm>
            <a:off x="548640" y="4754880"/>
            <a:ext cx="10972800" cy="731520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4846320"/>
            <a:ext cx="104241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 i="1">
                <a:solidFill>
                  <a:srgbClr val="7C3AED"/>
                </a:solidFill>
                <a:latin typeface="Calibri"/>
              </a:defRPr>
            </a:pPr>
            <a:r>
              <a:t>“We begin every engagement with a conversation, not a contract.”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18 / 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Founder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Ayo Ashiru - The Friction Fixer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Ayo mapped out every function his company needed: engineering, DevOps, compliance, finance, customer support, security, analytics, operations. The spreadsheet said 40 to 60 people. The budget said 8.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So he built differently.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Instead of a 6-person DevOps team, he built a governed CI/CD pipeline with AI-driven monitoring and a single engineer who could oversee it all. Instead of a compliance department, he built an evidence engine that automated audit trails and framework mapping. Instead of a support centre, he built an intelligent agent that handled routine operations with human approval for anything consequential.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Eight months in, the company was running -- not scraping by, but genuinely running. The same operational breadth that would have required 40-plus people was being delivered by a handful, with higher consistency, better documentation, and an evidence trail for every decision.</a:t>
            </a:r>
          </a:p>
          <a:p>
            <a:pPr>
              <a:lnSpc>
                <a:spcPts val="1800"/>
              </a:lnSpc>
              <a:spcAft>
                <a:spcPts val="600"/>
              </a:spcAft>
              <a:defRPr sz="1200">
                <a:solidFill>
                  <a:srgbClr val="1A1A2E"/>
                </a:solidFill>
                <a:latin typeface="Calibri"/>
              </a:defRPr>
            </a:pPr>
            <a:r>
              <a:t>That methodology became Aqera.</a:t>
            </a:r>
          </a:p>
        </p:txBody>
      </p:sp>
      <p:sp>
        <p:nvSpPr>
          <p:cNvPr id="7" name="Rectangle 6"/>
          <p:cNvSpPr/>
          <p:nvPr/>
        </p:nvSpPr>
        <p:spPr>
          <a:xfrm>
            <a:off x="548640" y="4754880"/>
            <a:ext cx="10972800" cy="731520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4846320"/>
            <a:ext cx="104241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 i="1">
                <a:solidFill>
                  <a:srgbClr val="7C3AED"/>
                </a:solidFill>
                <a:latin typeface="Calibri"/>
              </a:defRPr>
            </a:pPr>
            <a:r>
              <a:t>“I didn't build an AI company. I built an operating system -- and proved it by running my own company on it.”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2 / 18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Problem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Companies face two broken choices.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Choice A: Buy software and figure it out yourself.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The average enterprise manages 130+ SaaS subscriptions. Each requires people to configure, operate, and maintain. The tools multiply. The headcount does not shrink. Compliance remains a quarterly fire drill. And none of them govern the AI.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Choice B: Hire consultants and pay by the hour.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A Big 4 engagement for a single workstream can exceed six figures per month. Juniors do the work. Incentives favour extension, not resolution. When they leave, so does the capability.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Neither works.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Software without operators sits idle. Consultants without technology cannot scale. Companies need a system that governs AI, proves compliance, and delivers outcomes -- with or without hands-on teams.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3 / 18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Our Answer - Aqera OS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One platform. Sixteen capabilities. Four bundles. Self-consuming.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┌─────────────────────────────────────────────────────────────────────┐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COMPLY (4)                          OPERATE (4)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Prove it is governed                Run it at scale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AI Governance · Compliance          Workforce &amp; Workflows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Evidence &amp; Audit · Vendor Risk      Integrations · Knowledge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Visual Workflow Builder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OPTIMISE (4)                        MANAGED (4)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Spend less, learn more              We do it for you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AI Cost Intelligence · Friction     DevOps · Security Ops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Data &amp; Reporting · Trust Center     CX · Security Center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┌───────────────────────────────┐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│  Aqera runs on Aqera.         │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│  Self-consuming by design.    │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└───────────────────────────────┘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└─────────────────────────────────────────────────────────────────────┘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Every feature exists because Aqera needed it first. The platform governs our own AI operations, compliance, and evidence chain daily. We sell the system we run 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548640" y="4754880"/>
            <a:ext cx="10972800" cy="731520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4846320"/>
            <a:ext cx="104241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 i="1">
                <a:solidFill>
                  <a:srgbClr val="7C3AED"/>
                </a:solidFill>
                <a:latin typeface="Calibri"/>
              </a:defRPr>
            </a:pPr>
            <a:r>
              <a:t>“We are not selling something we built for customers. We are selling the system we built for ourselves.”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4 / 18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Flywheel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Each side accelerates the other.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┌──────────────────────────────────────────────────┐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1. Platform governs our own operations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│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▼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2. Pods deliver outcomes using the platform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│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▼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3. Outcomes prove the system works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│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▼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4. Clients see the platform in action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│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▼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5. Some convert to self-serve subscribers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│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▼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6. Subscribers needing help convert to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managed services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│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▼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7. Every engagement improves the platform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│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└──────────── (back to 1) ─────────────┘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└──────────────────────────────────────────────────┘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Triple revenue model: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•  SaaS Platform: Subscription + consumption overage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•  Managed Services: Pods delivering outcomes using the platform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•  Capability Licensing: Embed Aqera governance into partner platforms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5 / 18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Platform - Sixteen Capabilities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Sixteen capabilities across governance, operations, optimisation, and managed delivery.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8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752"/>
                <a:gridCol w="1993152"/>
                <a:gridCol w="7697694"/>
              </a:tblGrid>
              <a:tr h="268941"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Bundle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Capability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It Delivers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Governance Engine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Enforces policy boundaries on all AI actions. Prevents violations, does not just report them.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Framework Manager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7 frameworks: SOC 2, HIPAA, GDPR, EU AI Act, ISO 27001, CCPA, Financial. Automated gap analysis.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Evidence &amp; Audit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Every action - human or AI - produces a SHA-256 hash-chained, auditable evidence artefact.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Vendor Risk Management (TPRM)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AI-powered vendor risk scoring, assessment automation, supply chain risk mapping, continuous monitoring.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Operate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Workforce &amp; Workflows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Agent orchestration, task queues, approval workflows, Ara intelligent agent with human-in-the-loop.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Operate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Integrations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360+ connectors, OAuth management, webhook delivery, knowledge management.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Operate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Knowledge &amp; Docs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Document management, API reference, knowledge base, document intelligence.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Operate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Visual Workflow Builder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Drag-and-drop workflow canvas with governance gates. Node types: trigger, approval, action, condition.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Optimise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Cost Intelligence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Track, allocate, and optimise AI spend across providers and departments.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Optimise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Friction Analytics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Proprietary Friction Score quantifying operational friction across five dimensions with deep-dive analysis.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Optimise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Data &amp; Reporting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Usage, cost, performance, compliance, and operational metrics in real time.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Optimise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Trust Center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Public compliance portal. Share compliance posture, framework badges, and evidence with prospects and customers.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Managed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DevOps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CI/CD automation, infrastructure management, deployment, cloud cost optimisation.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Managed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Security Operations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Security posture dashboard, vulnerability management, incident response, threat detection.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268941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Managed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Customer Experience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Support operations, onboarding, retention, satisfaction measurement.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268944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Managed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Security Center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Centralised security operations centre with posture monitoring, vulnerability timeline, and response queue.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6 / 18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Platform Pricing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One price per tier. Everything at that level included.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8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0161"/>
                <a:gridCol w="1865670"/>
                <a:gridCol w="2035277"/>
                <a:gridCol w="2374490"/>
              </a:tblGrid>
              <a:tr h="415636"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Core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Pro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Business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Enterprise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Price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$199/mo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$599/mo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$1,499/mo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Users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Up to 10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Up to 30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Up to 100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Agent Actions/mo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2,500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25,000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250,000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Integrations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5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All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All + custom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Frameworks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All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Evidence Retention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30 days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 year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 years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Ara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Basic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Full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Full + memory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Custom Agents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--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15636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SSO/SCIM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--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--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Included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1564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Support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Community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Email (24h)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Priority (4h)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7 / 18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Managed Services - Pods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Small teams. Large outcomes. Powered by the platform.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Aqera deploys pods of 3--4 people, augmented by AI, to deliver operational outcomes. Every pod runs on the Aqera Platform -- the same governed workflows, evidence trails, and intelligent routing that self-serve customers use.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The Pod Model: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┌─────────────────────────────────────────────────┐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Pod Lead (UK-based, senior practitioner)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│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├── 2-3 Domain Specialists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│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├── Operations Extension (Nigeria)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│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└── AI Augmentation (Aqera Platform)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3-4 people delivering what traditionally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requires 8-12.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│                                                 │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└─────────────────────────────────────────────────┘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Why this works: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•  Pod Lead: Senior practitioner who owns the client relationship and outcome quality. Not a project manager -- a technical leader.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•  Specialists: Deep domain expertise. Each specialist operates at 3--4x output through AI augmentation.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•  Operations Extension: Managed operations team in Nigeria handles execution, monitoring, and routine tasks under governed workflows.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•  AI Augmentation: Aqera Platform provides governance, evidence, routing, and Ara for routine operations.</a:t>
            </a:r>
          </a:p>
          <a:p>
            <a:pPr>
              <a:lnSpc>
                <a:spcPts val="1700"/>
              </a:lnSpc>
              <a:spcAft>
                <a:spcPts val="600"/>
              </a:spcAft>
              <a:defRPr sz="1100">
                <a:solidFill>
                  <a:srgbClr val="1A1A2E"/>
                </a:solidFill>
                <a:latin typeface="Calibri"/>
              </a:defRPr>
            </a:pPr>
            <a:r>
              <a:t>The economics: 70% lower cost than Big 4. Fixed monthly pricing. No hourly billing.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8 / 18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Service Lines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Nine domains. One governed delivery model.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0107"/>
                <a:gridCol w="8045492"/>
              </a:tblGrid>
              <a:tr h="457200"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Service Line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It Covers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DevOps Optimisation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CI/CD pipeline design, infrastructure management, monitoring, alerting, incident response, cloud cost optimisation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CX Optimisation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Support operations, customer onboarding, retention workflows, satisfaction measurement, AI-powered ticket triage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Financial Services Optimisation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Billing governance, spend tracking, portfolio analytics, LP reporting, regulatory compliance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Security Optimisation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Security posture assessment, continuous monitoring, identity management, incident response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Optimisation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SOC 2, HIPAA, GDPR, EU AI Act readiness, automated gap analysis, continuous evidence collection, audit preparation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Digitisation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readiness assessment, use case identification, model selection, governance framework implementation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Data &amp; Analytics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Data platform design, usage analytics, cost intelligence, performance benchmarking, custom reporting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Managed Operations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Ongoing operational responsibility across any of the above, delivered as a continuous managed service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Third-Party Risk Management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9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Vendor risk scoring, assessment automation, supply chain risk mapping, continuous monitoring, compliance evidence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9 / 18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