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Lst>
  <p:sldSz cx="12191695"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20" Type="http://schemas.openxmlformats.org/officeDocument/2006/relationships/slide" Target="slides/slide1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p="http://schemas.openxmlformats.org/presentationml/2006/main" xmlns:r="http://schemas.openxmlformats.org/officeDocument/2006/relationships">
  <p:cSld>
    <p:bg>
      <p:bgPr>
        <a:solidFill>
          <a:srgbClr val="1A1A2E"/>
        </a:solidFill>
        <a:effectLst/>
      </p:bgPr>
    </p:bg>
    <p:spTree>
      <p:nvGrpSpPr>
        <p:cNvPr id="1" name=""/>
        <p:cNvGrpSpPr/>
        <p:nvPr/>
      </p:nvGrpSpPr>
      <p:grpSpPr/>
      <p:sp>
        <p:nvSpPr>
          <p:cNvPr id="2" name="Rectangle 1"/>
          <p:cNvSpPr/>
          <p:nvPr/>
        </p:nvSpPr>
        <p:spPr>
          <a:xfrm>
            <a:off x="7619695" y="0"/>
            <a:ext cx="4572000" cy="73152"/>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8991295" y="73152"/>
            <a:ext cx="3200400" cy="36576"/>
          </a:xfrm>
          <a:prstGeom prst="rect">
            <a:avLst/>
          </a:prstGeom>
          <a:solidFill>
            <a:srgbClr val="D4A84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0" y="0"/>
            <a:ext cx="73152" cy="68580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31520" y="1097280"/>
            <a:ext cx="10058400" cy="1828800"/>
          </a:xfrm>
          <a:prstGeom prst="rect">
            <a:avLst/>
          </a:prstGeom>
          <a:noFill/>
        </p:spPr>
        <p:txBody>
          <a:bodyPr wrap="square">
            <a:spAutoFit/>
          </a:bodyPr>
          <a:lstStyle/>
          <a:p>
            <a:pPr algn="l">
              <a:defRPr sz="4800" b="1" i="0">
                <a:solidFill>
                  <a:srgbClr val="FFFFFF"/>
                </a:solidFill>
                <a:latin typeface="Calibri"/>
              </a:defRPr>
            </a:pPr>
            <a:r>
              <a:t>Technology Partnership for Legal AI Delivery</a:t>
            </a:r>
          </a:p>
        </p:txBody>
      </p:sp>
      <p:sp>
        <p:nvSpPr>
          <p:cNvPr id="6" name="Rectangle 5"/>
          <p:cNvSpPr/>
          <p:nvPr/>
        </p:nvSpPr>
        <p:spPr>
          <a:xfrm>
            <a:off x="731520" y="2743200"/>
            <a:ext cx="2286000" cy="36576"/>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ectangle 6"/>
          <p:cNvSpPr/>
          <p:nvPr/>
        </p:nvSpPr>
        <p:spPr>
          <a:xfrm>
            <a:off x="0" y="6675120"/>
            <a:ext cx="12191695" cy="18288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Investment</a:t>
            </a:r>
          </a:p>
        </p:txBody>
      </p:sp>
      <p:sp>
        <p:nvSpPr>
          <p:cNvPr id="5" name="TextBox 4"/>
          <p:cNvSpPr txBox="1"/>
          <p:nvPr/>
        </p:nvSpPr>
        <p:spPr>
          <a:xfrm>
            <a:off x="731520" y="1005840"/>
            <a:ext cx="10058400" cy="457200"/>
          </a:xfrm>
          <a:prstGeom prst="rect">
            <a:avLst/>
          </a:prstGeom>
          <a:noFill/>
        </p:spPr>
        <p:txBody>
          <a:bodyPr wrap="square">
            <a:spAutoFit/>
          </a:bodyPr>
          <a:lstStyle/>
          <a:p>
            <a:pPr algn="l">
              <a:defRPr sz="1800" b="0" i="0">
                <a:solidFill>
                  <a:srgbClr val="7C3AED"/>
                </a:solidFill>
                <a:latin typeface="Calibri"/>
              </a:defRPr>
            </a:pPr>
            <a:r>
              <a:t>Pricing by Engagement Option</a:t>
            </a:r>
          </a:p>
        </p:txBody>
      </p:sp>
      <p:graphicFrame>
        <p:nvGraphicFramePr>
          <p:cNvPr id="6" name="Table 5"/>
          <p:cNvGraphicFramePr>
            <a:graphicFrameLocks noGrp="1"/>
          </p:cNvGraphicFramePr>
          <p:nvPr/>
        </p:nvGraphicFramePr>
        <p:xfrm>
          <a:off x="731520" y="1554480"/>
          <a:ext cx="10515599" cy="2011680"/>
        </p:xfrm>
        <a:graphic>
          <a:graphicData uri="http://schemas.openxmlformats.org/drawingml/2006/table">
            <a:tbl>
              <a:tblPr firstRow="1" bandRow="1">
                <a:tableStyleId>{5C22544A-7EE6-4342-B048-85BDC9FD1C3A}</a:tableStyleId>
              </a:tblPr>
              <a:tblGrid>
                <a:gridCol w="5861154"/>
                <a:gridCol w="4654445"/>
              </a:tblGrid>
              <a:tr h="502920">
                <a:tc>
                  <a:txBody>
                    <a:bodyPr/>
                    <a:lstStyle/>
                    <a:p>
                      <a:pPr>
                        <a:defRPr sz="900" b="1">
                          <a:solidFill>
                            <a:srgbClr val="FFFFFF"/>
                          </a:solidFill>
                          <a:latin typeface="Calibri"/>
                        </a:defRPr>
                      </a:pPr>
                      <a:r>
                        <a:t>Monthly Cost</a:t>
                      </a:r>
                    </a:p>
                  </a:txBody>
                  <a:tcPr anchor="ctr">
                    <a:solidFill>
                      <a:srgbClr val="7C3AED"/>
                    </a:solidFill>
                  </a:tcPr>
                </a:tc>
                <a:tc>
                  <a:txBody>
                    <a:bodyPr/>
                    <a:lstStyle/>
                    <a:p>
                      <a:pPr>
                        <a:defRPr sz="900" b="1">
                          <a:solidFill>
                            <a:srgbClr val="FFFFFF"/>
                          </a:solidFill>
                          <a:latin typeface="Calibri"/>
                        </a:defRPr>
                      </a:pPr>
                      <a:r>
                        <a:t>Includes</a:t>
                      </a:r>
                    </a:p>
                  </a:txBody>
                  <a:tcPr anchor="ctr">
                    <a:solidFill>
                      <a:srgbClr val="7C3AED"/>
                    </a:solidFill>
                  </a:tcPr>
                </a:tc>
              </a:tr>
              <a:tr h="502920">
                <a:tc>
                  <a:txBody>
                    <a:bodyPr/>
                    <a:lstStyle/>
                    <a:p>
                      <a:pPr>
                        <a:defRPr sz="900">
                          <a:solidFill>
                            <a:srgbClr val="1A1A2E"/>
                          </a:solidFill>
                          <a:latin typeface="Calibri"/>
                        </a:defRPr>
                      </a:pPr>
                      <a:r>
                        <a:t>Option A: Platform Integration</a:t>
                      </a:r>
                    </a:p>
                  </a:txBody>
                  <a:tcPr anchor="ctr">
                    <a:solidFill>
                      <a:srgbClr val="FAFAFA"/>
                    </a:solidFill>
                  </a:tcPr>
                </a:tc>
                <a:tc>
                  <a:txBody>
                    <a:bodyPr/>
                    <a:lstStyle/>
                    <a:p>
                      <a:pPr>
                        <a:defRPr sz="900">
                          <a:solidFill>
                            <a:srgbClr val="1A1A2E"/>
                          </a:solidFill>
                          <a:latin typeface="Calibri"/>
                        </a:defRPr>
                      </a:pPr>
                      <a:r>
                        <a:t>£3,000-£8,000/month + usage</a:t>
                      </a:r>
                    </a:p>
                  </a:txBody>
                  <a:tcPr anchor="ctr">
                    <a:solidFill>
                      <a:srgbClr val="FAFAFA"/>
                    </a:solidFill>
                  </a:tcPr>
                </a:tc>
              </a:tr>
              <a:tr h="502920">
                <a:tc>
                  <a:txBody>
                    <a:bodyPr/>
                    <a:lstStyle/>
                    <a:p>
                      <a:pPr>
                        <a:defRPr sz="900">
                          <a:solidFill>
                            <a:srgbClr val="1A1A2E"/>
                          </a:solidFill>
                          <a:latin typeface="Calibri"/>
                        </a:defRPr>
                      </a:pPr>
                      <a:r>
                        <a:t>Option B: Co-Delivery</a:t>
                      </a:r>
                    </a:p>
                  </a:txBody>
                  <a:tcPr anchor="ctr">
                    <a:solidFill>
                      <a:srgbClr val="EDE9FE"/>
                    </a:solidFill>
                  </a:tcPr>
                </a:tc>
                <a:tc>
                  <a:txBody>
                    <a:bodyPr/>
                    <a:lstStyle/>
                    <a:p>
                      <a:pPr>
                        <a:defRPr sz="900">
                          <a:solidFill>
                            <a:srgbClr val="1A1A2E"/>
                          </a:solidFill>
                          <a:latin typeface="Calibri"/>
                        </a:defRPr>
                      </a:pPr>
                      <a:r>
                        <a:t>£12,000-£18,000/month</a:t>
                      </a:r>
                    </a:p>
                  </a:txBody>
                  <a:tcPr anchor="ctr">
                    <a:solidFill>
                      <a:srgbClr val="EDE9FE"/>
                    </a:solidFill>
                  </a:tcPr>
                </a:tc>
              </a:tr>
              <a:tr h="502920">
                <a:tc>
                  <a:txBody>
                    <a:bodyPr/>
                    <a:lstStyle/>
                    <a:p>
                      <a:pPr>
                        <a:defRPr sz="900">
                          <a:solidFill>
                            <a:srgbClr val="1A1A2E"/>
                          </a:solidFill>
                          <a:latin typeface="Calibri"/>
                        </a:defRPr>
                      </a:pPr>
                      <a:r>
                        <a:t>Option C: White-Label</a:t>
                      </a:r>
                    </a:p>
                  </a:txBody>
                  <a:tcPr anchor="ctr">
                    <a:solidFill>
                      <a:srgbClr val="FAFAFA"/>
                    </a:solidFill>
                  </a:tcPr>
                </a:tc>
                <a:tc>
                  <a:txBody>
                    <a:bodyPr/>
                    <a:lstStyle/>
                    <a:p>
                      <a:pPr>
                        <a:defRPr sz="900">
                          <a:solidFill>
                            <a:srgbClr val="1A1A2E"/>
                          </a:solidFill>
                          <a:latin typeface="Calibri"/>
                        </a:defRPr>
                      </a:pPr>
                      <a:r>
                        <a:t>£15,000-£25,000/month</a:t>
                      </a:r>
                    </a:p>
                  </a:txBody>
                  <a:tcPr anchor="ctr">
                    <a:solidFill>
                      <a:srgbClr val="FAFAFA"/>
                    </a:solidFill>
                  </a:tcPr>
                </a:tc>
              </a:tr>
            </a:tbl>
          </a:graphicData>
        </a:graphic>
      </p:graphicFrame>
      <p:sp>
        <p:nvSpPr>
          <p:cNvPr id="7" name="TextBox 6"/>
          <p:cNvSpPr txBox="1"/>
          <p:nvPr/>
        </p:nvSpPr>
        <p:spPr>
          <a:xfrm>
            <a:off x="731520" y="3749040"/>
            <a:ext cx="10058400" cy="731520"/>
          </a:xfrm>
          <a:prstGeom prst="rect">
            <a:avLst/>
          </a:prstGeom>
          <a:noFill/>
        </p:spPr>
        <p:txBody>
          <a:bodyPr wrap="square">
            <a:spAutoFit/>
          </a:bodyPr>
          <a:lstStyle/>
          <a:p>
            <a:pPr algn="l">
              <a:defRPr sz="1100" b="0" i="0">
                <a:solidFill>
                  <a:srgbClr val="1A1A2E"/>
                </a:solidFill>
                <a:latin typeface="Calibri"/>
              </a:defRPr>
            </a:pPr>
            <a:r>
              <a:t>For high-growth scenarios, we offer revenue share models - lower monthly fees in exchange for a percentage of revenue generated through iPiphany's legal AI service. This aligns our incentives: Aqera succeeds when iPiphany succeeds in the legal AI market.</a:t>
            </a:r>
            <a:br/>
            <a:r>
              <a:t>iPiphany saves £300,000+ and 9-12 months by partnering with Aqera instead of building legal governance infrastructure from scratch - and gets to market while the legal AI opportunity is still early-stage and defensible.</a:t>
            </a:r>
          </a:p>
        </p:txBody>
      </p:sp>
      <p:sp>
        <p:nvSpPr>
          <p:cNvPr id="8" name="Rectangle 7"/>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10" name="TextBox 9"/>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10 / 14</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Compliance Advantage</a:t>
            </a:r>
          </a:p>
        </p:txBody>
      </p:sp>
      <p:sp>
        <p:nvSpPr>
          <p:cNvPr id="5" name="TextBox 4"/>
          <p:cNvSpPr txBox="1"/>
          <p:nvPr/>
        </p:nvSpPr>
        <p:spPr>
          <a:xfrm>
            <a:off x="731520" y="1005840"/>
            <a:ext cx="10058400" cy="457200"/>
          </a:xfrm>
          <a:prstGeom prst="rect">
            <a:avLst/>
          </a:prstGeom>
          <a:noFill/>
        </p:spPr>
        <p:txBody>
          <a:bodyPr wrap="square">
            <a:spAutoFit/>
          </a:bodyPr>
          <a:lstStyle/>
          <a:p>
            <a:pPr algn="l">
              <a:defRPr sz="1800" b="0" i="0">
                <a:solidFill>
                  <a:srgbClr val="7C3AED"/>
                </a:solidFill>
                <a:latin typeface="Calibri"/>
              </a:defRPr>
            </a:pPr>
            <a:r>
              <a:t>Legal AI Without Governance Is a Liability</a:t>
            </a:r>
          </a:p>
        </p:txBody>
      </p:sp>
      <p:graphicFrame>
        <p:nvGraphicFramePr>
          <p:cNvPr id="6" name="Table 5"/>
          <p:cNvGraphicFramePr>
            <a:graphicFrameLocks noGrp="1"/>
          </p:cNvGraphicFramePr>
          <p:nvPr/>
        </p:nvGraphicFramePr>
        <p:xfrm>
          <a:off x="731520" y="1554480"/>
          <a:ext cx="10515598" cy="2514600"/>
        </p:xfrm>
        <a:graphic>
          <a:graphicData uri="http://schemas.openxmlformats.org/drawingml/2006/table">
            <a:tbl>
              <a:tblPr firstRow="1" bandRow="1">
                <a:tableStyleId>{5C22544A-7EE6-4342-B048-85BDC9FD1C3A}</a:tableStyleId>
              </a:tblPr>
              <a:tblGrid>
                <a:gridCol w="1344099"/>
                <a:gridCol w="3979587"/>
                <a:gridCol w="5191912"/>
              </a:tblGrid>
              <a:tr h="502920">
                <a:tc>
                  <a:txBody>
                    <a:bodyPr/>
                    <a:lstStyle/>
                    <a:p>
                      <a:pPr>
                        <a:defRPr sz="900" b="1">
                          <a:solidFill>
                            <a:srgbClr val="FFFFFF"/>
                          </a:solidFill>
                          <a:latin typeface="Calibri"/>
                        </a:defRPr>
                      </a:pPr>
                      <a:r>
                        <a:t>Governance Layer</a:t>
                      </a:r>
                    </a:p>
                  </a:txBody>
                  <a:tcPr anchor="ctr">
                    <a:solidFill>
                      <a:srgbClr val="7C3AED"/>
                    </a:solidFill>
                  </a:tcPr>
                </a:tc>
                <a:tc>
                  <a:txBody>
                    <a:bodyPr/>
                    <a:lstStyle/>
                    <a:p>
                      <a:pPr>
                        <a:defRPr sz="900" b="1">
                          <a:solidFill>
                            <a:srgbClr val="FFFFFF"/>
                          </a:solidFill>
                          <a:latin typeface="Calibri"/>
                        </a:defRPr>
                      </a:pPr>
                      <a:r>
                        <a:t>What It Does</a:t>
                      </a:r>
                    </a:p>
                  </a:txBody>
                  <a:tcPr anchor="ctr">
                    <a:solidFill>
                      <a:srgbClr val="7C3AED"/>
                    </a:solidFill>
                  </a:tcPr>
                </a:tc>
                <a:tc>
                  <a:txBody>
                    <a:bodyPr/>
                    <a:lstStyle/>
                    <a:p>
                      <a:pPr>
                        <a:defRPr sz="900" b="1">
                          <a:solidFill>
                            <a:srgbClr val="FFFFFF"/>
                          </a:solidFill>
                          <a:latin typeface="Calibri"/>
                        </a:defRPr>
                      </a:pPr>
                      <a:r>
                        <a:t>Why It Matters for iPiphany's Legal Clients</a:t>
                      </a:r>
                    </a:p>
                  </a:txBody>
                  <a:tcPr anchor="ctr">
                    <a:solidFill>
                      <a:srgbClr val="7C3AED"/>
                    </a:solidFill>
                  </a:tcPr>
                </a:tc>
              </a:tr>
              <a:tr h="502920">
                <a:tc>
                  <a:txBody>
                    <a:bodyPr/>
                    <a:lstStyle/>
                    <a:p>
                      <a:pPr>
                        <a:defRPr sz="900">
                          <a:solidFill>
                            <a:srgbClr val="1A1A2E"/>
                          </a:solidFill>
                          <a:latin typeface="Calibri"/>
                        </a:defRPr>
                      </a:pPr>
                      <a:r>
                        <a:t>Evidence Trail</a:t>
                      </a:r>
                    </a:p>
                  </a:txBody>
                  <a:tcPr anchor="ctr">
                    <a:solidFill>
                      <a:srgbClr val="FAFAFA"/>
                    </a:solidFill>
                  </a:tcPr>
                </a:tc>
                <a:tc>
                  <a:txBody>
                    <a:bodyPr/>
                    <a:lstStyle/>
                    <a:p>
                      <a:pPr>
                        <a:defRPr sz="900">
                          <a:solidFill>
                            <a:srgbClr val="1A1A2E"/>
                          </a:solidFill>
                          <a:latin typeface="Calibri"/>
                        </a:defRPr>
                      </a:pPr>
                      <a:r>
                        <a:t>Every iPiphany NLP analysis produces an auditable artifact - input document, model invoked, clauses extracted, confidence scores, risk flags, timestamp</a:t>
                      </a:r>
                    </a:p>
                  </a:txBody>
                  <a:tcPr anchor="ctr">
                    <a:solidFill>
                      <a:srgbClr val="FAFAFA"/>
                    </a:solidFill>
                  </a:tcPr>
                </a:tc>
                <a:tc>
                  <a:txBody>
                    <a:bodyPr/>
                    <a:lstStyle/>
                    <a:p>
                      <a:pPr>
                        <a:defRPr sz="900">
                          <a:solidFill>
                            <a:srgbClr val="1A1A2E"/>
                          </a:solidFill>
                          <a:latin typeface="Calibri"/>
                        </a:defRPr>
                      </a:pPr>
                      <a:r>
                        <a:t>Legal professionals can defend AI-assisted contract reviews and regulatory determinations in court or before the SRA</a:t>
                      </a:r>
                    </a:p>
                  </a:txBody>
                  <a:tcPr anchor="ctr">
                    <a:solidFill>
                      <a:srgbClr val="FAFAFA"/>
                    </a:solidFill>
                  </a:tcPr>
                </a:tc>
              </a:tr>
              <a:tr h="502920">
                <a:tc>
                  <a:txBody>
                    <a:bodyPr/>
                    <a:lstStyle/>
                    <a:p>
                      <a:pPr>
                        <a:defRPr sz="900">
                          <a:solidFill>
                            <a:srgbClr val="1A1A2E"/>
                          </a:solidFill>
                          <a:latin typeface="Calibri"/>
                        </a:defRPr>
                      </a:pPr>
                      <a:r>
                        <a:t>Policy Compliance Check</a:t>
                      </a:r>
                    </a:p>
                  </a:txBody>
                  <a:tcPr anchor="ctr">
                    <a:solidFill>
                      <a:srgbClr val="EDE9FE"/>
                    </a:solidFill>
                  </a:tcPr>
                </a:tc>
                <a:tc>
                  <a:txBody>
                    <a:bodyPr/>
                    <a:lstStyle/>
                    <a:p>
                      <a:pPr>
                        <a:defRPr sz="900">
                          <a:solidFill>
                            <a:srgbClr val="1A1A2E"/>
                          </a:solidFill>
                          <a:latin typeface="Calibri"/>
                        </a:defRPr>
                      </a:pPr>
                      <a:r>
                        <a:t>Every action is checked against configurable rules before execution</a:t>
                      </a:r>
                    </a:p>
                  </a:txBody>
                  <a:tcPr anchor="ctr">
                    <a:solidFill>
                      <a:srgbClr val="EDE9FE"/>
                    </a:solidFill>
                  </a:tcPr>
                </a:tc>
                <a:tc>
                  <a:txBody>
                    <a:bodyPr/>
                    <a:lstStyle/>
                    <a:p>
                      <a:pPr>
                        <a:defRPr sz="900">
                          <a:solidFill>
                            <a:srgbClr val="1A1A2E"/>
                          </a:solidFill>
                          <a:latin typeface="Calibri"/>
                        </a:defRPr>
                      </a:pPr>
                      <a:r>
                        <a:t>Prevents the NLP engine from processing privileged documents without appropriate clearance, flagging clauses beyond its confidence threshold, or generating determinations on restricted matter types</a:t>
                      </a:r>
                    </a:p>
                  </a:txBody>
                  <a:tcPr anchor="ctr">
                    <a:solidFill>
                      <a:srgbClr val="EDE9FE"/>
                    </a:solidFill>
                  </a:tcPr>
                </a:tc>
              </a:tr>
              <a:tr h="502920">
                <a:tc>
                  <a:txBody>
                    <a:bodyPr/>
                    <a:lstStyle/>
                    <a:p>
                      <a:pPr>
                        <a:defRPr sz="900">
                          <a:solidFill>
                            <a:srgbClr val="1A1A2E"/>
                          </a:solidFill>
                          <a:latin typeface="Calibri"/>
                        </a:defRPr>
                      </a:pPr>
                      <a:r>
                        <a:t>Human Approval for Critical Determinations</a:t>
                      </a:r>
                    </a:p>
                  </a:txBody>
                  <a:tcPr anchor="ctr">
                    <a:solidFill>
                      <a:srgbClr val="FAFAFA"/>
                    </a:solidFill>
                  </a:tcPr>
                </a:tc>
                <a:tc>
                  <a:txBody>
                    <a:bodyPr/>
                    <a:lstStyle/>
                    <a:p>
                      <a:pPr>
                        <a:defRPr sz="900">
                          <a:solidFill>
                            <a:srgbClr val="1A1A2E"/>
                          </a:solidFill>
                          <a:latin typeface="Calibri"/>
                        </a:defRPr>
                      </a:pPr>
                      <a:r>
                        <a:t>High-risk flags require explicit senior lawyer sign-off before execution</a:t>
                      </a:r>
                    </a:p>
                  </a:txBody>
                  <a:tcPr anchor="ctr">
                    <a:solidFill>
                      <a:srgbClr val="FAFAFA"/>
                    </a:solidFill>
                  </a:tcPr>
                </a:tc>
                <a:tc>
                  <a:txBody>
                    <a:bodyPr/>
                    <a:lstStyle/>
                    <a:p>
                      <a:pPr>
                        <a:defRPr sz="900">
                          <a:solidFill>
                            <a:srgbClr val="1A1A2E"/>
                          </a:solidFill>
                          <a:latin typeface="Calibri"/>
                        </a:defRPr>
                      </a:pPr>
                      <a:r>
                        <a:t>When iPiphany's engine detects a potentially unfair contract term or a regulatory breach indicator, a qualified legal professional confirms the determination before it reaches the end client</a:t>
                      </a:r>
                    </a:p>
                  </a:txBody>
                  <a:tcPr anchor="ctr">
                    <a:solidFill>
                      <a:srgbClr val="FAFAFA"/>
                    </a:solidFill>
                  </a:tcPr>
                </a:tc>
              </a:tr>
              <a:tr h="502920">
                <a:tc>
                  <a:txBody>
                    <a:bodyPr/>
                    <a:lstStyle/>
                    <a:p>
                      <a:pPr>
                        <a:defRPr sz="900">
                          <a:solidFill>
                            <a:srgbClr val="1A1A2E"/>
                          </a:solidFill>
                          <a:latin typeface="Calibri"/>
                        </a:defRPr>
                      </a:pPr>
                      <a:r>
                        <a:t>SRA / Legal Services Act / GDPR Audit Readiness</a:t>
                      </a:r>
                    </a:p>
                  </a:txBody>
                  <a:tcPr anchor="ctr">
                    <a:solidFill>
                      <a:srgbClr val="EDE9FE"/>
                    </a:solidFill>
                  </a:tcPr>
                </a:tc>
                <a:tc>
                  <a:txBody>
                    <a:bodyPr/>
                    <a:lstStyle/>
                    <a:p>
                      <a:pPr>
                        <a:defRPr sz="900">
                          <a:solidFill>
                            <a:srgbClr val="1A1A2E"/>
                          </a:solidFill>
                          <a:latin typeface="Calibri"/>
                        </a:defRPr>
                      </a:pPr>
                      <a:r>
                        <a:t>Compliance artifacts generated automatically, exportable on demand</a:t>
                      </a:r>
                    </a:p>
                  </a:txBody>
                  <a:tcPr anchor="ctr">
                    <a:solidFill>
                      <a:srgbClr val="EDE9FE"/>
                    </a:solidFill>
                  </a:tcPr>
                </a:tc>
                <a:tc>
                  <a:txBody>
                    <a:bodyPr/>
                    <a:lstStyle/>
                    <a:p>
                      <a:pPr>
                        <a:defRPr sz="900">
                          <a:solidFill>
                            <a:srgbClr val="1A1A2E"/>
                          </a:solidFill>
                          <a:latin typeface="Calibri"/>
                        </a:defRPr>
                      </a:pPr>
                      <a:r>
                        <a:t>Your banking and insurance clients' legal departments and external regulators can audit iPiphany's legal AI service without disrupting operations</a:t>
                      </a:r>
                    </a:p>
                  </a:txBody>
                  <a:tcPr anchor="ctr">
                    <a:solidFill>
                      <a:srgbClr val="EDE9FE"/>
                    </a:solidFill>
                  </a:tcPr>
                </a:tc>
              </a:tr>
            </a:tbl>
          </a:graphicData>
        </a:graphic>
      </p:graphicFrame>
      <p:sp>
        <p:nvSpPr>
          <p:cNvPr id="7" name="TextBox 6"/>
          <p:cNvSpPr txBox="1"/>
          <p:nvPr/>
        </p:nvSpPr>
        <p:spPr>
          <a:xfrm>
            <a:off x="731520" y="4251960"/>
            <a:ext cx="10058400" cy="731520"/>
          </a:xfrm>
          <a:prstGeom prst="rect">
            <a:avLst/>
          </a:prstGeom>
          <a:noFill/>
        </p:spPr>
        <p:txBody>
          <a:bodyPr wrap="square">
            <a:spAutoFit/>
          </a:bodyPr>
          <a:lstStyle/>
          <a:p>
            <a:pPr algn="l">
              <a:defRPr sz="1100" b="0" i="0">
                <a:solidFill>
                  <a:srgbClr val="1A1A2E"/>
                </a:solidFill>
                <a:latin typeface="Calibri"/>
              </a:defRPr>
            </a:pPr>
            <a:r>
              <a:t>iPiphany already understands this. Touchpoint Group built its reputation over 20+ years by handling sensitive customer data for Tier 1 banks and insurers with ISO 27001 rigour. Legal AI raises the stakes further: privileged communications, regulated filings, documents that determine liability, and data subject to legal professional privilege.</a:t>
            </a:r>
            <a:br/>
            <a:r>
              <a:t>Every NLP company can say "we can read legal documents." Very few can say:</a:t>
            </a:r>
            <a:br/>
            <a:r>
              <a:t>That is not just a feature. That is the reason enterprise legal departments at your existing banking and insurance clients choose iPiphany's legal AI over competitors who lack governance.</a:t>
            </a:r>
          </a:p>
        </p:txBody>
      </p:sp>
      <p:sp>
        <p:nvSpPr>
          <p:cNvPr id="8" name="Rectangle 7"/>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10" name="TextBox 9"/>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11 / 14</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What We Need From iPiphany</a:t>
            </a:r>
          </a:p>
        </p:txBody>
      </p:sp>
      <p:sp>
        <p:nvSpPr>
          <p:cNvPr id="5" name="TextBox 4"/>
          <p:cNvSpPr txBox="1"/>
          <p:nvPr/>
        </p:nvSpPr>
        <p:spPr>
          <a:xfrm>
            <a:off x="731520" y="1005840"/>
            <a:ext cx="10058400" cy="457200"/>
          </a:xfrm>
          <a:prstGeom prst="rect">
            <a:avLst/>
          </a:prstGeom>
          <a:noFill/>
        </p:spPr>
        <p:txBody>
          <a:bodyPr wrap="square">
            <a:spAutoFit/>
          </a:bodyPr>
          <a:lstStyle/>
          <a:p>
            <a:pPr algn="l">
              <a:defRPr sz="1800" b="0" i="0">
                <a:solidFill>
                  <a:srgbClr val="7C3AED"/>
                </a:solidFill>
                <a:latin typeface="Calibri"/>
              </a:defRPr>
            </a:pPr>
            <a:r>
              <a:t>To Get Started</a:t>
            </a:r>
          </a:p>
        </p:txBody>
      </p:sp>
      <p:graphicFrame>
        <p:nvGraphicFramePr>
          <p:cNvPr id="6" name="Table 5"/>
          <p:cNvGraphicFramePr>
            <a:graphicFrameLocks noGrp="1"/>
          </p:cNvGraphicFramePr>
          <p:nvPr/>
        </p:nvGraphicFramePr>
        <p:xfrm>
          <a:off x="731520" y="1554480"/>
          <a:ext cx="10515600" cy="3017520"/>
        </p:xfrm>
        <a:graphic>
          <a:graphicData uri="http://schemas.openxmlformats.org/drawingml/2006/table">
            <a:tbl>
              <a:tblPr firstRow="1" bandRow="1">
                <a:tableStyleId>{5C22544A-7EE6-4342-B048-85BDC9FD1C3A}</a:tableStyleId>
              </a:tblPr>
              <a:tblGrid>
                <a:gridCol w="1840230"/>
                <a:gridCol w="1840230"/>
                <a:gridCol w="6835140"/>
              </a:tblGrid>
              <a:tr h="502920">
                <a:tc>
                  <a:txBody>
                    <a:bodyPr/>
                    <a:lstStyle/>
                    <a:p>
                      <a:pPr>
                        <a:defRPr sz="900" b="1">
                          <a:solidFill>
                            <a:srgbClr val="FFFFFF"/>
                          </a:solidFill>
                          <a:latin typeface="Calibri"/>
                        </a:defRPr>
                      </a:pPr>
                      <a:r>
                        <a:t>Requirement</a:t>
                      </a:r>
                    </a:p>
                  </a:txBody>
                  <a:tcPr anchor="ctr">
                    <a:solidFill>
                      <a:srgbClr val="7C3AED"/>
                    </a:solidFill>
                  </a:tcPr>
                </a:tc>
                <a:tc>
                  <a:txBody>
                    <a:bodyPr/>
                    <a:lstStyle/>
                    <a:p>
                      <a:pPr>
                        <a:defRPr sz="900" b="1">
                          <a:solidFill>
                            <a:srgbClr val="FFFFFF"/>
                          </a:solidFill>
                          <a:latin typeface="Calibri"/>
                        </a:defRPr>
                      </a:pPr>
                      <a:r>
                        <a:t>Who at iPiphany / Touchpoint Group</a:t>
                      </a:r>
                    </a:p>
                  </a:txBody>
                  <a:tcPr anchor="ctr">
                    <a:solidFill>
                      <a:srgbClr val="7C3AED"/>
                    </a:solidFill>
                  </a:tcPr>
                </a:tc>
                <a:tc>
                  <a:txBody>
                    <a:bodyPr/>
                    <a:lstStyle/>
                    <a:p>
                      <a:pPr>
                        <a:defRPr sz="900" b="1">
                          <a:solidFill>
                            <a:srgbClr val="FFFFFF"/>
                          </a:solidFill>
                          <a:latin typeface="Calibri"/>
                        </a:defRPr>
                      </a:pPr>
                      <a:r>
                        <a:t>Purpose</a:t>
                      </a:r>
                    </a:p>
                  </a:txBody>
                  <a:tcPr anchor="ctr">
                    <a:solidFill>
                      <a:srgbClr val="7C3AED"/>
                    </a:solidFill>
                  </a:tcPr>
                </a:tc>
              </a:tr>
              <a:tr h="502920">
                <a:tc>
                  <a:txBody>
                    <a:bodyPr/>
                    <a:lstStyle/>
                    <a:p>
                      <a:pPr>
                        <a:defRPr sz="900">
                          <a:solidFill>
                            <a:srgbClr val="1A1A2E"/>
                          </a:solidFill>
                          <a:latin typeface="Calibri"/>
                        </a:defRPr>
                      </a:pPr>
                      <a:r>
                        <a:t>Access to iPiphany's NLP API endpoints</a:t>
                      </a:r>
                    </a:p>
                  </a:txBody>
                  <a:tcPr anchor="ctr">
                    <a:solidFill>
                      <a:srgbClr val="FAFAFA"/>
                    </a:solidFill>
                  </a:tcPr>
                </a:tc>
                <a:tc>
                  <a:txBody>
                    <a:bodyPr/>
                    <a:lstStyle/>
                    <a:p>
                      <a:pPr>
                        <a:defRPr sz="900">
                          <a:solidFill>
                            <a:srgbClr val="1A1A2E"/>
                          </a:solidFill>
                          <a:latin typeface="Calibri"/>
                        </a:defRPr>
                      </a:pPr>
                      <a:r>
                        <a:t>Engineering team</a:t>
                      </a:r>
                    </a:p>
                  </a:txBody>
                  <a:tcPr anchor="ctr">
                    <a:solidFill>
                      <a:srgbClr val="FAFAFA"/>
                    </a:solidFill>
                  </a:tcPr>
                </a:tc>
                <a:tc>
                  <a:txBody>
                    <a:bodyPr/>
                    <a:lstStyle/>
                    <a:p>
                      <a:pPr>
                        <a:defRPr sz="900">
                          <a:solidFill>
                            <a:srgbClr val="1A1A2E"/>
                          </a:solidFill>
                          <a:latin typeface="Calibri"/>
                        </a:defRPr>
                      </a:pPr>
                      <a:r>
                        <a:t>So we can design the integration architecture: map automated coding, sentiment analysis, theme detection, and root cause analysis endpoints to legal AI use cases</a:t>
                      </a:r>
                    </a:p>
                  </a:txBody>
                  <a:tcPr anchor="ctr">
                    <a:solidFill>
                      <a:srgbClr val="FAFAFA"/>
                    </a:solidFill>
                  </a:tcPr>
                </a:tc>
              </a:tr>
              <a:tr h="502920">
                <a:tc>
                  <a:txBody>
                    <a:bodyPr/>
                    <a:lstStyle/>
                    <a:p>
                      <a:pPr>
                        <a:defRPr sz="900">
                          <a:solidFill>
                            <a:srgbClr val="1A1A2E"/>
                          </a:solidFill>
                          <a:latin typeface="Calibri"/>
                        </a:defRPr>
                      </a:pPr>
                      <a:r>
                        <a:t>Knowledge graph schema documentation</a:t>
                      </a:r>
                    </a:p>
                  </a:txBody>
                  <a:tcPr anchor="ctr">
                    <a:solidFill>
                      <a:srgbClr val="EDE9FE"/>
                    </a:solidFill>
                  </a:tcPr>
                </a:tc>
                <a:tc>
                  <a:txBody>
                    <a:bodyPr/>
                    <a:lstStyle/>
                    <a:p>
                      <a:pPr>
                        <a:defRPr sz="900">
                          <a:solidFill>
                            <a:srgbClr val="1A1A2E"/>
                          </a:solidFill>
                          <a:latin typeface="Calibri"/>
                        </a:defRPr>
                      </a:pPr>
                      <a:r>
                        <a:t>NLP / data science team</a:t>
                      </a:r>
                    </a:p>
                  </a:txBody>
                  <a:tcPr anchor="ctr">
                    <a:solidFill>
                      <a:srgbClr val="EDE9FE"/>
                    </a:solidFill>
                  </a:tcPr>
                </a:tc>
                <a:tc>
                  <a:txBody>
                    <a:bodyPr/>
                    <a:lstStyle/>
                    <a:p>
                      <a:pPr>
                        <a:defRPr sz="900">
                          <a:solidFill>
                            <a:srgbClr val="1A1A2E"/>
                          </a:solidFill>
                          <a:latin typeface="Calibri"/>
                        </a:defRPr>
                      </a:pPr>
                      <a:r>
                        <a:t>To understand how iPiphany's contextual understanding model can be extended to legal domain ontologies (contract types, clause taxonomies, regulatory frameworks)</a:t>
                      </a:r>
                    </a:p>
                  </a:txBody>
                  <a:tcPr anchor="ctr">
                    <a:solidFill>
                      <a:srgbClr val="EDE9FE"/>
                    </a:solidFill>
                  </a:tcPr>
                </a:tc>
              </a:tr>
              <a:tr h="502920">
                <a:tc>
                  <a:txBody>
                    <a:bodyPr/>
                    <a:lstStyle/>
                    <a:p>
                      <a:pPr>
                        <a:defRPr sz="900">
                          <a:solidFill>
                            <a:srgbClr val="1A1A2E"/>
                          </a:solidFill>
                          <a:latin typeface="Calibri"/>
                        </a:defRPr>
                      </a:pPr>
                      <a:r>
                        <a:t>Domain expertise for legal compliance mapping</a:t>
                      </a:r>
                    </a:p>
                  </a:txBody>
                  <a:tcPr anchor="ctr">
                    <a:solidFill>
                      <a:srgbClr val="FAFAFA"/>
                    </a:solidFill>
                  </a:tcPr>
                </a:tc>
                <a:tc>
                  <a:txBody>
                    <a:bodyPr/>
                    <a:lstStyle/>
                    <a:p>
                      <a:pPr>
                        <a:defRPr sz="900">
                          <a:solidFill>
                            <a:srgbClr val="1A1A2E"/>
                          </a:solidFill>
                          <a:latin typeface="Calibri"/>
                        </a:defRPr>
                      </a:pPr>
                      <a:r>
                        <a:t>Legal / compliance advisor</a:t>
                      </a:r>
                    </a:p>
                  </a:txBody>
                  <a:tcPr anchor="ctr">
                    <a:solidFill>
                      <a:srgbClr val="FAFAFA"/>
                    </a:solidFill>
                  </a:tcPr>
                </a:tc>
                <a:tc>
                  <a:txBody>
                    <a:bodyPr/>
                    <a:lstStyle/>
                    <a:p>
                      <a:pPr>
                        <a:defRPr sz="900">
                          <a:solidFill>
                            <a:srgbClr val="1A1A2E"/>
                          </a:solidFill>
                          <a:latin typeface="Calibri"/>
                        </a:defRPr>
                      </a:pPr>
                      <a:r>
                        <a:t>To configure governance rules specific to legal AI: SRA Standards, Legal Services Act, GDPR legal data provisions, privilege protections</a:t>
                      </a:r>
                    </a:p>
                  </a:txBody>
                  <a:tcPr anchor="ctr">
                    <a:solidFill>
                      <a:srgbClr val="FAFAFA"/>
                    </a:solidFill>
                  </a:tcPr>
                </a:tc>
              </a:tr>
              <a:tr h="502920">
                <a:tc>
                  <a:txBody>
                    <a:bodyPr/>
                    <a:lstStyle/>
                    <a:p>
                      <a:pPr>
                        <a:defRPr sz="900">
                          <a:solidFill>
                            <a:srgbClr val="1A1A2E"/>
                          </a:solidFill>
                          <a:latin typeface="Calibri"/>
                        </a:defRPr>
                      </a:pPr>
                      <a:r>
                        <a:t>Stakeholder for integration decisions</a:t>
                      </a:r>
                    </a:p>
                  </a:txBody>
                  <a:tcPr anchor="ctr">
                    <a:solidFill>
                      <a:srgbClr val="EDE9FE"/>
                    </a:solidFill>
                  </a:tcPr>
                </a:tc>
                <a:tc>
                  <a:txBody>
                    <a:bodyPr/>
                    <a:lstStyle/>
                    <a:p>
                      <a:pPr>
                        <a:defRPr sz="900">
                          <a:solidFill>
                            <a:srgbClr val="1A1A2E"/>
                          </a:solidFill>
                          <a:latin typeface="Calibri"/>
                        </a:defRPr>
                      </a:pPr>
                      <a:r>
                        <a:t>Frank van der Velden or CTO delegate</a:t>
                      </a:r>
                    </a:p>
                  </a:txBody>
                  <a:tcPr anchor="ctr">
                    <a:solidFill>
                      <a:srgbClr val="EDE9FE"/>
                    </a:solidFill>
                  </a:tcPr>
                </a:tc>
                <a:tc>
                  <a:txBody>
                    <a:bodyPr/>
                    <a:lstStyle/>
                    <a:p>
                      <a:pPr>
                        <a:defRPr sz="900">
                          <a:solidFill>
                            <a:srgbClr val="1A1A2E"/>
                          </a:solidFill>
                          <a:latin typeface="Calibri"/>
                        </a:defRPr>
                      </a:pPr>
                      <a:r>
                        <a:t>Key architecture and prioritisation decisions during build - which legal use cases ship first, which client gets the pilot</a:t>
                      </a:r>
                    </a:p>
                  </a:txBody>
                  <a:tcPr anchor="ctr">
                    <a:solidFill>
                      <a:srgbClr val="EDE9FE"/>
                    </a:solidFill>
                  </a:tcPr>
                </a:tc>
              </a:tr>
              <a:tr h="502920">
                <a:tc>
                  <a:txBody>
                    <a:bodyPr/>
                    <a:lstStyle/>
                    <a:p>
                      <a:pPr>
                        <a:defRPr sz="900">
                          <a:solidFill>
                            <a:srgbClr val="1A1A2E"/>
                          </a:solidFill>
                          <a:latin typeface="Calibri"/>
                        </a:defRPr>
                      </a:pPr>
                      <a:r>
                        <a:t>Test data for governance validation</a:t>
                      </a:r>
                    </a:p>
                  </a:txBody>
                  <a:tcPr anchor="ctr">
                    <a:solidFill>
                      <a:srgbClr val="FAFAFA"/>
                    </a:solidFill>
                  </a:tcPr>
                </a:tc>
                <a:tc>
                  <a:txBody>
                    <a:bodyPr/>
                    <a:lstStyle/>
                    <a:p>
                      <a:pPr>
                        <a:defRPr sz="900">
                          <a:solidFill>
                            <a:srgbClr val="1A1A2E"/>
                          </a:solidFill>
                          <a:latin typeface="Calibri"/>
                        </a:defRPr>
                      </a:pPr>
                      <a:r>
                        <a:t>Domain expert + existing client data (anonymised)</a:t>
                      </a:r>
                    </a:p>
                  </a:txBody>
                  <a:tcPr anchor="ctr">
                    <a:solidFill>
                      <a:srgbClr val="FAFAFA"/>
                    </a:solidFill>
                  </a:tcPr>
                </a:tc>
                <a:tc>
                  <a:txBody>
                    <a:bodyPr/>
                    <a:lstStyle/>
                    <a:p>
                      <a:pPr>
                        <a:defRPr sz="900">
                          <a:solidFill>
                            <a:srgbClr val="1A1A2E"/>
                          </a:solidFill>
                          <a:latin typeface="Calibri"/>
                        </a:defRPr>
                      </a:pPr>
                      <a:r>
                        <a:t>Real-world legal scenarios - contract excerpts, regulatory filings, complaint documents - to validate that iPiphany's NLP output is properly governed through the Aqera evidence chain</a:t>
                      </a:r>
                    </a:p>
                  </a:txBody>
                  <a:tcPr anchor="ctr">
                    <a:solidFill>
                      <a:srgbClr val="FAFAFA"/>
                    </a:solidFill>
                  </a:tcPr>
                </a:tc>
              </a:tr>
            </a:tbl>
          </a:graphicData>
        </a:graphic>
      </p:graphicFrame>
      <p:sp>
        <p:nvSpPr>
          <p:cNvPr id="7" name="TextBox 6"/>
          <p:cNvSpPr txBox="1"/>
          <p:nvPr/>
        </p:nvSpPr>
        <p:spPr>
          <a:xfrm>
            <a:off x="731520" y="4754880"/>
            <a:ext cx="10058400" cy="731520"/>
          </a:xfrm>
          <a:prstGeom prst="rect">
            <a:avLst/>
          </a:prstGeom>
          <a:noFill/>
        </p:spPr>
        <p:txBody>
          <a:bodyPr wrap="square">
            <a:spAutoFit/>
          </a:bodyPr>
          <a:lstStyle/>
          <a:p>
            <a:pPr algn="l">
              <a:defRPr sz="1100" b="0" i="0">
                <a:solidFill>
                  <a:srgbClr val="1A1A2E"/>
                </a:solidFill>
                <a:latin typeface="Calibri"/>
              </a:defRPr>
            </a:pPr>
            <a:r>
              <a:t>- You do not need to understand Aqera's platform internals</a:t>
            </a:r>
            <a:br/>
            <a:r>
              <a:t>- You do not need to hire governance or compliance infrastructure engineers</a:t>
            </a:r>
            <a:br/>
            <a:r>
              <a:t>- You do not need to build audit trail systems from scratch</a:t>
            </a:r>
          </a:p>
        </p:txBody>
      </p:sp>
      <p:sp>
        <p:nvSpPr>
          <p:cNvPr id="8" name="Rectangle 7"/>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10" name="TextBox 9"/>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12 / 14</a:t>
            </a:r>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Why Aqera - For iPiphany Specifically</a:t>
            </a:r>
          </a:p>
        </p:txBody>
      </p:sp>
      <p:sp>
        <p:nvSpPr>
          <p:cNvPr id="5" name="TextBox 4"/>
          <p:cNvSpPr txBox="1"/>
          <p:nvPr/>
        </p:nvSpPr>
        <p:spPr>
          <a:xfrm>
            <a:off x="731520" y="1005840"/>
            <a:ext cx="10058400" cy="457200"/>
          </a:xfrm>
          <a:prstGeom prst="rect">
            <a:avLst/>
          </a:prstGeom>
          <a:noFill/>
        </p:spPr>
        <p:txBody>
          <a:bodyPr wrap="square">
            <a:spAutoFit/>
          </a:bodyPr>
          <a:lstStyle/>
          <a:p>
            <a:pPr algn="l">
              <a:defRPr sz="1800" b="0" i="0">
                <a:solidFill>
                  <a:srgbClr val="7C3AED"/>
                </a:solidFill>
                <a:latin typeface="Calibri"/>
              </a:defRPr>
            </a:pPr>
            <a:r>
              <a:t>Five Reasons This Partnership Works</a:t>
            </a:r>
          </a:p>
        </p:txBody>
      </p:sp>
      <p:graphicFrame>
        <p:nvGraphicFramePr>
          <p:cNvPr id="6" name="Table 5"/>
          <p:cNvGraphicFramePr>
            <a:graphicFrameLocks noGrp="1"/>
          </p:cNvGraphicFramePr>
          <p:nvPr/>
        </p:nvGraphicFramePr>
        <p:xfrm>
          <a:off x="731520" y="1554480"/>
          <a:ext cx="10515599" cy="3520440"/>
        </p:xfrm>
        <a:graphic>
          <a:graphicData uri="http://schemas.openxmlformats.org/drawingml/2006/table">
            <a:tbl>
              <a:tblPr firstRow="1" bandRow="1">
                <a:tableStyleId>{5C22544A-7EE6-4342-B048-85BDC9FD1C3A}</a:tableStyleId>
              </a:tblPr>
              <a:tblGrid>
                <a:gridCol w="3420737"/>
                <a:gridCol w="7094862"/>
              </a:tblGrid>
              <a:tr h="502920">
                <a:tc>
                  <a:txBody>
                    <a:bodyPr/>
                    <a:lstStyle/>
                    <a:p>
                      <a:pPr>
                        <a:defRPr sz="900" b="1">
                          <a:solidFill>
                            <a:srgbClr val="FFFFFF"/>
                          </a:solidFill>
                          <a:latin typeface="Calibri"/>
                        </a:defRPr>
                      </a:pPr>
                      <a:r>
                        <a:t>iPiphany Capability</a:t>
                      </a:r>
                    </a:p>
                  </a:txBody>
                  <a:tcPr anchor="ctr">
                    <a:solidFill>
                      <a:srgbClr val="7C3AED"/>
                    </a:solidFill>
                  </a:tcPr>
                </a:tc>
                <a:tc>
                  <a:txBody>
                    <a:bodyPr/>
                    <a:lstStyle/>
                    <a:p>
                      <a:pPr>
                        <a:defRPr sz="900" b="1">
                          <a:solidFill>
                            <a:srgbClr val="FFFFFF"/>
                          </a:solidFill>
                          <a:latin typeface="Calibri"/>
                        </a:defRPr>
                      </a:pPr>
                      <a:r>
                        <a:t>Legal AI Application</a:t>
                      </a:r>
                    </a:p>
                  </a:txBody>
                  <a:tcPr anchor="ctr">
                    <a:solidFill>
                      <a:srgbClr val="7C3AED"/>
                    </a:solidFill>
                  </a:tcPr>
                </a:tc>
              </a:tr>
              <a:tr h="502920">
                <a:tc>
                  <a:txBody>
                    <a:bodyPr/>
                    <a:lstStyle/>
                    <a:p>
                      <a:pPr>
                        <a:defRPr sz="900">
                          <a:solidFill>
                            <a:srgbClr val="1A1A2E"/>
                          </a:solidFill>
                          <a:latin typeface="Calibri"/>
                        </a:defRPr>
                      </a:pPr>
                      <a:r>
                        <a:t>Automated Coding (categorises text by topic, aspect, sentiment)</a:t>
                      </a:r>
                    </a:p>
                  </a:txBody>
                  <a:tcPr anchor="ctr">
                    <a:solidFill>
                      <a:srgbClr val="FAFAFA"/>
                    </a:solidFill>
                  </a:tcPr>
                </a:tc>
                <a:tc>
                  <a:txBody>
                    <a:bodyPr/>
                    <a:lstStyle/>
                    <a:p>
                      <a:pPr>
                        <a:defRPr sz="900">
                          <a:solidFill>
                            <a:srgbClr val="1A1A2E"/>
                          </a:solidFill>
                          <a:latin typeface="Calibri"/>
                        </a:defRPr>
                      </a:pPr>
                      <a:r>
                        <a:t>Contract Clause Analysis - categorise clauses by type, risk level, obligation category, and deviation from standard terms</a:t>
                      </a:r>
                    </a:p>
                  </a:txBody>
                  <a:tcPr anchor="ctr">
                    <a:solidFill>
                      <a:srgbClr val="FAFAFA"/>
                    </a:solidFill>
                  </a:tcPr>
                </a:tc>
              </a:tr>
              <a:tr h="502920">
                <a:tc>
                  <a:txBody>
                    <a:bodyPr/>
                    <a:lstStyle/>
                    <a:p>
                      <a:pPr>
                        <a:defRPr sz="900">
                          <a:solidFill>
                            <a:srgbClr val="1A1A2E"/>
                          </a:solidFill>
                          <a:latin typeface="Calibri"/>
                        </a:defRPr>
                      </a:pPr>
                      <a:r>
                        <a:t>Sentiment Analysis (detects positive, negative, neutral sentiment at scale)</a:t>
                      </a:r>
                    </a:p>
                  </a:txBody>
                  <a:tcPr anchor="ctr">
                    <a:solidFill>
                      <a:srgbClr val="EDE9FE"/>
                    </a:solidFill>
                  </a:tcPr>
                </a:tc>
                <a:tc>
                  <a:txBody>
                    <a:bodyPr/>
                    <a:lstStyle/>
                    <a:p>
                      <a:pPr>
                        <a:defRPr sz="900">
                          <a:solidFill>
                            <a:srgbClr val="1A1A2E"/>
                          </a:solidFill>
                          <a:latin typeface="Calibri"/>
                        </a:defRPr>
                      </a:pPr>
                      <a:r>
                        <a:t>Litigation Risk Scoring - analyse dispute correspondence, witness statements, and case materials for adversarial sentiment patterns that predict litigation outcomes</a:t>
                      </a:r>
                    </a:p>
                  </a:txBody>
                  <a:tcPr anchor="ctr">
                    <a:solidFill>
                      <a:srgbClr val="EDE9FE"/>
                    </a:solidFill>
                  </a:tcPr>
                </a:tc>
              </a:tr>
              <a:tr h="502920">
                <a:tc>
                  <a:txBody>
                    <a:bodyPr/>
                    <a:lstStyle/>
                    <a:p>
                      <a:pPr>
                        <a:defRPr sz="900">
                          <a:solidFill>
                            <a:srgbClr val="1A1A2E"/>
                          </a:solidFill>
                          <a:latin typeface="Calibri"/>
                        </a:defRPr>
                      </a:pPr>
                      <a:r>
                        <a:t>Theme Detection (identifies recurring themes across large text corpora)</a:t>
                      </a:r>
                    </a:p>
                  </a:txBody>
                  <a:tcPr anchor="ctr">
                    <a:solidFill>
                      <a:srgbClr val="FAFAFA"/>
                    </a:solidFill>
                  </a:tcPr>
                </a:tc>
                <a:tc>
                  <a:txBody>
                    <a:bodyPr/>
                    <a:lstStyle/>
                    <a:p>
                      <a:pPr>
                        <a:defRPr sz="900">
                          <a:solidFill>
                            <a:srgbClr val="1A1A2E"/>
                          </a:solidFill>
                          <a:latin typeface="Calibri"/>
                        </a:defRPr>
                      </a:pPr>
                      <a:r>
                        <a:t>Regulatory Change Monitoring - detect emerging regulatory themes across FCA announcements, legal gazettes, and compliance bulletins that affect client obligations</a:t>
                      </a:r>
                    </a:p>
                  </a:txBody>
                  <a:tcPr anchor="ctr">
                    <a:solidFill>
                      <a:srgbClr val="FAFAFA"/>
                    </a:solidFill>
                  </a:tcPr>
                </a:tc>
              </a:tr>
              <a:tr h="502920">
                <a:tc>
                  <a:txBody>
                    <a:bodyPr/>
                    <a:lstStyle/>
                    <a:p>
                      <a:pPr>
                        <a:defRPr sz="900">
                          <a:solidFill>
                            <a:srgbClr val="1A1A2E"/>
                          </a:solidFill>
                          <a:latin typeface="Calibri"/>
                        </a:defRPr>
                      </a:pPr>
                      <a:r>
                        <a:t>Root Cause Analysis (finds correlations and causal patterns in feedback data)</a:t>
                      </a:r>
                    </a:p>
                  </a:txBody>
                  <a:tcPr anchor="ctr">
                    <a:solidFill>
                      <a:srgbClr val="EDE9FE"/>
                    </a:solidFill>
                  </a:tcPr>
                </a:tc>
                <a:tc>
                  <a:txBody>
                    <a:bodyPr/>
                    <a:lstStyle/>
                    <a:p>
                      <a:pPr>
                        <a:defRPr sz="900">
                          <a:solidFill>
                            <a:srgbClr val="1A1A2E"/>
                          </a:solidFill>
                          <a:latin typeface="Calibri"/>
                        </a:defRPr>
                      </a:pPr>
                      <a:r>
                        <a:t>Legal Case Outcome Prediction - analyse historical case data, judicial patterns, and dispute resolution outcomes to identify root factors driving legal results</a:t>
                      </a:r>
                    </a:p>
                  </a:txBody>
                  <a:tcPr anchor="ctr">
                    <a:solidFill>
                      <a:srgbClr val="EDE9FE"/>
                    </a:solidFill>
                  </a:tcPr>
                </a:tc>
              </a:tr>
              <a:tr h="502920">
                <a:tc>
                  <a:txBody>
                    <a:bodyPr/>
                    <a:lstStyle/>
                    <a:p>
                      <a:pPr>
                        <a:defRPr sz="900">
                          <a:solidFill>
                            <a:srgbClr val="1A1A2E"/>
                          </a:solidFill>
                          <a:latin typeface="Calibri"/>
                        </a:defRPr>
                      </a:pPr>
                      <a:r>
                        <a:t>Knowledge Graphs (contextual understanding via entity relationships)</a:t>
                      </a:r>
                    </a:p>
                  </a:txBody>
                  <a:tcPr anchor="ctr">
                    <a:solidFill>
                      <a:srgbClr val="FAFAFA"/>
                    </a:solidFill>
                  </a:tcPr>
                </a:tc>
                <a:tc>
                  <a:txBody>
                    <a:bodyPr/>
                    <a:lstStyle/>
                    <a:p>
                      <a:pPr>
                        <a:defRPr sz="900">
                          <a:solidFill>
                            <a:srgbClr val="1A1A2E"/>
                          </a:solidFill>
                          <a:latin typeface="Calibri"/>
                        </a:defRPr>
                      </a:pPr>
                      <a:r>
                        <a:t>Legal Entity &amp; Obligation Mapping - map contractual relationships, obligations, rights, and dependencies across complex multi-party agreements</a:t>
                      </a:r>
                    </a:p>
                  </a:txBody>
                  <a:tcPr anchor="ctr">
                    <a:solidFill>
                      <a:srgbClr val="FAFAFA"/>
                    </a:solidFill>
                  </a:tcPr>
                </a:tc>
              </a:tr>
              <a:tr h="502920">
                <a:tc>
                  <a:txBody>
                    <a:bodyPr/>
                    <a:lstStyle/>
                    <a:p>
                      <a:pPr>
                        <a:defRPr sz="900">
                          <a:solidFill>
                            <a:srgbClr val="1A1A2E"/>
                          </a:solidFill>
                          <a:latin typeface="Calibri"/>
                        </a:defRPr>
                      </a:pPr>
                      <a:r>
                        <a:t>SURF Framework (Security, Usability, Reliability, Functionality scoring)</a:t>
                      </a:r>
                    </a:p>
                  </a:txBody>
                  <a:tcPr anchor="ctr">
                    <a:solidFill>
                      <a:srgbClr val="EDE9FE"/>
                    </a:solidFill>
                  </a:tcPr>
                </a:tc>
                <a:tc>
                  <a:txBody>
                    <a:bodyPr/>
                    <a:lstStyle/>
                    <a:p>
                      <a:pPr>
                        <a:defRPr sz="900">
                          <a:solidFill>
                            <a:srgbClr val="1A1A2E"/>
                          </a:solidFill>
                          <a:latin typeface="Calibri"/>
                        </a:defRPr>
                      </a:pPr>
                      <a:r>
                        <a:t>Legal AI Quality Assurance - score legal AI outputs on accuracy, reliability, usability for legal professionals, and security of privileged data handling</a:t>
                      </a:r>
                    </a:p>
                  </a:txBody>
                  <a:tcPr anchor="ctr">
                    <a:solidFill>
                      <a:srgbClr val="EDE9FE"/>
                    </a:solidFill>
                  </a:tcPr>
                </a:tc>
              </a:tr>
            </a:tbl>
          </a:graphicData>
        </a:graphic>
      </p:graphicFrame>
      <p:sp>
        <p:nvSpPr>
          <p:cNvPr id="7" name="TextBox 6"/>
          <p:cNvSpPr txBox="1"/>
          <p:nvPr/>
        </p:nvSpPr>
        <p:spPr>
          <a:xfrm>
            <a:off x="731520" y="5257800"/>
            <a:ext cx="10058400" cy="731520"/>
          </a:xfrm>
          <a:prstGeom prst="rect">
            <a:avLst/>
          </a:prstGeom>
          <a:noFill/>
        </p:spPr>
        <p:txBody>
          <a:bodyPr wrap="square">
            <a:spAutoFit/>
          </a:bodyPr>
          <a:lstStyle/>
          <a:p>
            <a:pPr algn="l">
              <a:defRPr sz="1100" b="0" i="0">
                <a:solidFill>
                  <a:srgbClr val="1A1A2E"/>
                </a:solidFill>
                <a:latin typeface="Calibri"/>
              </a:defRPr>
            </a:pPr>
            <a:r>
              <a:t>1. iPiphany Already Has the NLP Engine - We Provide the Missing Layer</a:t>
            </a:r>
            <a:br/>
            <a:r>
              <a:t>iPiphany's linguistic AI, knowledge graphs, automated coding, root cause analysis, and SURF framework represent years of R&amp;D investment. These capabilities map directly to legal AI use cases. The missing layers are governance, compliance evidence, and the ability to prove to regulated customers that your AI is governed. Aqera provides exactly that -- plus a Trust Center that turns compliance into a sales asset for iPiphany.</a:t>
            </a:r>
            <a:br/>
            <a:r>
              <a:t>2. iPiphany's Existing Clients Are the Legal AI Buyers</a:t>
            </a:r>
          </a:p>
        </p:txBody>
      </p:sp>
      <p:sp>
        <p:nvSpPr>
          <p:cNvPr id="8" name="Rectangle 7"/>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10" name="TextBox 9"/>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13 / 14</a:t>
            </a:r>
          </a:p>
        </p:txBody>
      </p:sp>
    </p:spTree>
  </p:cSld>
  <p:clrMapOvr>
    <a:masterClrMapping/>
  </p:clrMapOvr>
</p:sld>
</file>

<file path=ppt/slides/slide14.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Next Steps</a:t>
            </a:r>
          </a:p>
        </p:txBody>
      </p:sp>
      <p:sp>
        <p:nvSpPr>
          <p:cNvPr id="5" name="TextBox 4"/>
          <p:cNvSpPr txBox="1"/>
          <p:nvPr/>
        </p:nvSpPr>
        <p:spPr>
          <a:xfrm>
            <a:off x="731520" y="1005840"/>
            <a:ext cx="10058400" cy="548640"/>
          </a:xfrm>
          <a:prstGeom prst="rect">
            <a:avLst/>
          </a:prstGeom>
          <a:noFill/>
        </p:spPr>
        <p:txBody>
          <a:bodyPr wrap="square">
            <a:spAutoFit/>
          </a:bodyPr>
          <a:lstStyle/>
          <a:p>
            <a:pPr algn="l">
              <a:defRPr sz="1800" b="0" i="0">
                <a:solidFill>
                  <a:srgbClr val="7C3AED"/>
                </a:solidFill>
                <a:latin typeface="Calibri"/>
              </a:defRPr>
            </a:pPr>
            <a:r>
              <a:t>From Conversation to iPiphany Legal AI</a:t>
            </a:r>
          </a:p>
        </p:txBody>
      </p:sp>
      <p:sp>
        <p:nvSpPr>
          <p:cNvPr id="6" name="TextBox 5"/>
          <p:cNvSpPr txBox="1"/>
          <p:nvPr/>
        </p:nvSpPr>
        <p:spPr>
          <a:xfrm>
            <a:off x="731520" y="1645920"/>
            <a:ext cx="10515600" cy="3840480"/>
          </a:xfrm>
          <a:prstGeom prst="rect">
            <a:avLst/>
          </a:prstGeom>
          <a:noFill/>
        </p:spPr>
        <p:txBody>
          <a:bodyPr wrap="square">
            <a:spAutoFit/>
          </a:bodyPr>
          <a:lstStyle/>
          <a:p>
            <a:pPr>
              <a:lnSpc>
                <a:spcPts val="1700"/>
              </a:lnSpc>
              <a:spcAft>
                <a:spcPts val="600"/>
              </a:spcAft>
              <a:defRPr sz="1100">
                <a:solidFill>
                  <a:srgbClr val="1A1A2E"/>
                </a:solidFill>
                <a:latin typeface="Calibri"/>
              </a:defRPr>
            </a:pPr>
            <a:r>
              <a:t>Step 1                       Step 2                       Step 3</a:t>
            </a:r>
          </a:p>
          <a:p>
            <a:pPr>
              <a:lnSpc>
                <a:spcPts val="1700"/>
              </a:lnSpc>
              <a:spcAft>
                <a:spcPts val="600"/>
              </a:spcAft>
              <a:defRPr sz="1100">
                <a:solidFill>
                  <a:srgbClr val="1A1A2E"/>
                </a:solidFill>
                <a:latin typeface="Calibri"/>
              </a:defRPr>
            </a:pPr>
            <a:r>
              <a:t>Technical                    Integration                  Partnership</a:t>
            </a:r>
          </a:p>
          <a:p>
            <a:pPr>
              <a:lnSpc>
                <a:spcPts val="1700"/>
              </a:lnSpc>
              <a:spcAft>
                <a:spcPts val="600"/>
              </a:spcAft>
              <a:defRPr sz="1100">
                <a:solidFill>
                  <a:srgbClr val="1A1A2E"/>
                </a:solidFill>
                <a:latin typeface="Calibri"/>
              </a:defRPr>
            </a:pPr>
            <a:r>
              <a:t>Discovery Session            Assessment                   Agreement</a:t>
            </a:r>
          </a:p>
          <a:p>
            <a:pPr>
              <a:lnSpc>
                <a:spcPts val="1700"/>
              </a:lnSpc>
              <a:spcAft>
                <a:spcPts val="600"/>
              </a:spcAft>
              <a:defRPr sz="1100">
                <a:solidFill>
                  <a:srgbClr val="1A1A2E"/>
                </a:solidFill>
                <a:latin typeface="Calibri"/>
              </a:defRPr>
            </a:pPr>
            <a:r>
              <a:t>Half-day working session     2-3 week assessment.         Formal partnership</a:t>
            </a:r>
          </a:p>
          <a:p>
            <a:pPr>
              <a:lnSpc>
                <a:spcPts val="1700"/>
              </a:lnSpc>
              <a:spcAft>
                <a:spcPts val="600"/>
              </a:spcAft>
              <a:defRPr sz="1100">
                <a:solidFill>
                  <a:srgbClr val="1A1A2E"/>
                </a:solidFill>
                <a:latin typeface="Calibri"/>
              </a:defRPr>
            </a:pPr>
            <a:r>
              <a:t>with iPiphany's NLP          We design the integration    agreement, engagement</a:t>
            </a:r>
          </a:p>
          <a:p>
            <a:pPr>
              <a:lnSpc>
                <a:spcPts val="1700"/>
              </a:lnSpc>
              <a:spcAft>
                <a:spcPts val="600"/>
              </a:spcAft>
              <a:defRPr sz="1100">
                <a:solidFill>
                  <a:srgbClr val="1A1A2E"/>
                </a:solidFill>
                <a:latin typeface="Calibri"/>
              </a:defRPr>
            </a:pPr>
            <a:r>
              <a:t>engineering team and         architecture connecting      model selection, and</a:t>
            </a:r>
          </a:p>
          <a:p>
            <a:pPr>
              <a:lnSpc>
                <a:spcPts val="1700"/>
              </a:lnSpc>
              <a:spcAft>
                <a:spcPts val="600"/>
              </a:spcAft>
              <a:defRPr sz="1100">
                <a:solidFill>
                  <a:srgbClr val="1A1A2E"/>
                </a:solidFill>
                <a:latin typeface="Calibri"/>
              </a:defRPr>
            </a:pPr>
            <a:r>
              <a:t>Aqera's platform team.     iPiphany's API to Aqera's   project kickoff with</a:t>
            </a:r>
          </a:p>
          <a:p>
            <a:pPr>
              <a:lnSpc>
                <a:spcPts val="1700"/>
              </a:lnSpc>
              <a:spcAft>
                <a:spcPts val="600"/>
              </a:spcAft>
              <a:defRPr sz="1100">
                <a:solidFill>
                  <a:srgbClr val="1A1A2E"/>
                </a:solidFill>
                <a:latin typeface="Calibri"/>
              </a:defRPr>
            </a:pPr>
            <a:r>
              <a:t>We review iPiphany's NLP     governance platform. Map     iPiphany's first legal</a:t>
            </a:r>
          </a:p>
          <a:p>
            <a:pPr>
              <a:lnSpc>
                <a:spcPts val="1700"/>
              </a:lnSpc>
              <a:spcAft>
                <a:spcPts val="600"/>
              </a:spcAft>
              <a:defRPr sz="1100">
                <a:solidFill>
                  <a:srgbClr val="1A1A2E"/>
                </a:solidFill>
                <a:latin typeface="Calibri"/>
              </a:defRPr>
            </a:pPr>
            <a:r>
              <a:t>engine, API endpoints,       legal compliance needs.      AI use case - likely</a:t>
            </a:r>
          </a:p>
          <a:p>
            <a:pPr>
              <a:lnSpc>
                <a:spcPts val="1700"/>
              </a:lnSpc>
              <a:spcAft>
                <a:spcPts val="600"/>
              </a:spcAft>
              <a:defRPr sz="1100">
                <a:solidFill>
                  <a:srgbClr val="1A1A2E"/>
                </a:solidFill>
                <a:latin typeface="Calibri"/>
              </a:defRPr>
            </a:pPr>
            <a:r>
              <a:t>knowledge graph schema,      Identify pilot client and    contract clause analysis</a:t>
            </a:r>
          </a:p>
          <a:p>
            <a:pPr>
              <a:lnSpc>
                <a:spcPts val="1700"/>
              </a:lnSpc>
              <a:spcAft>
                <a:spcPts val="600"/>
              </a:spcAft>
              <a:defRPr sz="1100">
                <a:solidFill>
                  <a:srgbClr val="1A1A2E"/>
                </a:solidFill>
                <a:latin typeface="Calibri"/>
              </a:defRPr>
            </a:pPr>
            <a:r>
              <a:t>and ISO 27001 posture.      first legal AI use case.     for a banking client.</a:t>
            </a:r>
          </a:p>
          <a:p>
            <a:pPr>
              <a:lnSpc>
                <a:spcPts val="1700"/>
              </a:lnSpc>
              <a:spcAft>
                <a:spcPts val="600"/>
              </a:spcAft>
              <a:defRPr sz="1100">
                <a:solidFill>
                  <a:srgbClr val="1A1A2E"/>
                </a:solidFill>
                <a:latin typeface="Calibri"/>
              </a:defRPr>
            </a:pPr>
            <a:r>
              <a:t>Deliver Integration</a:t>
            </a:r>
          </a:p>
          <a:p>
            <a:pPr>
              <a:lnSpc>
                <a:spcPts val="1700"/>
              </a:lnSpc>
              <a:spcAft>
                <a:spcPts val="600"/>
              </a:spcAft>
              <a:defRPr sz="1100">
                <a:solidFill>
                  <a:srgbClr val="1A1A2E"/>
                </a:solidFill>
                <a:latin typeface="Calibri"/>
              </a:defRPr>
            </a:pPr>
            <a:r>
              <a:t>Blueprint with timeline,</a:t>
            </a:r>
          </a:p>
          <a:p>
            <a:pPr>
              <a:lnSpc>
                <a:spcPts val="1700"/>
              </a:lnSpc>
              <a:spcAft>
                <a:spcPts val="600"/>
              </a:spcAft>
              <a:defRPr sz="1100">
                <a:solidFill>
                  <a:srgbClr val="1A1A2E"/>
                </a:solidFill>
                <a:latin typeface="Calibri"/>
              </a:defRPr>
            </a:pPr>
            <a:r>
              <a:t>costs, and capability</a:t>
            </a:r>
          </a:p>
          <a:p>
            <a:pPr>
              <a:lnSpc>
                <a:spcPts val="1700"/>
              </a:lnSpc>
              <a:spcAft>
                <a:spcPts val="600"/>
              </a:spcAft>
              <a:defRPr sz="1100">
                <a:solidFill>
                  <a:srgbClr val="1A1A2E"/>
                </a:solidFill>
                <a:latin typeface="Calibri"/>
              </a:defRPr>
            </a:pPr>
            <a:r>
              <a:t>mapping.</a:t>
            </a:r>
          </a:p>
          <a:p>
            <a:pPr>
              <a:lnSpc>
                <a:spcPts val="1700"/>
              </a:lnSpc>
              <a:spcAft>
                <a:spcPts val="600"/>
              </a:spcAft>
              <a:defRPr sz="1100">
                <a:solidFill>
                  <a:srgbClr val="1A1A2E"/>
                </a:solidFill>
                <a:latin typeface="Calibri"/>
              </a:defRPr>
            </a:pPr>
            <a:r>
              <a:t>This month ─────────────────► Next month ─────────────────► Month after</a:t>
            </a:r>
          </a:p>
          <a:p>
            <a:pPr>
              <a:lnSpc>
                <a:spcPts val="1700"/>
              </a:lnSpc>
              <a:spcAft>
                <a:spcPts val="600"/>
              </a:spcAft>
              <a:defRPr sz="1100">
                <a:solidFill>
                  <a:srgbClr val="1A1A2E"/>
                </a:solidFill>
                <a:latin typeface="Calibri"/>
              </a:defRPr>
            </a:pPr>
            <a:r>
              <a:t>•  iPiphany's NLP API - endpoint architecture, model capabilities, knowledge graph schema, throughput characteristics</a:t>
            </a:r>
          </a:p>
          <a:p>
            <a:pPr>
              <a:lnSpc>
                <a:spcPts val="1700"/>
              </a:lnSpc>
              <a:spcAft>
                <a:spcPts val="600"/>
              </a:spcAft>
              <a:defRPr sz="1100">
                <a:solidFill>
                  <a:srgbClr val="1A1A2E"/>
                </a:solidFill>
                <a:latin typeface="Calibri"/>
              </a:defRPr>
            </a:pPr>
            <a:r>
              <a:t>•  Legal AI use case prioritisation - which of the six capability mappings (clause analysis, litigation risk, regulatory monitoring, outcome prediction, entity mapping, quality assurance) ships first</a:t>
            </a:r>
          </a:p>
          <a:p>
            <a:pPr>
              <a:lnSpc>
                <a:spcPts val="1700"/>
              </a:lnSpc>
              <a:spcAft>
                <a:spcPts val="600"/>
              </a:spcAft>
              <a:defRPr sz="1100">
                <a:solidFill>
                  <a:srgbClr val="1A1A2E"/>
                </a:solidFill>
                <a:latin typeface="Calibri"/>
              </a:defRPr>
            </a:pPr>
            <a:r>
              <a:t>•  Existing client opportunities - which banking, insurance, or utilities clients have expressed interest in legal AI, or which legal departments represent the best pilot</a:t>
            </a:r>
          </a:p>
          <a:p>
            <a:pPr>
              <a:lnSpc>
                <a:spcPts val="1700"/>
              </a:lnSpc>
              <a:spcAft>
                <a:spcPts val="600"/>
              </a:spcAft>
              <a:defRPr sz="1100">
                <a:solidFill>
                  <a:srgbClr val="1A1A2E"/>
                </a:solidFill>
                <a:latin typeface="Calibri"/>
              </a:defRPr>
            </a:pPr>
            <a:r>
              <a:t>•  Legal compliance requirements - SRA Standards, Legal Services Act, GDPR legal data provisions, professional privilege, and how they intersect with iPiphany's existing ISO 27001 controls</a:t>
            </a:r>
          </a:p>
          <a:p>
            <a:pPr>
              <a:lnSpc>
                <a:spcPts val="1700"/>
              </a:lnSpc>
              <a:spcAft>
                <a:spcPts val="600"/>
              </a:spcAft>
              <a:defRPr sz="1100">
                <a:solidFill>
                  <a:srgbClr val="1A1A2E"/>
                </a:solidFill>
                <a:latin typeface="Calibri"/>
              </a:defRPr>
            </a:pPr>
            <a:r>
              <a:t>•  Commercial model - which engagement option (Platform Integration, Co-Delivery, or White-Label) fits iPiphany's growth stage and Touchpoint Group's strategic direction</a:t>
            </a:r>
          </a:p>
          <a:p>
            <a:pPr>
              <a:lnSpc>
                <a:spcPts val="1700"/>
              </a:lnSpc>
              <a:spcAft>
                <a:spcPts val="600"/>
              </a:spcAft>
              <a:defRPr sz="1100">
                <a:solidFill>
                  <a:srgbClr val="1A1A2E"/>
                </a:solidFill>
                <a:latin typeface="Calibri"/>
              </a:defRPr>
            </a:pPr>
            <a:r>
              <a:t>Aqera</a:t>
            </a:r>
          </a:p>
          <a:p>
            <a:pPr>
              <a:lnSpc>
                <a:spcPts val="1700"/>
              </a:lnSpc>
              <a:spcAft>
                <a:spcPts val="600"/>
              </a:spcAft>
              <a:defRPr sz="1100">
                <a:solidFill>
                  <a:srgbClr val="1A1A2E"/>
                </a:solidFill>
                <a:latin typeface="Calibri"/>
              </a:defRPr>
            </a:pPr>
            <a:r>
              <a:t>[Contact Name], [Title]</a:t>
            </a:r>
          </a:p>
          <a:p>
            <a:pPr>
              <a:lnSpc>
                <a:spcPts val="1700"/>
              </a:lnSpc>
              <a:spcAft>
                <a:spcPts val="600"/>
              </a:spcAft>
              <a:defRPr sz="1100">
                <a:solidFill>
                  <a:srgbClr val="1A1A2E"/>
                </a:solidFill>
                <a:latin typeface="Calibri"/>
              </a:defRPr>
            </a:pPr>
            <a:r>
              <a:t>[Email]</a:t>
            </a:r>
          </a:p>
          <a:p>
            <a:pPr>
              <a:lnSpc>
                <a:spcPts val="1700"/>
              </a:lnSpc>
              <a:spcAft>
                <a:spcPts val="600"/>
              </a:spcAft>
              <a:defRPr sz="1100">
                <a:solidFill>
                  <a:srgbClr val="1A1A2E"/>
                </a:solidFill>
                <a:latin typeface="Calibri"/>
              </a:defRPr>
            </a:pPr>
            <a:r>
              <a:t>[Phone]</a:t>
            </a:r>
          </a:p>
          <a:p>
            <a:pPr>
              <a:lnSpc>
                <a:spcPts val="1700"/>
              </a:lnSpc>
              <a:spcAft>
                <a:spcPts val="600"/>
              </a:spcAft>
              <a:defRPr sz="1100">
                <a:solidFill>
                  <a:srgbClr val="1A1A2E"/>
                </a:solidFill>
                <a:latin typeface="Calibri"/>
              </a:defRPr>
            </a:pPr>
            <a:r>
              <a:t>A company built on AI - partnering with iPiphany AI to govern the future of legal intelligence.</a:t>
            </a:r>
          </a:p>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This document is confidential and intended solely for iPiphany AI (a Touchpoint Group company). All pricing is indicative and subject to final scoping and mutual agreement.</a:t>
            </a:r>
          </a:p>
        </p:txBody>
      </p:sp>
      <p:sp>
        <p:nvSpPr>
          <p:cNvPr id="7" name="Rectangle 6"/>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9" name="TextBox 8"/>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14 / 14</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Understanding Your Vision</a:t>
            </a:r>
          </a:p>
        </p:txBody>
      </p:sp>
      <p:sp>
        <p:nvSpPr>
          <p:cNvPr id="5" name="TextBox 4"/>
          <p:cNvSpPr txBox="1"/>
          <p:nvPr/>
        </p:nvSpPr>
        <p:spPr>
          <a:xfrm>
            <a:off x="731520" y="1005840"/>
            <a:ext cx="10058400" cy="548640"/>
          </a:xfrm>
          <a:prstGeom prst="rect">
            <a:avLst/>
          </a:prstGeom>
          <a:noFill/>
        </p:spPr>
        <p:txBody>
          <a:bodyPr wrap="square">
            <a:spAutoFit/>
          </a:bodyPr>
          <a:lstStyle/>
          <a:p>
            <a:pPr algn="l">
              <a:defRPr sz="1800" b="0" i="0">
                <a:solidFill>
                  <a:srgbClr val="7C3AED"/>
                </a:solidFill>
                <a:latin typeface="Calibri"/>
              </a:defRPr>
            </a:pPr>
            <a:r>
              <a:t>What You Have</a:t>
            </a:r>
          </a:p>
        </p:txBody>
      </p:sp>
      <p:sp>
        <p:nvSpPr>
          <p:cNvPr id="6" name="TextBox 5"/>
          <p:cNvSpPr txBox="1"/>
          <p:nvPr/>
        </p:nvSpPr>
        <p:spPr>
          <a:xfrm>
            <a:off x="731520" y="1645920"/>
            <a:ext cx="10515600" cy="3840480"/>
          </a:xfrm>
          <a:prstGeom prst="rect">
            <a:avLst/>
          </a:prstGeom>
          <a:noFill/>
        </p:spPr>
        <p:txBody>
          <a:bodyPr wrap="square">
            <a:spAutoFit/>
          </a:bodyPr>
          <a:lstStyle/>
          <a:p>
            <a:pPr>
              <a:lnSpc>
                <a:spcPts val="1700"/>
              </a:lnSpc>
              <a:spcAft>
                <a:spcPts val="600"/>
              </a:spcAft>
              <a:defRPr sz="1100">
                <a:solidFill>
                  <a:srgbClr val="1A1A2E"/>
                </a:solidFill>
                <a:latin typeface="Calibri"/>
              </a:defRPr>
            </a:pPr>
            <a:r>
              <a:t>•  A world-class NLP engine - iPiphany's linguistic AI already processes unstructured text at scale, extracting sentiment, themes, root causes, and business impact from surveys, complaints, call transcripts, and reviews. That same engine can read contracts, regulatory filings, and legal documents.</a:t>
            </a:r>
          </a:p>
          <a:p>
            <a:pPr>
              <a:lnSpc>
                <a:spcPts val="1700"/>
              </a:lnSpc>
              <a:spcAft>
                <a:spcPts val="600"/>
              </a:spcAft>
              <a:defRPr sz="1100">
                <a:solidFill>
                  <a:srgbClr val="1A1A2E"/>
                </a:solidFill>
                <a:latin typeface="Calibri"/>
              </a:defRPr>
            </a:pPr>
            <a:r>
              <a:t>•  Deep domain knowledge in regulated industries - Over two decades serving banks (Barclays, JP Morgan Chase), insurers (Hastings Direct), utilities, and telcos. These industries are also the largest consumers of legal AI services.</a:t>
            </a:r>
          </a:p>
          <a:p>
            <a:pPr>
              <a:lnSpc>
                <a:spcPts val="1700"/>
              </a:lnSpc>
              <a:spcAft>
                <a:spcPts val="600"/>
              </a:spcAft>
              <a:defRPr sz="1100">
                <a:solidFill>
                  <a:srgbClr val="1A1A2E"/>
                </a:solidFill>
                <a:latin typeface="Calibri"/>
              </a:defRPr>
            </a:pPr>
            <a:r>
              <a:t>•  Proven AI capabilities that map directly to legal use cases - Automated coding, knowledge graphs, root cause analysis, and the SURF framework (Security, Usability, Reliability, Functionality) are the same analytical primitives that legal AI requires for contract analysis, regulatory compliance monitoring, and litigation risk scoring.</a:t>
            </a:r>
          </a:p>
          <a:p>
            <a:pPr>
              <a:lnSpc>
                <a:spcPts val="1700"/>
              </a:lnSpc>
              <a:spcAft>
                <a:spcPts val="600"/>
              </a:spcAft>
              <a:defRPr sz="1100">
                <a:solidFill>
                  <a:srgbClr val="1A1A2E"/>
                </a:solidFill>
                <a:latin typeface="Calibri"/>
              </a:defRPr>
            </a:pPr>
            <a:r>
              <a:t>•  Enterprise trust credentials - ISO 27001 certification, GDPR alignment, AWS-hosted infrastructure with encryption at rest, and 20+ years handling sensitive data for Tier 1 financial institutions. Legal clients require exactly this security posture.</a:t>
            </a:r>
          </a:p>
          <a:p>
            <a:pPr>
              <a:lnSpc>
                <a:spcPts val="1700"/>
              </a:lnSpc>
              <a:spcAft>
                <a:spcPts val="600"/>
              </a:spcAft>
              <a:defRPr sz="1100">
                <a:solidFill>
                  <a:srgbClr val="1A1A2E"/>
                </a:solidFill>
                <a:latin typeface="Calibri"/>
              </a:defRPr>
            </a:pPr>
            <a:r>
              <a:t>A production-grade governance and compliance platform to deliver iPiphany's NLP capabilities as a legal AI service to your existing banking, insurance, and utilities clients:</a:t>
            </a:r>
          </a:p>
          <a:p>
            <a:pPr>
              <a:lnSpc>
                <a:spcPts val="1700"/>
              </a:lnSpc>
              <a:spcAft>
                <a:spcPts val="600"/>
              </a:spcAft>
              <a:defRPr sz="1100">
                <a:solidFill>
                  <a:srgbClr val="1A1A2E"/>
                </a:solidFill>
                <a:latin typeface="Calibri"/>
              </a:defRPr>
            </a:pPr>
            <a:r>
              <a:t>•  Compliant with legal industry standards (SRA Standards and Regulations, Legal Services Act 2007, GDPR for legal data, professional privilege protections)</a:t>
            </a:r>
          </a:p>
          <a:p>
            <a:pPr>
              <a:lnSpc>
                <a:spcPts val="1700"/>
              </a:lnSpc>
              <a:spcAft>
                <a:spcPts val="600"/>
              </a:spcAft>
              <a:defRPr sz="1100">
                <a:solidFill>
                  <a:srgbClr val="1A1A2E"/>
                </a:solidFill>
                <a:latin typeface="Calibri"/>
              </a:defRPr>
            </a:pPr>
            <a:r>
              <a:t>•  Governed - every AI decision on a contract or regulatory filing must be auditable and explainable</a:t>
            </a:r>
          </a:p>
          <a:p>
            <a:pPr>
              <a:lnSpc>
                <a:spcPts val="1700"/>
              </a:lnSpc>
              <a:spcAft>
                <a:spcPts val="600"/>
              </a:spcAft>
              <a:defRPr sz="1100">
                <a:solidFill>
                  <a:srgbClr val="1A1A2E"/>
                </a:solidFill>
                <a:latin typeface="Calibri"/>
              </a:defRPr>
            </a:pPr>
            <a:r>
              <a:t>•  Evidence-backed - critical for legal professionals who need defensible AI outputs that can withstand judicial scrutiny</a:t>
            </a:r>
          </a:p>
          <a:p>
            <a:pPr>
              <a:lnSpc>
                <a:spcPts val="1700"/>
              </a:lnSpc>
              <a:spcAft>
                <a:spcPts val="600"/>
              </a:spcAft>
              <a:defRPr sz="1100">
                <a:solidFill>
                  <a:srgbClr val="1A1A2E"/>
                </a:solidFill>
                <a:latin typeface="Calibri"/>
              </a:defRPr>
            </a:pPr>
            <a:r>
              <a:t>•  Scalable - ready for enterprise legal departments at Barclays, JP Morgan, and Hastings Direct from day one</a:t>
            </a:r>
          </a:p>
          <a:p>
            <a:pPr>
              <a:lnSpc>
                <a:spcPts val="1700"/>
              </a:lnSpc>
              <a:spcAft>
                <a:spcPts val="600"/>
              </a:spcAft>
              <a:defRPr sz="1100">
                <a:solidFill>
                  <a:srgbClr val="1A1A2E"/>
                </a:solidFill>
                <a:latin typeface="Calibri"/>
              </a:defRPr>
            </a:pPr>
            <a:r>
              <a:t>•  Human-in-the-loop - sensitive legal determinations (contract risk flags, regulatory breach alerts, litigation recommendations) require human approval before execution</a:t>
            </a:r>
          </a:p>
          <a:p>
            <a:pPr>
              <a:lnSpc>
                <a:spcPts val="1700"/>
              </a:lnSpc>
              <a:spcAft>
                <a:spcPts val="600"/>
              </a:spcAft>
              <a:defRPr sz="1100">
                <a:solidFill>
                  <a:srgbClr val="1A1A2E"/>
                </a:solidFill>
                <a:latin typeface="Calibri"/>
              </a:defRPr>
            </a:pPr>
            <a:r>
              <a:t>Building legal governance infrastructure from scratch takes 12-18 months and £500,000+ in engineering costs alone. That is before you serve a single legal client.</a:t>
            </a:r>
          </a:p>
          <a:p>
            <a:pPr>
              <a:lnSpc>
                <a:spcPts val="1700"/>
              </a:lnSpc>
              <a:spcAft>
                <a:spcPts val="600"/>
              </a:spcAft>
              <a:defRPr sz="1100">
                <a:solidFill>
                  <a:srgbClr val="1A1A2E"/>
                </a:solidFill>
                <a:latin typeface="Calibri"/>
              </a:defRPr>
            </a:pPr>
            <a:r>
              <a:t>iPiphany already has the NLP engine, the client relationships, and the industry domain data. You do not need to build governance infrastructure. We already have.</a:t>
            </a:r>
          </a:p>
        </p:txBody>
      </p:sp>
      <p:sp>
        <p:nvSpPr>
          <p:cNvPr id="7" name="Rectangle 6"/>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9" name="TextBox 8"/>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2 / 14</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The Aqera Advantage</a:t>
            </a:r>
          </a:p>
        </p:txBody>
      </p:sp>
      <p:sp>
        <p:nvSpPr>
          <p:cNvPr id="5" name="TextBox 4"/>
          <p:cNvSpPr txBox="1"/>
          <p:nvPr/>
        </p:nvSpPr>
        <p:spPr>
          <a:xfrm>
            <a:off x="731520" y="1005840"/>
            <a:ext cx="10058400" cy="457200"/>
          </a:xfrm>
          <a:prstGeom prst="rect">
            <a:avLst/>
          </a:prstGeom>
          <a:noFill/>
        </p:spPr>
        <p:txBody>
          <a:bodyPr wrap="square">
            <a:spAutoFit/>
          </a:bodyPr>
          <a:lstStyle/>
          <a:p>
            <a:pPr algn="l">
              <a:defRPr sz="1800" b="0" i="0">
                <a:solidFill>
                  <a:srgbClr val="7C3AED"/>
                </a:solidFill>
                <a:latin typeface="Calibri"/>
              </a:defRPr>
            </a:pPr>
            <a:r>
              <a:t>We Have Already Built the Hard Parts</a:t>
            </a:r>
          </a:p>
        </p:txBody>
      </p:sp>
      <p:graphicFrame>
        <p:nvGraphicFramePr>
          <p:cNvPr id="6" name="Table 5"/>
          <p:cNvGraphicFramePr>
            <a:graphicFrameLocks noGrp="1"/>
          </p:cNvGraphicFramePr>
          <p:nvPr/>
        </p:nvGraphicFramePr>
        <p:xfrm>
          <a:off x="731520" y="1554480"/>
          <a:ext cx="10515600" cy="4526280"/>
        </p:xfrm>
        <a:graphic>
          <a:graphicData uri="http://schemas.openxmlformats.org/drawingml/2006/table">
            <a:tbl>
              <a:tblPr firstRow="1" bandRow="1">
                <a:tableStyleId>{5C22544A-7EE6-4342-B048-85BDC9FD1C3A}</a:tableStyleId>
              </a:tblPr>
              <a:tblGrid>
                <a:gridCol w="1086612"/>
                <a:gridCol w="9428988"/>
              </a:tblGrid>
              <a:tr h="502920">
                <a:tc>
                  <a:txBody>
                    <a:bodyPr/>
                    <a:lstStyle/>
                    <a:p>
                      <a:pPr>
                        <a:defRPr sz="900" b="1">
                          <a:solidFill>
                            <a:srgbClr val="FFFFFF"/>
                          </a:solidFill>
                          <a:latin typeface="Calibri"/>
                        </a:defRPr>
                      </a:pPr>
                      <a:r>
                        <a:t>Capability</a:t>
                      </a:r>
                    </a:p>
                  </a:txBody>
                  <a:tcPr anchor="ctr">
                    <a:solidFill>
                      <a:srgbClr val="7C3AED"/>
                    </a:solidFill>
                  </a:tcPr>
                </a:tc>
                <a:tc>
                  <a:txBody>
                    <a:bodyPr/>
                    <a:lstStyle/>
                    <a:p>
                      <a:pPr>
                        <a:defRPr sz="900" b="1">
                          <a:solidFill>
                            <a:srgbClr val="FFFFFF"/>
                          </a:solidFill>
                          <a:latin typeface="Calibri"/>
                        </a:defRPr>
                      </a:pPr>
                      <a:r>
                        <a:t>What It Means for iPiphany's Legal AI Expansion</a:t>
                      </a:r>
                    </a:p>
                  </a:txBody>
                  <a:tcPr anchor="ctr">
                    <a:solidFill>
                      <a:srgbClr val="7C3AED"/>
                    </a:solidFill>
                  </a:tcPr>
                </a:tc>
              </a:tr>
              <a:tr h="502920">
                <a:tc>
                  <a:txBody>
                    <a:bodyPr/>
                    <a:lstStyle/>
                    <a:p>
                      <a:pPr>
                        <a:defRPr sz="900">
                          <a:solidFill>
                            <a:srgbClr val="1A1A2E"/>
                          </a:solidFill>
                          <a:latin typeface="Calibri"/>
                        </a:defRPr>
                      </a:pPr>
                      <a:r>
                        <a:t>AI Governance Engine</a:t>
                      </a:r>
                    </a:p>
                  </a:txBody>
                  <a:tcPr anchor="ctr">
                    <a:solidFill>
                      <a:srgbClr val="FAFAFA"/>
                    </a:solidFill>
                  </a:tcPr>
                </a:tc>
                <a:tc>
                  <a:txBody>
                    <a:bodyPr/>
                    <a:lstStyle/>
                    <a:p>
                      <a:pPr>
                        <a:defRPr sz="900">
                          <a:solidFill>
                            <a:srgbClr val="1A1A2E"/>
                          </a:solidFill>
                          <a:latin typeface="Calibri"/>
                        </a:defRPr>
                      </a:pPr>
                      <a:r>
                        <a:t>Every legal AI action - contract clause extraction, regulatory change detection, litigation risk scoring - is governed by the 7-law framework. iPiphany defines the rules, the platform enforces them. Intent classification analyses every action for risk before execution.</a:t>
                      </a:r>
                    </a:p>
                  </a:txBody>
                  <a:tcPr anchor="ctr">
                    <a:solidFill>
                      <a:srgbClr val="FAFAFA"/>
                    </a:solidFill>
                  </a:tcPr>
                </a:tc>
              </a:tr>
              <a:tr h="502920">
                <a:tc>
                  <a:txBody>
                    <a:bodyPr/>
                    <a:lstStyle/>
                    <a:p>
                      <a:pPr>
                        <a:defRPr sz="900">
                          <a:solidFill>
                            <a:srgbClr val="1A1A2E"/>
                          </a:solidFill>
                          <a:latin typeface="Calibri"/>
                        </a:defRPr>
                      </a:pPr>
                      <a:r>
                        <a:t>Compliance Framework</a:t>
                      </a:r>
                    </a:p>
                  </a:txBody>
                  <a:tcPr anchor="ctr">
                    <a:solidFill>
                      <a:srgbClr val="EDE9FE"/>
                    </a:solidFill>
                  </a:tcPr>
                </a:tc>
                <a:tc>
                  <a:txBody>
                    <a:bodyPr/>
                    <a:lstStyle/>
                    <a:p>
                      <a:pPr>
                        <a:defRPr sz="900">
                          <a:solidFill>
                            <a:srgbClr val="1A1A2E"/>
                          </a:solidFill>
                          <a:latin typeface="Calibri"/>
                        </a:defRPr>
                      </a:pPr>
                      <a:r>
                        <a:t>SRA, Legal Services Act, GDPR, EU AI Act, and SOC 2 compliance built in - critical for legal clients handling privileged information and regulated documents</a:t>
                      </a:r>
                    </a:p>
                  </a:txBody>
                  <a:tcPr anchor="ctr">
                    <a:solidFill>
                      <a:srgbClr val="EDE9FE"/>
                    </a:solidFill>
                  </a:tcPr>
                </a:tc>
              </a:tr>
              <a:tr h="502920">
                <a:tc>
                  <a:txBody>
                    <a:bodyPr/>
                    <a:lstStyle/>
                    <a:p>
                      <a:pPr>
                        <a:defRPr sz="900">
                          <a:solidFill>
                            <a:srgbClr val="1A1A2E"/>
                          </a:solidFill>
                          <a:latin typeface="Calibri"/>
                        </a:defRPr>
                      </a:pPr>
                      <a:r>
                        <a:t>Evidence Chain</a:t>
                      </a:r>
                    </a:p>
                  </a:txBody>
                  <a:tcPr anchor="ctr">
                    <a:solidFill>
                      <a:srgbClr val="FAFAFA"/>
                    </a:solidFill>
                  </a:tcPr>
                </a:tc>
                <a:tc>
                  <a:txBody>
                    <a:bodyPr/>
                    <a:lstStyle/>
                    <a:p>
                      <a:pPr>
                        <a:defRPr sz="900">
                          <a:solidFill>
                            <a:srgbClr val="1A1A2E"/>
                          </a:solidFill>
                          <a:latin typeface="Calibri"/>
                        </a:defRPr>
                      </a:pPr>
                      <a:r>
                        <a:t>Every AI decision produces a SHA-256 hash-chained, auditable artifact - your legal clients can trace exactly how iPiphany's NLP engine reached a conclusion. Cryptographic proof, not just logs.</a:t>
                      </a:r>
                    </a:p>
                  </a:txBody>
                  <a:tcPr anchor="ctr">
                    <a:solidFill>
                      <a:srgbClr val="FAFAFA"/>
                    </a:solidFill>
                  </a:tcPr>
                </a:tc>
              </a:tr>
              <a:tr h="502920">
                <a:tc>
                  <a:txBody>
                    <a:bodyPr/>
                    <a:lstStyle/>
                    <a:p>
                      <a:pPr>
                        <a:defRPr sz="900">
                          <a:solidFill>
                            <a:srgbClr val="1A1A2E"/>
                          </a:solidFill>
                          <a:latin typeface="Calibri"/>
                        </a:defRPr>
                      </a:pPr>
                      <a:r>
                        <a:t>Trust Center</a:t>
                      </a:r>
                    </a:p>
                  </a:txBody>
                  <a:tcPr anchor="ctr">
                    <a:solidFill>
                      <a:srgbClr val="EDE9FE"/>
                    </a:solidFill>
                  </a:tcPr>
                </a:tc>
                <a:tc>
                  <a:txBody>
                    <a:bodyPr/>
                    <a:lstStyle/>
                    <a:p>
                      <a:pPr>
                        <a:defRPr sz="900">
                          <a:solidFill>
                            <a:srgbClr val="1A1A2E"/>
                          </a:solidFill>
                          <a:latin typeface="Calibri"/>
                        </a:defRPr>
                      </a:pPr>
                      <a:r>
                        <a:t>A public compliance portal iPiphany shares with prospects like Barclays: "our AI is governed, auditable, and compliant." Turns compliance from a cost into a sales accelerator.</a:t>
                      </a:r>
                    </a:p>
                  </a:txBody>
                  <a:tcPr anchor="ctr">
                    <a:solidFill>
                      <a:srgbClr val="EDE9FE"/>
                    </a:solidFill>
                  </a:tcPr>
                </a:tc>
              </a:tr>
              <a:tr h="502920">
                <a:tc>
                  <a:txBody>
                    <a:bodyPr/>
                    <a:lstStyle/>
                    <a:p>
                      <a:pPr>
                        <a:defRPr sz="900">
                          <a:solidFill>
                            <a:srgbClr val="1A1A2E"/>
                          </a:solidFill>
                          <a:latin typeface="Calibri"/>
                        </a:defRPr>
                      </a:pPr>
                      <a:r>
                        <a:t>AI Cost Optimisation</a:t>
                      </a:r>
                    </a:p>
                  </a:txBody>
                  <a:tcPr anchor="ctr">
                    <a:solidFill>
                      <a:srgbClr val="FAFAFA"/>
                    </a:solidFill>
                  </a:tcPr>
                </a:tc>
                <a:tc>
                  <a:txBody>
                    <a:bodyPr/>
                    <a:lstStyle/>
                    <a:p>
                      <a:pPr>
                        <a:defRPr sz="900">
                          <a:solidFill>
                            <a:srgbClr val="1A1A2E"/>
                          </a:solidFill>
                          <a:latin typeface="Calibri"/>
                        </a:defRPr>
                      </a:pPr>
                      <a:r>
                        <a:t>Manage inference costs across millions of feedback records. Track spend per model, per customer, per use case. Budget alerts prevent runaway costs.</a:t>
                      </a:r>
                    </a:p>
                  </a:txBody>
                  <a:tcPr anchor="ctr">
                    <a:solidFill>
                      <a:srgbClr val="FAFAFA"/>
                    </a:solidFill>
                  </a:tcPr>
                </a:tc>
              </a:tr>
              <a:tr h="502920">
                <a:tc>
                  <a:txBody>
                    <a:bodyPr/>
                    <a:lstStyle/>
                    <a:p>
                      <a:pPr>
                        <a:defRPr sz="900">
                          <a:solidFill>
                            <a:srgbClr val="1A1A2E"/>
                          </a:solidFill>
                          <a:latin typeface="Calibri"/>
                        </a:defRPr>
                      </a:pPr>
                      <a:r>
                        <a:t>Friction Score</a:t>
                      </a:r>
                    </a:p>
                  </a:txBody>
                  <a:tcPr anchor="ctr">
                    <a:solidFill>
                      <a:srgbClr val="EDE9FE"/>
                    </a:solidFill>
                  </a:tcPr>
                </a:tc>
                <a:tc>
                  <a:txBody>
                    <a:bodyPr/>
                    <a:lstStyle/>
                    <a:p>
                      <a:pPr>
                        <a:defRPr sz="900">
                          <a:solidFill>
                            <a:srgbClr val="1A1A2E"/>
                          </a:solidFill>
                          <a:latin typeface="Calibri"/>
                        </a:defRPr>
                      </a:pPr>
                      <a:r>
                        <a:t>Identify operational bottlenecks in iPiphany's CX analysis pipeline across five dimensions -- process, data, compliance, communication, technology.</a:t>
                      </a:r>
                    </a:p>
                  </a:txBody>
                  <a:tcPr anchor="ctr">
                    <a:solidFill>
                      <a:srgbClr val="EDE9FE"/>
                    </a:solidFill>
                  </a:tcPr>
                </a:tc>
              </a:tr>
              <a:tr h="502920">
                <a:tc>
                  <a:txBody>
                    <a:bodyPr/>
                    <a:lstStyle/>
                    <a:p>
                      <a:pPr>
                        <a:defRPr sz="900">
                          <a:solidFill>
                            <a:srgbClr val="1A1A2E"/>
                          </a:solidFill>
                          <a:latin typeface="Calibri"/>
                        </a:defRPr>
                      </a:pPr>
                      <a:r>
                        <a:t>Multi-Provider AI Routing</a:t>
                      </a:r>
                    </a:p>
                  </a:txBody>
                  <a:tcPr anchor="ctr">
                    <a:solidFill>
                      <a:srgbClr val="FAFAFA"/>
                    </a:solidFill>
                  </a:tcPr>
                </a:tc>
                <a:tc>
                  <a:txBody>
                    <a:bodyPr/>
                    <a:lstStyle/>
                    <a:p>
                      <a:pPr>
                        <a:defRPr sz="900">
                          <a:solidFill>
                            <a:srgbClr val="1A1A2E"/>
                          </a:solidFill>
                          <a:latin typeface="Calibri"/>
                        </a:defRPr>
                      </a:pPr>
                      <a:r>
                        <a:t>iPiphany's own NLP models handle text analytics. Aqera routes supplementary tasks to the optimal model, balancing accuracy, cost, and speed.</a:t>
                      </a:r>
                    </a:p>
                  </a:txBody>
                  <a:tcPr anchor="ctr">
                    <a:solidFill>
                      <a:srgbClr val="FAFAFA"/>
                    </a:solidFill>
                  </a:tcPr>
                </a:tc>
              </a:tr>
              <a:tr h="502920">
                <a:tc>
                  <a:txBody>
                    <a:bodyPr/>
                    <a:lstStyle/>
                    <a:p>
                      <a:pPr>
                        <a:defRPr sz="900">
                          <a:solidFill>
                            <a:srgbClr val="1A1A2E"/>
                          </a:solidFill>
                          <a:latin typeface="Calibri"/>
                        </a:defRPr>
                      </a:pPr>
                      <a:r>
                        <a:t>Human-in-the-Loop Approvals</a:t>
                      </a:r>
                    </a:p>
                  </a:txBody>
                  <a:tcPr anchor="ctr">
                    <a:solidFill>
                      <a:srgbClr val="EDE9FE"/>
                    </a:solidFill>
                  </a:tcPr>
                </a:tc>
                <a:tc>
                  <a:txBody>
                    <a:bodyPr/>
                    <a:lstStyle/>
                    <a:p>
                      <a:pPr>
                        <a:defRPr sz="900">
                          <a:solidFill>
                            <a:srgbClr val="1A1A2E"/>
                          </a:solidFill>
                          <a:latin typeface="Calibri"/>
                        </a:defRPr>
                      </a:pPr>
                      <a:r>
                        <a:t>When iPiphany's engine flags a high-risk contract clause or a potential regulatory breach, the platform ensures a senior lawyer approves before execution.</a:t>
                      </a:r>
                    </a:p>
                  </a:txBody>
                  <a:tcPr anchor="ctr">
                    <a:solidFill>
                      <a:srgbClr val="EDE9FE"/>
                    </a:solidFill>
                  </a:tcPr>
                </a:tc>
              </a:tr>
            </a:tbl>
          </a:graphicData>
        </a:graphic>
      </p:graphicFrame>
      <p:sp>
        <p:nvSpPr>
          <p:cNvPr id="7" name="Rectangle 6"/>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9" name="TextBox 8"/>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3 / 14</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Integration Architecture</a:t>
            </a:r>
          </a:p>
        </p:txBody>
      </p:sp>
      <p:sp>
        <p:nvSpPr>
          <p:cNvPr id="5" name="TextBox 4"/>
          <p:cNvSpPr txBox="1"/>
          <p:nvPr/>
        </p:nvSpPr>
        <p:spPr>
          <a:xfrm>
            <a:off x="731520" y="1005840"/>
            <a:ext cx="10058400" cy="548640"/>
          </a:xfrm>
          <a:prstGeom prst="rect">
            <a:avLst/>
          </a:prstGeom>
          <a:noFill/>
        </p:spPr>
        <p:txBody>
          <a:bodyPr wrap="square">
            <a:spAutoFit/>
          </a:bodyPr>
          <a:lstStyle/>
          <a:p>
            <a:pPr algn="l">
              <a:defRPr sz="1800" b="0" i="0">
                <a:solidFill>
                  <a:srgbClr val="7C3AED"/>
                </a:solidFill>
                <a:latin typeface="Calibri"/>
              </a:defRPr>
            </a:pPr>
            <a:r>
              <a:t>iPiphany's NLP Engine + Aqera's Governance Platform = Production-Ready Legal AI</a:t>
            </a:r>
          </a:p>
        </p:txBody>
      </p:sp>
      <p:sp>
        <p:nvSpPr>
          <p:cNvPr id="6" name="TextBox 5"/>
          <p:cNvSpPr txBox="1"/>
          <p:nvPr/>
        </p:nvSpPr>
        <p:spPr>
          <a:xfrm>
            <a:off x="731520" y="1645920"/>
            <a:ext cx="10515600" cy="3840480"/>
          </a:xfrm>
          <a:prstGeom prst="rect">
            <a:avLst/>
          </a:prstGeom>
          <a:noFill/>
        </p:spPr>
        <p:txBody>
          <a:bodyPr wrap="square">
            <a:spAutoFit/>
          </a:bodyPr>
          <a:lstStyle/>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                    iPIPHANY AI - YOUR IP                         │</a:t>
            </a:r>
          </a:p>
          <a:p>
            <a:pPr>
              <a:lnSpc>
                <a:spcPts val="1700"/>
              </a:lnSpc>
              <a:spcAft>
                <a:spcPts val="600"/>
              </a:spcAft>
              <a:defRPr sz="1100">
                <a:solidFill>
                  <a:srgbClr val="1A1A2E"/>
                </a:solidFill>
                <a:latin typeface="Calibri"/>
              </a:defRPr>
            </a:pPr>
            <a:r>
              <a:t>│                                                                 │</a:t>
            </a:r>
          </a:p>
          <a:p>
            <a:pPr>
              <a:lnSpc>
                <a:spcPts val="1700"/>
              </a:lnSpc>
              <a:spcAft>
                <a:spcPts val="600"/>
              </a:spcAft>
              <a:defRPr sz="1100">
                <a:solidFill>
                  <a:srgbClr val="1A1A2E"/>
                </a:solidFill>
                <a:latin typeface="Calibri"/>
              </a:defRPr>
            </a:pPr>
            <a:r>
              <a:t>│  NLP Engine         Knowledge Graphs    SURF Framework          │</a:t>
            </a:r>
          </a:p>
          <a:p>
            <a:pPr>
              <a:lnSpc>
                <a:spcPts val="1700"/>
              </a:lnSpc>
              <a:spcAft>
                <a:spcPts val="600"/>
              </a:spcAft>
              <a:defRPr sz="1100">
                <a:solidFill>
                  <a:srgbClr val="1A1A2E"/>
                </a:solidFill>
                <a:latin typeface="Calibri"/>
              </a:defRPr>
            </a:pPr>
            <a:r>
              <a:t>│  (Linguistic AI,    (Contextual         (Security, Usability,   │</a:t>
            </a:r>
          </a:p>
          <a:p>
            <a:pPr>
              <a:lnSpc>
                <a:spcPts val="1700"/>
              </a:lnSpc>
              <a:spcAft>
                <a:spcPts val="600"/>
              </a:spcAft>
              <a:defRPr sz="1100">
                <a:solidFill>
                  <a:srgbClr val="1A1A2E"/>
                </a:solidFill>
                <a:latin typeface="Calibri"/>
              </a:defRPr>
            </a:pPr>
            <a:r>
              <a:t>│   sentiment,         understanding       Reliability,           │</a:t>
            </a:r>
          </a:p>
          <a:p>
            <a:pPr>
              <a:lnSpc>
                <a:spcPts val="1700"/>
              </a:lnSpc>
              <a:spcAft>
                <a:spcPts val="600"/>
              </a:spcAft>
              <a:defRPr sz="1100">
                <a:solidFill>
                  <a:srgbClr val="1A1A2E"/>
                </a:solidFill>
                <a:latin typeface="Calibri"/>
              </a:defRPr>
            </a:pPr>
            <a:r>
              <a:t>│   theme detection,   of legal domains)   Functionality          │</a:t>
            </a:r>
          </a:p>
          <a:p>
            <a:pPr>
              <a:lnSpc>
                <a:spcPts val="1700"/>
              </a:lnSpc>
              <a:spcAft>
                <a:spcPts val="600"/>
              </a:spcAft>
              <a:defRPr sz="1100">
                <a:solidFill>
                  <a:srgbClr val="1A1A2E"/>
                </a:solidFill>
                <a:latin typeface="Calibri"/>
              </a:defRPr>
            </a:pPr>
            <a:r>
              <a:t>│   automated coding)                      scoring for legal AI)  │</a:t>
            </a:r>
          </a:p>
          <a:p>
            <a:pPr>
              <a:lnSpc>
                <a:spcPts val="1700"/>
              </a:lnSpc>
              <a:spcAft>
                <a:spcPts val="600"/>
              </a:spcAft>
              <a:defRPr sz="1100">
                <a:solidFill>
                  <a:srgbClr val="1A1A2E"/>
                </a:solidFill>
                <a:latin typeface="Calibri"/>
              </a:defRPr>
            </a:pPr>
            <a:r>
              <a:t>│                                                                 │</a:t>
            </a:r>
          </a:p>
          <a:p>
            <a:pPr>
              <a:lnSpc>
                <a:spcPts val="1700"/>
              </a:lnSpc>
              <a:spcAft>
                <a:spcPts val="600"/>
              </a:spcAft>
              <a:defRPr sz="1100">
                <a:solidFill>
                  <a:srgbClr val="1A1A2E"/>
                </a:solidFill>
                <a:latin typeface="Calibri"/>
              </a:defRPr>
            </a:pPr>
            <a:r>
              <a:t>│  Root Cause         Predictive &amp;        Existing API            │</a:t>
            </a:r>
          </a:p>
          <a:p>
            <a:pPr>
              <a:lnSpc>
                <a:spcPts val="1700"/>
              </a:lnSpc>
              <a:spcAft>
                <a:spcPts val="600"/>
              </a:spcAft>
              <a:defRPr sz="1100">
                <a:solidFill>
                  <a:srgbClr val="1A1A2E"/>
                </a:solidFill>
                <a:latin typeface="Calibri"/>
              </a:defRPr>
            </a:pPr>
            <a:r>
              <a:t>│  Analysis Engine    Agentic AI          (RESTful endpoints      │</a:t>
            </a:r>
          </a:p>
          <a:p>
            <a:pPr>
              <a:lnSpc>
                <a:spcPts val="1700"/>
              </a:lnSpc>
              <a:spcAft>
                <a:spcPts val="600"/>
              </a:spcAft>
              <a:defRPr sz="1100">
                <a:solidFill>
                  <a:srgbClr val="1A1A2E"/>
                </a:solidFill>
                <a:latin typeface="Calibri"/>
              </a:defRPr>
            </a:pPr>
            <a:r>
              <a:t>│  (Applied to        (Applied to          already serving        │</a:t>
            </a:r>
          </a:p>
          <a:p>
            <a:pPr>
              <a:lnSpc>
                <a:spcPts val="1700"/>
              </a:lnSpc>
              <a:spcAft>
                <a:spcPts val="600"/>
              </a:spcAft>
              <a:defRPr sz="1100">
                <a:solidFill>
                  <a:srgbClr val="1A1A2E"/>
                </a:solidFill>
                <a:latin typeface="Calibri"/>
              </a:defRPr>
            </a:pPr>
            <a:r>
              <a:t>│   contract risks     regulatory           enterprise clients)   │</a:t>
            </a:r>
          </a:p>
          <a:p>
            <a:pPr>
              <a:lnSpc>
                <a:spcPts val="1700"/>
              </a:lnSpc>
              <a:spcAft>
                <a:spcPts val="600"/>
              </a:spcAft>
              <a:defRPr sz="1100">
                <a:solidFill>
                  <a:srgbClr val="1A1A2E"/>
                </a:solidFill>
                <a:latin typeface="Calibri"/>
              </a:defRPr>
            </a:pPr>
            <a:r>
              <a:t>│   and disputes)      forecasting)                               │</a:t>
            </a:r>
          </a:p>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iPiphany API Integration</a:t>
            </a:r>
          </a:p>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                      ARQERA PLATFORM                            │</a:t>
            </a:r>
          </a:p>
          <a:p>
            <a:pPr>
              <a:lnSpc>
                <a:spcPts val="1700"/>
              </a:lnSpc>
              <a:spcAft>
                <a:spcPts val="600"/>
              </a:spcAft>
              <a:defRPr sz="1100">
                <a:solidFill>
                  <a:srgbClr val="1A1A2E"/>
                </a:solidFill>
                <a:latin typeface="Calibri"/>
              </a:defRPr>
            </a:pPr>
            <a:r>
              <a:t>│                                                                 │</a:t>
            </a:r>
          </a:p>
          <a:p>
            <a:pPr>
              <a:lnSpc>
                <a:spcPts val="1700"/>
              </a:lnSpc>
              <a:spcAft>
                <a:spcPts val="600"/>
              </a:spcAft>
              <a:defRPr sz="1100">
                <a:solidFill>
                  <a:srgbClr val="1A1A2E"/>
                </a:solidFill>
                <a:latin typeface="Calibri"/>
              </a:defRPr>
            </a:pPr>
            <a:r>
              <a:t>│  ┌─────────────┐ ┌──────────────┐ ┌──────────────────────────┐ │</a:t>
            </a:r>
          </a:p>
          <a:p>
            <a:pPr>
              <a:lnSpc>
                <a:spcPts val="1700"/>
              </a:lnSpc>
              <a:spcAft>
                <a:spcPts val="600"/>
              </a:spcAft>
              <a:defRPr sz="1100">
                <a:solidFill>
                  <a:srgbClr val="1A1A2E"/>
                </a:solidFill>
                <a:latin typeface="Calibri"/>
              </a:defRPr>
            </a:pPr>
            <a:r>
              <a:t>│  │ Governance   │ │ Legal        │ │ Evidence Chain            │ │</a:t>
            </a:r>
          </a:p>
          <a:p>
            <a:pPr>
              <a:lnSpc>
                <a:spcPts val="1700"/>
              </a:lnSpc>
              <a:spcAft>
                <a:spcPts val="600"/>
              </a:spcAft>
              <a:defRPr sz="1100">
                <a:solidFill>
                  <a:srgbClr val="1A1A2E"/>
                </a:solidFill>
                <a:latin typeface="Calibri"/>
              </a:defRPr>
            </a:pPr>
            <a:r>
              <a:t>│  │ Engine       │ │ Compliance   │ │ (Audit trail for every   │ │</a:t>
            </a:r>
          </a:p>
          <a:p>
            <a:pPr>
              <a:lnSpc>
                <a:spcPts val="1700"/>
              </a:lnSpc>
              <a:spcAft>
                <a:spcPts val="600"/>
              </a:spcAft>
              <a:defRPr sz="1100">
                <a:solidFill>
                  <a:srgbClr val="1A1A2E"/>
                </a:solidFill>
                <a:latin typeface="Calibri"/>
              </a:defRPr>
            </a:pPr>
            <a:r>
              <a:t>│  │ (Policy      │ │ (SRA, Legal  │ │  contract analysis,      │ │</a:t>
            </a:r>
          </a:p>
          <a:p>
            <a:pPr>
              <a:lnSpc>
                <a:spcPts val="1700"/>
              </a:lnSpc>
              <a:spcAft>
                <a:spcPts val="600"/>
              </a:spcAft>
              <a:defRPr sz="1100">
                <a:solidFill>
                  <a:srgbClr val="1A1A2E"/>
                </a:solidFill>
                <a:latin typeface="Calibri"/>
              </a:defRPr>
            </a:pPr>
            <a:r>
              <a:t>│  │  enforcement │ │  Services    │ │  clause extraction, and  │ │</a:t>
            </a:r>
          </a:p>
          <a:p>
            <a:pPr>
              <a:lnSpc>
                <a:spcPts val="1700"/>
              </a:lnSpc>
              <a:spcAft>
                <a:spcPts val="600"/>
              </a:spcAft>
              <a:defRPr sz="1100">
                <a:solidFill>
                  <a:srgbClr val="1A1A2E"/>
                </a:solidFill>
                <a:latin typeface="Calibri"/>
              </a:defRPr>
            </a:pPr>
            <a:r>
              <a:t>│  │  for legal   │ │  Act, GDPR,  │ │  risk determination -    │ │</a:t>
            </a:r>
          </a:p>
          <a:p>
            <a:pPr>
              <a:lnSpc>
                <a:spcPts val="1700"/>
              </a:lnSpc>
              <a:spcAft>
                <a:spcPts val="600"/>
              </a:spcAft>
              <a:defRPr sz="1100">
                <a:solidFill>
                  <a:srgbClr val="1A1A2E"/>
                </a:solidFill>
                <a:latin typeface="Calibri"/>
              </a:defRPr>
            </a:pPr>
            <a:r>
              <a:t>│  │  AI actions) │ │  privilege)  │ │  legally defensible)     │ │</a:t>
            </a:r>
          </a:p>
          <a:p>
            <a:pPr>
              <a:lnSpc>
                <a:spcPts val="1700"/>
              </a:lnSpc>
              <a:spcAft>
                <a:spcPts val="600"/>
              </a:spcAft>
              <a:defRPr sz="1100">
                <a:solidFill>
                  <a:srgbClr val="1A1A2E"/>
                </a:solidFill>
                <a:latin typeface="Calibri"/>
              </a:defRPr>
            </a:pPr>
            <a:r>
              <a:t>│  └─────────────┘ └──────────────┘ └──────────────────────────┘ │</a:t>
            </a:r>
          </a:p>
          <a:p>
            <a:pPr>
              <a:lnSpc>
                <a:spcPts val="1700"/>
              </a:lnSpc>
              <a:spcAft>
                <a:spcPts val="600"/>
              </a:spcAft>
              <a:defRPr sz="1100">
                <a:solidFill>
                  <a:srgbClr val="1A1A2E"/>
                </a:solidFill>
                <a:latin typeface="Calibri"/>
              </a:defRPr>
            </a:pPr>
            <a:r>
              <a:t>│  ┌─────────────┐ ┌──────────────┐ ┌──────────────────────────┐ │</a:t>
            </a:r>
          </a:p>
          <a:p>
            <a:pPr>
              <a:lnSpc>
                <a:spcPts val="1700"/>
              </a:lnSpc>
              <a:spcAft>
                <a:spcPts val="600"/>
              </a:spcAft>
              <a:defRPr sz="1100">
                <a:solidFill>
                  <a:srgbClr val="1A1A2E"/>
                </a:solidFill>
                <a:latin typeface="Calibri"/>
              </a:defRPr>
            </a:pPr>
            <a:r>
              <a:t>│  │ AI Routing   │ │ Human-in-    │ │ Analytics &amp;              │ │</a:t>
            </a:r>
          </a:p>
          <a:p>
            <a:pPr>
              <a:lnSpc>
                <a:spcPts val="1700"/>
              </a:lnSpc>
              <a:spcAft>
                <a:spcPts val="600"/>
              </a:spcAft>
              <a:defRPr sz="1100">
                <a:solidFill>
                  <a:srgbClr val="1A1A2E"/>
                </a:solidFill>
                <a:latin typeface="Calibri"/>
              </a:defRPr>
            </a:pPr>
            <a:r>
              <a:t>│  │ (iPiphany    │ │ the-Loop     │ │ Reporting                │ │</a:t>
            </a:r>
          </a:p>
          <a:p>
            <a:pPr>
              <a:lnSpc>
                <a:spcPts val="1700"/>
              </a:lnSpc>
              <a:spcAft>
                <a:spcPts val="600"/>
              </a:spcAft>
              <a:defRPr sz="1100">
                <a:solidFill>
                  <a:srgbClr val="1A1A2E"/>
                </a:solidFill>
                <a:latin typeface="Calibri"/>
              </a:defRPr>
            </a:pPr>
            <a:r>
              <a:t>│  │  models for  │ │ (Senior      │ │ (Contract volume,        │ │</a:t>
            </a:r>
          </a:p>
          <a:p>
            <a:pPr>
              <a:lnSpc>
                <a:spcPts val="1700"/>
              </a:lnSpc>
              <a:spcAft>
                <a:spcPts val="600"/>
              </a:spcAft>
              <a:defRPr sz="1100">
                <a:solidFill>
                  <a:srgbClr val="1A1A2E"/>
                </a:solidFill>
                <a:latin typeface="Calibri"/>
              </a:defRPr>
            </a:pPr>
            <a:r>
              <a:t>│  │  text; best  │ │  lawyer      │ │  risk scores, accuracy,  │ │</a:t>
            </a:r>
          </a:p>
          <a:p>
            <a:pPr>
              <a:lnSpc>
                <a:spcPts val="1700"/>
              </a:lnSpc>
              <a:spcAft>
                <a:spcPts val="600"/>
              </a:spcAft>
              <a:defRPr sz="1100">
                <a:solidFill>
                  <a:srgbClr val="1A1A2E"/>
                </a:solidFill>
                <a:latin typeface="Calibri"/>
              </a:defRPr>
            </a:pPr>
            <a:r>
              <a:t>│  │  model for   │ │  approvals   │ │  compliance metrics)     │ │</a:t>
            </a:r>
          </a:p>
          <a:p>
            <a:pPr>
              <a:lnSpc>
                <a:spcPts val="1700"/>
              </a:lnSpc>
              <a:spcAft>
                <a:spcPts val="600"/>
              </a:spcAft>
              <a:defRPr sz="1100">
                <a:solidFill>
                  <a:srgbClr val="1A1A2E"/>
                </a:solidFill>
                <a:latin typeface="Calibri"/>
              </a:defRPr>
            </a:pPr>
            <a:r>
              <a:t>│  │  other tasks)│ │  on high-    │ │                          │ │</a:t>
            </a:r>
          </a:p>
          <a:p>
            <a:pPr>
              <a:lnSpc>
                <a:spcPts val="1700"/>
              </a:lnSpc>
              <a:spcAft>
                <a:spcPts val="600"/>
              </a:spcAft>
              <a:defRPr sz="1100">
                <a:solidFill>
                  <a:srgbClr val="1A1A2E"/>
                </a:solidFill>
                <a:latin typeface="Calibri"/>
              </a:defRPr>
            </a:pPr>
            <a:r>
              <a:t>│  │              │ │  risk flags) │ │                          │ │</a:t>
            </a:r>
          </a:p>
          <a:p>
            <a:pPr>
              <a:lnSpc>
                <a:spcPts val="1700"/>
              </a:lnSpc>
              <a:spcAft>
                <a:spcPts val="600"/>
              </a:spcAft>
              <a:defRPr sz="1100">
                <a:solidFill>
                  <a:srgbClr val="1A1A2E"/>
                </a:solidFill>
                <a:latin typeface="Calibri"/>
              </a:defRPr>
            </a:pPr>
            <a:r>
              <a:t>│  └─────────────┘ └──────────────┘ └──────────────────────────┘ │</a:t>
            </a:r>
          </a:p>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              iPIPHANY'S LEGAL AI CUSTOMERS                      │</a:t>
            </a:r>
          </a:p>
          <a:p>
            <a:pPr>
              <a:lnSpc>
                <a:spcPts val="1700"/>
              </a:lnSpc>
              <a:spcAft>
                <a:spcPts val="600"/>
              </a:spcAft>
              <a:defRPr sz="1100">
                <a:solidFill>
                  <a:srgbClr val="1A1A2E"/>
                </a:solidFill>
                <a:latin typeface="Calibri"/>
              </a:defRPr>
            </a:pPr>
            <a:r>
              <a:t>│                                                                 │</a:t>
            </a:r>
          </a:p>
          <a:p>
            <a:pPr>
              <a:lnSpc>
                <a:spcPts val="1700"/>
              </a:lnSpc>
              <a:spcAft>
                <a:spcPts val="600"/>
              </a:spcAft>
              <a:defRPr sz="1100">
                <a:solidFill>
                  <a:srgbClr val="1A1A2E"/>
                </a:solidFill>
                <a:latin typeface="Calibri"/>
              </a:defRPr>
            </a:pPr>
            <a:r>
              <a:t>│  Banking Legal      Insurance Legal     Utilities Legal         │</a:t>
            </a:r>
          </a:p>
          <a:p>
            <a:pPr>
              <a:lnSpc>
                <a:spcPts val="1700"/>
              </a:lnSpc>
              <a:spcAft>
                <a:spcPts val="600"/>
              </a:spcAft>
              <a:defRPr sz="1100">
                <a:solidFill>
                  <a:srgbClr val="1A1A2E"/>
                </a:solidFill>
                <a:latin typeface="Calibri"/>
              </a:defRPr>
            </a:pPr>
            <a:r>
              <a:t>│  (Barclays, JP      (Hastings Direct    (Regulatory compliance  │</a:t>
            </a:r>
          </a:p>
          <a:p>
            <a:pPr>
              <a:lnSpc>
                <a:spcPts val="1700"/>
              </a:lnSpc>
              <a:spcAft>
                <a:spcPts val="600"/>
              </a:spcAft>
              <a:defRPr sz="1100">
                <a:solidFill>
                  <a:srgbClr val="1A1A2E"/>
                </a:solidFill>
                <a:latin typeface="Calibri"/>
              </a:defRPr>
            </a:pPr>
            <a:r>
              <a:t>│   Morgan - contract  - claims document   monitoring, licence    │</a:t>
            </a:r>
          </a:p>
          <a:p>
            <a:pPr>
              <a:lnSpc>
                <a:spcPts val="1700"/>
              </a:lnSpc>
              <a:spcAft>
                <a:spcPts val="600"/>
              </a:spcAft>
              <a:defRPr sz="1100">
                <a:solidFill>
                  <a:srgbClr val="1A1A2E"/>
                </a:solidFill>
                <a:latin typeface="Calibri"/>
              </a:defRPr>
            </a:pPr>
            <a:r>
              <a:t>│   analysis, KYC      processing, policy  obligations, energy    │</a:t>
            </a:r>
          </a:p>
          <a:p>
            <a:pPr>
              <a:lnSpc>
                <a:spcPts val="1700"/>
              </a:lnSpc>
              <a:spcAft>
                <a:spcPts val="600"/>
              </a:spcAft>
              <a:defRPr sz="1100">
                <a:solidFill>
                  <a:srgbClr val="1A1A2E"/>
                </a:solidFill>
                <a:latin typeface="Calibri"/>
              </a:defRPr>
            </a:pPr>
            <a:r>
              <a:t>│   compliance)        clause review)      regulation analysis)   │</a:t>
            </a:r>
          </a:p>
          <a:p>
            <a:pPr>
              <a:lnSpc>
                <a:spcPts val="1700"/>
              </a:lnSpc>
              <a:spcAft>
                <a:spcPts val="600"/>
              </a:spcAft>
              <a:defRPr sz="1100">
                <a:solidFill>
                  <a:srgbClr val="1A1A2E"/>
                </a:solidFill>
                <a:latin typeface="Calibri"/>
              </a:defRPr>
            </a:pPr>
            <a:r>
              <a:t>│                                                                 │</a:t>
            </a:r>
          </a:p>
          <a:p>
            <a:pPr>
              <a:lnSpc>
                <a:spcPts val="1700"/>
              </a:lnSpc>
              <a:spcAft>
                <a:spcPts val="600"/>
              </a:spcAft>
              <a:defRPr sz="1100">
                <a:solidFill>
                  <a:srgbClr val="1A1A2E"/>
                </a:solidFill>
                <a:latin typeface="Calibri"/>
              </a:defRPr>
            </a:pPr>
            <a:r>
              <a:t>│  Law Firms          Corporate Legal      Regulatory Bodies      │</a:t>
            </a:r>
          </a:p>
          <a:p>
            <a:pPr>
              <a:lnSpc>
                <a:spcPts val="1700"/>
              </a:lnSpc>
              <a:spcAft>
                <a:spcPts val="600"/>
              </a:spcAft>
              <a:defRPr sz="1100">
                <a:solidFill>
                  <a:srgbClr val="1A1A2E"/>
                </a:solidFill>
                <a:latin typeface="Calibri"/>
              </a:defRPr>
            </a:pPr>
            <a:r>
              <a:t>│  (Due diligence,    (Contract lifecycle  (Compliance monitoring,│</a:t>
            </a:r>
          </a:p>
          <a:p>
            <a:pPr>
              <a:lnSpc>
                <a:spcPts val="1700"/>
              </a:lnSpc>
              <a:spcAft>
                <a:spcPts val="600"/>
              </a:spcAft>
              <a:defRPr sz="1100">
                <a:solidFill>
                  <a:srgbClr val="1A1A2E"/>
                </a:solidFill>
                <a:latin typeface="Calibri"/>
              </a:defRPr>
            </a:pPr>
            <a:r>
              <a:t>│   case research,     management, risk    change impact          │</a:t>
            </a:r>
          </a:p>
          <a:p>
            <a:pPr>
              <a:lnSpc>
                <a:spcPts val="1700"/>
              </a:lnSpc>
              <a:spcAft>
                <a:spcPts val="600"/>
              </a:spcAft>
              <a:defRPr sz="1100">
                <a:solidFill>
                  <a:srgbClr val="1A1A2E"/>
                </a:solidFill>
                <a:latin typeface="Calibri"/>
              </a:defRPr>
            </a:pPr>
            <a:r>
              <a:t>│   document review)   assessment)         analysis)              │</a:t>
            </a:r>
          </a:p>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iPiphany focuses on extending its NLP engine into legal document analysis. Aqera handles making it production-ready, compliant with legal industry regulations, governed, and scalable for enterprise legal departments.</a:t>
            </a:r>
          </a:p>
        </p:txBody>
      </p:sp>
      <p:sp>
        <p:nvSpPr>
          <p:cNvPr id="7" name="Rectangle 6"/>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9" name="TextBox 8"/>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4 / 14</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What Aqera Provides</a:t>
            </a:r>
          </a:p>
        </p:txBody>
      </p:sp>
      <p:sp>
        <p:nvSpPr>
          <p:cNvPr id="5" name="TextBox 4"/>
          <p:cNvSpPr txBox="1"/>
          <p:nvPr/>
        </p:nvSpPr>
        <p:spPr>
          <a:xfrm>
            <a:off x="731520" y="1005840"/>
            <a:ext cx="10058400" cy="548640"/>
          </a:xfrm>
          <a:prstGeom prst="rect">
            <a:avLst/>
          </a:prstGeom>
          <a:noFill/>
        </p:spPr>
        <p:txBody>
          <a:bodyPr wrap="square">
            <a:spAutoFit/>
          </a:bodyPr>
          <a:lstStyle/>
          <a:p>
            <a:pPr algn="l">
              <a:defRPr sz="1800" b="0" i="0">
                <a:solidFill>
                  <a:srgbClr val="7C3AED"/>
                </a:solidFill>
                <a:latin typeface="Calibri"/>
              </a:defRPr>
            </a:pPr>
            <a:r>
              <a:t>Platform Capabilities for iPiphany's Legal AI Service</a:t>
            </a:r>
          </a:p>
        </p:txBody>
      </p:sp>
      <p:sp>
        <p:nvSpPr>
          <p:cNvPr id="6" name="TextBox 5"/>
          <p:cNvSpPr txBox="1"/>
          <p:nvPr/>
        </p:nvSpPr>
        <p:spPr>
          <a:xfrm>
            <a:off x="731520" y="1645920"/>
            <a:ext cx="10515600" cy="3840480"/>
          </a:xfrm>
          <a:prstGeom prst="rect">
            <a:avLst/>
          </a:prstGeom>
          <a:noFill/>
        </p:spPr>
        <p:txBody>
          <a:bodyPr wrap="square">
            <a:spAutoFit/>
          </a:bodyPr>
          <a:lstStyle/>
          <a:p>
            <a:pPr>
              <a:lnSpc>
                <a:spcPts val="1700"/>
              </a:lnSpc>
              <a:spcAft>
                <a:spcPts val="600"/>
              </a:spcAft>
              <a:defRPr sz="1100">
                <a:solidFill>
                  <a:srgbClr val="1A1A2E"/>
                </a:solidFill>
                <a:latin typeface="Calibri"/>
              </a:defRPr>
            </a:pPr>
            <a:r>
              <a:t>AI Governance Engine</a:t>
            </a:r>
          </a:p>
          <a:p>
            <a:pPr>
              <a:lnSpc>
                <a:spcPts val="1700"/>
              </a:lnSpc>
              <a:spcAft>
                <a:spcPts val="600"/>
              </a:spcAft>
              <a:defRPr sz="1100">
                <a:solidFill>
                  <a:srgbClr val="1A1A2E"/>
                </a:solidFill>
                <a:latin typeface="Calibri"/>
              </a:defRPr>
            </a:pPr>
            <a:r>
              <a:t>Every legal AI action - contract clause extraction via iPiphany's automated coding engine, regulatory change detection via theme analysis, litigation risk scoring via sentiment and root cause analysis - is governed by configurable policy. iPiphany defines the rules: what confidence thresholds trigger escalation, what document types require human review, what data classification levels restrict access. The platform enforces them absolutely.</a:t>
            </a:r>
          </a:p>
          <a:p>
            <a:pPr>
              <a:lnSpc>
                <a:spcPts val="1700"/>
              </a:lnSpc>
              <a:spcAft>
                <a:spcPts val="600"/>
              </a:spcAft>
              <a:defRPr sz="1100">
                <a:solidFill>
                  <a:srgbClr val="1A1A2E"/>
                </a:solidFill>
                <a:latin typeface="Calibri"/>
              </a:defRPr>
            </a:pPr>
            <a:r>
              <a:t>Legal Compliance Framework Management</a:t>
            </a:r>
          </a:p>
          <a:p>
            <a:pPr>
              <a:lnSpc>
                <a:spcPts val="1700"/>
              </a:lnSpc>
              <a:spcAft>
                <a:spcPts val="600"/>
              </a:spcAft>
              <a:defRPr sz="1100">
                <a:solidFill>
                  <a:srgbClr val="1A1A2E"/>
                </a:solidFill>
                <a:latin typeface="Calibri"/>
              </a:defRPr>
            </a:pPr>
            <a:r>
              <a:t>SRA Standards and Regulations, Legal Services Act 2007, GDPR (with specific provisions for legal professional privilege), and SOC2 compliance built into the platform. iPiphany already holds ISO 27001 certification - Aqera's compliance framework extends this into legal-specific regulatory territory. Your banking and insurance clients' legal departments handle privileged information, personal data, and regulated documents. Legal compliance is non-negotiable.</a:t>
            </a:r>
          </a:p>
          <a:p>
            <a:pPr>
              <a:lnSpc>
                <a:spcPts val="1700"/>
              </a:lnSpc>
              <a:spcAft>
                <a:spcPts val="600"/>
              </a:spcAft>
              <a:defRPr sz="1100">
                <a:solidFill>
                  <a:srgbClr val="1A1A2E"/>
                </a:solidFill>
                <a:latin typeface="Calibri"/>
              </a:defRPr>
            </a:pPr>
            <a:r>
              <a:t>Evidence Chain</a:t>
            </a:r>
          </a:p>
          <a:p>
            <a:pPr>
              <a:lnSpc>
                <a:spcPts val="1700"/>
              </a:lnSpc>
              <a:spcAft>
                <a:spcPts val="600"/>
              </a:spcAft>
              <a:defRPr sz="1100">
                <a:solidFill>
                  <a:srgbClr val="1A1A2E"/>
                </a:solidFill>
                <a:latin typeface="Calibri"/>
              </a:defRPr>
            </a:pPr>
            <a:r>
              <a:t>Every AI decision produces an auditable artifact: what document was analysed, what iPiphany NLP model was invoked, what confidence score was produced, what clauses were flagged, what policy was applied, who approved the determination. For legal professionals, this transforms iPiphany's AI from a text analytics tool into a defensible legal instrument.</a:t>
            </a:r>
          </a:p>
          <a:p>
            <a:pPr>
              <a:lnSpc>
                <a:spcPts val="1700"/>
              </a:lnSpc>
              <a:spcAft>
                <a:spcPts val="600"/>
              </a:spcAft>
              <a:defRPr sz="1100">
                <a:solidFill>
                  <a:srgbClr val="1A1A2E"/>
                </a:solidFill>
                <a:latin typeface="Calibri"/>
              </a:defRPr>
            </a:pPr>
            <a:r>
              <a:t>Multi-Provider AI Routing</a:t>
            </a:r>
          </a:p>
          <a:p>
            <a:pPr>
              <a:lnSpc>
                <a:spcPts val="1700"/>
              </a:lnSpc>
              <a:spcAft>
                <a:spcPts val="600"/>
              </a:spcAft>
              <a:defRPr sz="1100">
                <a:solidFill>
                  <a:srgbClr val="1A1A2E"/>
                </a:solidFill>
                <a:latin typeface="Calibri"/>
              </a:defRPr>
            </a:pPr>
            <a:r>
              <a:t>iPiphany's own NLP engine handles what it does best - linguistic analysis, sentiment detection, theme extraction, automated coding of document clauses. For supplementary legal tasks (case law research, document summarisation, legal drafting), Aqera's routing engine selects the optimal model - balancing accuracy, cost, and speed. iPiphany's models are always the primary engine; supplementary models fill gaps.</a:t>
            </a:r>
          </a:p>
          <a:p>
            <a:pPr>
              <a:lnSpc>
                <a:spcPts val="1700"/>
              </a:lnSpc>
              <a:spcAft>
                <a:spcPts val="600"/>
              </a:spcAft>
              <a:defRPr sz="1100">
                <a:solidFill>
                  <a:srgbClr val="1A1A2E"/>
                </a:solidFill>
                <a:latin typeface="Calibri"/>
              </a:defRPr>
            </a:pPr>
            <a:r>
              <a:t>Ara Agent Framework</a:t>
            </a:r>
          </a:p>
          <a:p>
            <a:pPr>
              <a:lnSpc>
                <a:spcPts val="1700"/>
              </a:lnSpc>
              <a:spcAft>
                <a:spcPts val="600"/>
              </a:spcAft>
              <a:defRPr sz="1100">
                <a:solidFill>
                  <a:srgbClr val="1A1A2E"/>
                </a:solidFill>
                <a:latin typeface="Calibri"/>
              </a:defRPr>
            </a:pPr>
            <a:r>
              <a:t>Human-in-the-loop approval workflows calibrated for legal decision severity. When iPiphany's engine flags a potentially unfair contract term, the platform routes it to a qualified reviewer. When it detects a regulatory change that affects client obligations, the platform ensures a compliance officer signs off before client notification. Configurable approval chains by risk level: low-risk clause tagging executes automatically, high-risk determinations require senior approval.</a:t>
            </a:r>
          </a:p>
          <a:p>
            <a:pPr>
              <a:lnSpc>
                <a:spcPts val="1700"/>
              </a:lnSpc>
              <a:spcAft>
                <a:spcPts val="600"/>
              </a:spcAft>
              <a:defRPr sz="1100">
                <a:solidFill>
                  <a:srgbClr val="1A1A2E"/>
                </a:solidFill>
                <a:latin typeface="Calibri"/>
              </a:defRPr>
            </a:pPr>
            <a:r>
              <a:t>Analytics and Reporting</a:t>
            </a:r>
          </a:p>
          <a:p>
            <a:pPr>
              <a:lnSpc>
                <a:spcPts val="1700"/>
              </a:lnSpc>
              <a:spcAft>
                <a:spcPts val="600"/>
              </a:spcAft>
              <a:defRPr sz="1100">
                <a:solidFill>
                  <a:srgbClr val="1A1A2E"/>
                </a:solidFill>
                <a:latin typeface="Calibri"/>
              </a:defRPr>
            </a:pPr>
            <a:r>
              <a:t>Real-time dashboards showing contract volume processed, clause extraction accuracy, risk scores generated, compliance status, and cost per analysis. iPiphany's existing clients at Barclays and JP Morgan already expect this level of transparency from their analytics tools - the legal AI offering maintains that standard.</a:t>
            </a:r>
          </a:p>
        </p:txBody>
      </p:sp>
      <p:sp>
        <p:nvSpPr>
          <p:cNvPr id="7" name="Rectangle 6"/>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9" name="TextBox 8"/>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5 / 14</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What iPiphany Keeps</a:t>
            </a:r>
          </a:p>
        </p:txBody>
      </p:sp>
      <p:sp>
        <p:nvSpPr>
          <p:cNvPr id="5" name="TextBox 4"/>
          <p:cNvSpPr txBox="1"/>
          <p:nvPr/>
        </p:nvSpPr>
        <p:spPr>
          <a:xfrm>
            <a:off x="731520" y="1005840"/>
            <a:ext cx="10058400" cy="457200"/>
          </a:xfrm>
          <a:prstGeom prst="rect">
            <a:avLst/>
          </a:prstGeom>
          <a:noFill/>
        </p:spPr>
        <p:txBody>
          <a:bodyPr wrap="square">
            <a:spAutoFit/>
          </a:bodyPr>
          <a:lstStyle/>
          <a:p>
            <a:pPr algn="l">
              <a:defRPr sz="1800" b="0" i="0">
                <a:solidFill>
                  <a:srgbClr val="7C3AED"/>
                </a:solidFill>
                <a:latin typeface="Calibri"/>
              </a:defRPr>
            </a:pPr>
            <a:r>
              <a:t>Your IP Is Yours. Full Stop.</a:t>
            </a:r>
          </a:p>
        </p:txBody>
      </p:sp>
      <p:graphicFrame>
        <p:nvGraphicFramePr>
          <p:cNvPr id="6" name="Table 5"/>
          <p:cNvGraphicFramePr>
            <a:graphicFrameLocks noGrp="1"/>
          </p:cNvGraphicFramePr>
          <p:nvPr/>
        </p:nvGraphicFramePr>
        <p:xfrm>
          <a:off x="731520" y="1554480"/>
          <a:ext cx="10515599" cy="4023360"/>
        </p:xfrm>
        <a:graphic>
          <a:graphicData uri="http://schemas.openxmlformats.org/drawingml/2006/table">
            <a:tbl>
              <a:tblPr firstRow="1" bandRow="1">
                <a:tableStyleId>{5C22544A-7EE6-4342-B048-85BDC9FD1C3A}</a:tableStyleId>
              </a:tblPr>
              <a:tblGrid>
                <a:gridCol w="5292619"/>
                <a:gridCol w="5222980"/>
              </a:tblGrid>
              <a:tr h="502920">
                <a:tc>
                  <a:txBody>
                    <a:bodyPr/>
                    <a:lstStyle/>
                    <a:p>
                      <a:pPr>
                        <a:defRPr sz="1000" b="1">
                          <a:solidFill>
                            <a:srgbClr val="FFFFFF"/>
                          </a:solidFill>
                          <a:latin typeface="Calibri"/>
                        </a:defRPr>
                      </a:pPr>
                      <a:r>
                        <a:t>Asset</a:t>
                      </a:r>
                    </a:p>
                  </a:txBody>
                  <a:tcPr anchor="ctr">
                    <a:solidFill>
                      <a:srgbClr val="7C3AED"/>
                    </a:solidFill>
                  </a:tcPr>
                </a:tc>
                <a:tc>
                  <a:txBody>
                    <a:bodyPr/>
                    <a:lstStyle/>
                    <a:p>
                      <a:pPr>
                        <a:defRPr sz="1000" b="1">
                          <a:solidFill>
                            <a:srgbClr val="FFFFFF"/>
                          </a:solidFill>
                          <a:latin typeface="Calibri"/>
                        </a:defRPr>
                      </a:pPr>
                      <a:r>
                        <a:t>Ownership</a:t>
                      </a:r>
                    </a:p>
                  </a:txBody>
                  <a:tcPr anchor="ctr">
                    <a:solidFill>
                      <a:srgbClr val="7C3AED"/>
                    </a:solidFill>
                  </a:tcPr>
                </a:tc>
              </a:tr>
              <a:tr h="502920">
                <a:tc>
                  <a:txBody>
                    <a:bodyPr/>
                    <a:lstStyle/>
                    <a:p>
                      <a:pPr>
                        <a:defRPr sz="1000">
                          <a:solidFill>
                            <a:srgbClr val="1A1A2E"/>
                          </a:solidFill>
                          <a:latin typeface="Calibri"/>
                        </a:defRPr>
                      </a:pPr>
                      <a:r>
                        <a:t>iPiphany's NLP engine and linguistic AI models</a:t>
                      </a:r>
                    </a:p>
                  </a:txBody>
                  <a:tcPr anchor="ctr">
                    <a:solidFill>
                      <a:srgbClr val="FAFAFA"/>
                    </a:solidFill>
                  </a:tcPr>
                </a:tc>
                <a:tc>
                  <a:txBody>
                    <a:bodyPr/>
                    <a:lstStyle/>
                    <a:p>
                      <a:pPr>
                        <a:defRPr sz="1000">
                          <a:solidFill>
                            <a:srgbClr val="1A1A2E"/>
                          </a:solidFill>
                          <a:latin typeface="Calibri"/>
                        </a:defRPr>
                      </a:pPr>
                      <a:r>
                        <a:t>100% yours - the core IP developed over 20+ years by Touchpoint Group</a:t>
                      </a:r>
                    </a:p>
                  </a:txBody>
                  <a:tcPr anchor="ctr">
                    <a:solidFill>
                      <a:srgbClr val="FAFAFA"/>
                    </a:solidFill>
                  </a:tcPr>
                </a:tc>
              </a:tr>
              <a:tr h="502920">
                <a:tc>
                  <a:txBody>
                    <a:bodyPr/>
                    <a:lstStyle/>
                    <a:p>
                      <a:pPr>
                        <a:defRPr sz="1000">
                          <a:solidFill>
                            <a:srgbClr val="1A1A2E"/>
                          </a:solidFill>
                          <a:latin typeface="Calibri"/>
                        </a:defRPr>
                      </a:pPr>
                      <a:r>
                        <a:t>Your knowledge graphs and domain ontologies</a:t>
                      </a:r>
                    </a:p>
                  </a:txBody>
                  <a:tcPr anchor="ctr">
                    <a:solidFill>
                      <a:srgbClr val="EDE9FE"/>
                    </a:solidFill>
                  </a:tcPr>
                </a:tc>
                <a:tc>
                  <a:txBody>
                    <a:bodyPr/>
                    <a:lstStyle/>
                    <a:p>
                      <a:pPr>
                        <a:defRPr sz="1000">
                          <a:solidFill>
                            <a:srgbClr val="1A1A2E"/>
                          </a:solidFill>
                          <a:latin typeface="Calibri"/>
                        </a:defRPr>
                      </a:pPr>
                      <a:r>
                        <a:t>100% yours - including any legal domain extensions</a:t>
                      </a:r>
                    </a:p>
                  </a:txBody>
                  <a:tcPr anchor="ctr">
                    <a:solidFill>
                      <a:srgbClr val="EDE9FE"/>
                    </a:solidFill>
                  </a:tcPr>
                </a:tc>
              </a:tr>
              <a:tr h="502920">
                <a:tc>
                  <a:txBody>
                    <a:bodyPr/>
                    <a:lstStyle/>
                    <a:p>
                      <a:pPr>
                        <a:defRPr sz="1000">
                          <a:solidFill>
                            <a:srgbClr val="1A1A2E"/>
                          </a:solidFill>
                          <a:latin typeface="Calibri"/>
                        </a:defRPr>
                      </a:pPr>
                      <a:r>
                        <a:t>Your SURF framework and analytical methodology</a:t>
                      </a:r>
                    </a:p>
                  </a:txBody>
                  <a:tcPr anchor="ctr">
                    <a:solidFill>
                      <a:srgbClr val="FAFAFA"/>
                    </a:solidFill>
                  </a:tcPr>
                </a:tc>
                <a:tc>
                  <a:txBody>
                    <a:bodyPr/>
                    <a:lstStyle/>
                    <a:p>
                      <a:pPr>
                        <a:defRPr sz="1000">
                          <a:solidFill>
                            <a:srgbClr val="1A1A2E"/>
                          </a:solidFill>
                          <a:latin typeface="Calibri"/>
                        </a:defRPr>
                      </a:pPr>
                      <a:r>
                        <a:t>100% yours</a:t>
                      </a:r>
                    </a:p>
                  </a:txBody>
                  <a:tcPr anchor="ctr">
                    <a:solidFill>
                      <a:srgbClr val="FAFAFA"/>
                    </a:solidFill>
                  </a:tcPr>
                </a:tc>
              </a:tr>
              <a:tr h="502920">
                <a:tc>
                  <a:txBody>
                    <a:bodyPr/>
                    <a:lstStyle/>
                    <a:p>
                      <a:pPr>
                        <a:defRPr sz="1000">
                          <a:solidFill>
                            <a:srgbClr val="1A1A2E"/>
                          </a:solidFill>
                          <a:latin typeface="Calibri"/>
                        </a:defRPr>
                      </a:pPr>
                      <a:r>
                        <a:t>Your training data and customer feedback datasets</a:t>
                      </a:r>
                    </a:p>
                  </a:txBody>
                  <a:tcPr anchor="ctr">
                    <a:solidFill>
                      <a:srgbClr val="EDE9FE"/>
                    </a:solidFill>
                  </a:tcPr>
                </a:tc>
                <a:tc>
                  <a:txBody>
                    <a:bodyPr/>
                    <a:lstStyle/>
                    <a:p>
                      <a:pPr>
                        <a:defRPr sz="1000">
                          <a:solidFill>
                            <a:srgbClr val="1A1A2E"/>
                          </a:solidFill>
                          <a:latin typeface="Calibri"/>
                        </a:defRPr>
                      </a:pPr>
                      <a:r>
                        <a:t>100% yours - no co-mingling with other clients</a:t>
                      </a:r>
                    </a:p>
                  </a:txBody>
                  <a:tcPr anchor="ctr">
                    <a:solidFill>
                      <a:srgbClr val="EDE9FE"/>
                    </a:solidFill>
                  </a:tcPr>
                </a:tc>
              </a:tr>
              <a:tr h="502920">
                <a:tc>
                  <a:txBody>
                    <a:bodyPr/>
                    <a:lstStyle/>
                    <a:p>
                      <a:pPr>
                        <a:defRPr sz="1000">
                          <a:solidFill>
                            <a:srgbClr val="1A1A2E"/>
                          </a:solidFill>
                          <a:latin typeface="Calibri"/>
                        </a:defRPr>
                      </a:pPr>
                      <a:r>
                        <a:t>Your client relationships (Barclays, JP Morgan, Hastings Direct, et al.)</a:t>
                      </a:r>
                    </a:p>
                  </a:txBody>
                  <a:tcPr anchor="ctr">
                    <a:solidFill>
                      <a:srgbClr val="FAFAFA"/>
                    </a:solidFill>
                  </a:tcPr>
                </a:tc>
                <a:tc>
                  <a:txBody>
                    <a:bodyPr/>
                    <a:lstStyle/>
                    <a:p>
                      <a:pPr>
                        <a:defRPr sz="1000">
                          <a:solidFill>
                            <a:srgbClr val="1A1A2E"/>
                          </a:solidFill>
                          <a:latin typeface="Calibri"/>
                        </a:defRPr>
                      </a:pPr>
                      <a:r>
                        <a:t>100% yours</a:t>
                      </a:r>
                    </a:p>
                  </a:txBody>
                  <a:tcPr anchor="ctr">
                    <a:solidFill>
                      <a:srgbClr val="FAFAFA"/>
                    </a:solidFill>
                  </a:tcPr>
                </a:tc>
              </a:tr>
              <a:tr h="502920">
                <a:tc>
                  <a:txBody>
                    <a:bodyPr/>
                    <a:lstStyle/>
                    <a:p>
                      <a:pPr>
                        <a:defRPr sz="1000">
                          <a:solidFill>
                            <a:srgbClr val="1A1A2E"/>
                          </a:solidFill>
                          <a:latin typeface="Calibri"/>
                        </a:defRPr>
                      </a:pPr>
                      <a:r>
                        <a:t>Your brand - iPiphany AI and Touchpoint Group</a:t>
                      </a:r>
                    </a:p>
                  </a:txBody>
                  <a:tcPr anchor="ctr">
                    <a:solidFill>
                      <a:srgbClr val="EDE9FE"/>
                    </a:solidFill>
                  </a:tcPr>
                </a:tc>
                <a:tc>
                  <a:txBody>
                    <a:bodyPr/>
                    <a:lstStyle/>
                    <a:p>
                      <a:pPr>
                        <a:defRPr sz="1000">
                          <a:solidFill>
                            <a:srgbClr val="1A1A2E"/>
                          </a:solidFill>
                          <a:latin typeface="Calibri"/>
                        </a:defRPr>
                      </a:pPr>
                      <a:r>
                        <a:t>100% yours</a:t>
                      </a:r>
                    </a:p>
                  </a:txBody>
                  <a:tcPr anchor="ctr">
                    <a:solidFill>
                      <a:srgbClr val="EDE9FE"/>
                    </a:solidFill>
                  </a:tcPr>
                </a:tc>
              </a:tr>
              <a:tr h="502920">
                <a:tc>
                  <a:txBody>
                    <a:bodyPr/>
                    <a:lstStyle/>
                    <a:p>
                      <a:pPr>
                        <a:defRPr sz="1000">
                          <a:solidFill>
                            <a:srgbClr val="1A1A2E"/>
                          </a:solidFill>
                          <a:latin typeface="Calibri"/>
                        </a:defRPr>
                      </a:pPr>
                      <a:r>
                        <a:t>Revenue from legal AI services</a:t>
                      </a:r>
                    </a:p>
                  </a:txBody>
                  <a:tcPr anchor="ctr">
                    <a:solidFill>
                      <a:srgbClr val="FAFAFA"/>
                    </a:solidFill>
                  </a:tcPr>
                </a:tc>
                <a:tc>
                  <a:txBody>
                    <a:bodyPr/>
                    <a:lstStyle/>
                    <a:p>
                      <a:pPr>
                        <a:defRPr sz="1000">
                          <a:solidFill>
                            <a:srgbClr val="1A1A2E"/>
                          </a:solidFill>
                          <a:latin typeface="Calibri"/>
                        </a:defRPr>
                      </a:pPr>
                      <a:r>
                        <a:t>Yours - Aqera charges platform fees, not revenue share on your client deals</a:t>
                      </a:r>
                    </a:p>
                  </a:txBody>
                  <a:tcPr anchor="ctr">
                    <a:solidFill>
                      <a:srgbClr val="FAFAFA"/>
                    </a:solidFill>
                  </a:tcPr>
                </a:tc>
              </a:tr>
            </a:tbl>
          </a:graphicData>
        </a:graphic>
      </p:graphicFrame>
      <p:sp>
        <p:nvSpPr>
          <p:cNvPr id="7" name="TextBox 6"/>
          <p:cNvSpPr txBox="1"/>
          <p:nvPr/>
        </p:nvSpPr>
        <p:spPr>
          <a:xfrm>
            <a:off x="731520" y="5760720"/>
            <a:ext cx="10058400" cy="731520"/>
          </a:xfrm>
          <a:prstGeom prst="rect">
            <a:avLst/>
          </a:prstGeom>
          <a:noFill/>
        </p:spPr>
        <p:txBody>
          <a:bodyPr wrap="square">
            <a:spAutoFit/>
          </a:bodyPr>
          <a:lstStyle/>
          <a:p>
            <a:pPr algn="l">
              <a:defRPr sz="1100" b="0" i="0">
                <a:solidFill>
                  <a:srgbClr val="1A1A2E"/>
                </a:solidFill>
                <a:latin typeface="Calibri"/>
              </a:defRPr>
            </a:pPr>
            <a:r>
              <a:t>We are infrastructure, not a competitor.</a:t>
            </a:r>
            <a:br/>
            <a:r>
              <a:t>We do not build NLP engines. We do not have two decades of linguistic AI research. We do not have relationships with Tier 1 banks and insurers. That is iPiphany's moat, and we have no interest in crossing it.</a:t>
            </a:r>
            <a:br/>
            <a:r>
              <a:t>We build the governance and compliance platform layer that makes iPiphany's NLP engine production-ready for legal use cases.</a:t>
            </a:r>
          </a:p>
        </p:txBody>
      </p:sp>
      <p:sp>
        <p:nvSpPr>
          <p:cNvPr id="8" name="Rectangle 7"/>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10" name="TextBox 9"/>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6 / 14</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Engagement Options</a:t>
            </a:r>
          </a:p>
        </p:txBody>
      </p:sp>
      <p:sp>
        <p:nvSpPr>
          <p:cNvPr id="5" name="TextBox 4"/>
          <p:cNvSpPr txBox="1"/>
          <p:nvPr/>
        </p:nvSpPr>
        <p:spPr>
          <a:xfrm>
            <a:off x="731520" y="1005840"/>
            <a:ext cx="10058400" cy="457200"/>
          </a:xfrm>
          <a:prstGeom prst="rect">
            <a:avLst/>
          </a:prstGeom>
          <a:noFill/>
        </p:spPr>
        <p:txBody>
          <a:bodyPr wrap="square">
            <a:spAutoFit/>
          </a:bodyPr>
          <a:lstStyle/>
          <a:p>
            <a:pPr algn="l">
              <a:defRPr sz="1800" b="0" i="0">
                <a:solidFill>
                  <a:srgbClr val="7C3AED"/>
                </a:solidFill>
                <a:latin typeface="Calibri"/>
              </a:defRPr>
            </a:pPr>
            <a:r>
              <a:t>Three Ways to Work Together</a:t>
            </a:r>
          </a:p>
        </p:txBody>
      </p:sp>
      <p:graphicFrame>
        <p:nvGraphicFramePr>
          <p:cNvPr id="6" name="Table 5"/>
          <p:cNvGraphicFramePr>
            <a:graphicFrameLocks noGrp="1"/>
          </p:cNvGraphicFramePr>
          <p:nvPr/>
        </p:nvGraphicFramePr>
        <p:xfrm>
          <a:off x="731520" y="1554480"/>
          <a:ext cx="10515599" cy="3017520"/>
        </p:xfrm>
        <a:graphic>
          <a:graphicData uri="http://schemas.openxmlformats.org/drawingml/2006/table">
            <a:tbl>
              <a:tblPr firstRow="1" bandRow="1">
                <a:tableStyleId>{5C22544A-7EE6-4342-B048-85BDC9FD1C3A}</a:tableStyleId>
              </a:tblPr>
              <a:tblGrid>
                <a:gridCol w="1427457"/>
                <a:gridCol w="4044461"/>
                <a:gridCol w="5043681"/>
              </a:tblGrid>
              <a:tr h="502920">
                <a:tc>
                  <a:txBody>
                    <a:bodyPr/>
                    <a:lstStyle/>
                    <a:p>
                      <a:pPr>
                        <a:defRPr sz="900" b="1">
                          <a:solidFill>
                            <a:srgbClr val="FFFFFF"/>
                          </a:solidFill>
                          <a:latin typeface="Calibri"/>
                        </a:defRPr>
                      </a:pPr>
                      <a:r>
                        <a:t>Option A: Platform Integration</a:t>
                      </a:r>
                    </a:p>
                  </a:txBody>
                  <a:tcPr anchor="ctr">
                    <a:solidFill>
                      <a:srgbClr val="7C3AED"/>
                    </a:solidFill>
                  </a:tcPr>
                </a:tc>
                <a:tc>
                  <a:txBody>
                    <a:bodyPr/>
                    <a:lstStyle/>
                    <a:p>
                      <a:pPr>
                        <a:defRPr sz="900" b="1">
                          <a:solidFill>
                            <a:srgbClr val="FFFFFF"/>
                          </a:solidFill>
                          <a:latin typeface="Calibri"/>
                        </a:defRPr>
                      </a:pPr>
                      <a:r>
                        <a:t>Option B: Co-Delivery</a:t>
                      </a:r>
                    </a:p>
                  </a:txBody>
                  <a:tcPr anchor="ctr">
                    <a:solidFill>
                      <a:srgbClr val="7C3AED"/>
                    </a:solidFill>
                  </a:tcPr>
                </a:tc>
                <a:tc>
                  <a:txBody>
                    <a:bodyPr/>
                    <a:lstStyle/>
                    <a:p>
                      <a:pPr>
                        <a:defRPr sz="900" b="1">
                          <a:solidFill>
                            <a:srgbClr val="FFFFFF"/>
                          </a:solidFill>
                          <a:latin typeface="Calibri"/>
                        </a:defRPr>
                      </a:pPr>
                      <a:r>
                        <a:t>Option C: White-Label</a:t>
                      </a:r>
                    </a:p>
                  </a:txBody>
                  <a:tcPr anchor="ctr">
                    <a:solidFill>
                      <a:srgbClr val="7C3AED"/>
                    </a:solidFill>
                  </a:tcPr>
                </a:tc>
              </a:tr>
              <a:tr h="502920">
                <a:tc>
                  <a:txBody>
                    <a:bodyPr/>
                    <a:lstStyle/>
                    <a:p>
                      <a:pPr>
                        <a:defRPr sz="900">
                          <a:solidFill>
                            <a:srgbClr val="1A1A2E"/>
                          </a:solidFill>
                          <a:latin typeface="Calibri"/>
                        </a:defRPr>
                      </a:pPr>
                      <a:r>
                        <a:t>Model</a:t>
                      </a:r>
                    </a:p>
                  </a:txBody>
                  <a:tcPr anchor="ctr">
                    <a:solidFill>
                      <a:srgbClr val="FAFAFA"/>
                    </a:solidFill>
                  </a:tcPr>
                </a:tc>
                <a:tc>
                  <a:txBody>
                    <a:bodyPr/>
                    <a:lstStyle/>
                    <a:p>
                      <a:pPr>
                        <a:defRPr sz="900">
                          <a:solidFill>
                            <a:srgbClr val="1A1A2E"/>
                          </a:solidFill>
                          <a:latin typeface="Calibri"/>
                        </a:defRPr>
                      </a:pPr>
                      <a:r>
                        <a:t>iPiphany engineers integrate via Aqera API. We host and govern.</a:t>
                      </a:r>
                    </a:p>
                  </a:txBody>
                  <a:tcPr anchor="ctr">
                    <a:solidFill>
                      <a:srgbClr val="FAFAFA"/>
                    </a:solidFill>
                  </a:tcPr>
                </a:tc>
                <a:tc>
                  <a:txBody>
                    <a:bodyPr/>
                    <a:lstStyle/>
                    <a:p>
                      <a:pPr>
                        <a:defRPr sz="900">
                          <a:solidFill>
                            <a:srgbClr val="1A1A2E"/>
                          </a:solidFill>
                          <a:latin typeface="Calibri"/>
                        </a:defRPr>
                      </a:pPr>
                      <a:r>
                        <a:t>Aqera pod helps iPiphany deliver legal AI as a managed service to banking/insurance clients.</a:t>
                      </a:r>
                    </a:p>
                  </a:txBody>
                  <a:tcPr anchor="ctr">
                    <a:solidFill>
                      <a:srgbClr val="FAFAFA"/>
                    </a:solidFill>
                  </a:tcPr>
                </a:tc>
              </a:tr>
              <a:tr h="502920">
                <a:tc>
                  <a:txBody>
                    <a:bodyPr/>
                    <a:lstStyle/>
                    <a:p>
                      <a:pPr>
                        <a:defRPr sz="900">
                          <a:solidFill>
                            <a:srgbClr val="1A1A2E"/>
                          </a:solidFill>
                          <a:latin typeface="Calibri"/>
                        </a:defRPr>
                      </a:pPr>
                      <a:r>
                        <a:t>Your team</a:t>
                      </a:r>
                    </a:p>
                  </a:txBody>
                  <a:tcPr anchor="ctr">
                    <a:solidFill>
                      <a:srgbClr val="EDE9FE"/>
                    </a:solidFill>
                  </a:tcPr>
                </a:tc>
                <a:tc>
                  <a:txBody>
                    <a:bodyPr/>
                    <a:lstStyle/>
                    <a:p>
                      <a:pPr>
                        <a:defRPr sz="900">
                          <a:solidFill>
                            <a:srgbClr val="1A1A2E"/>
                          </a:solidFill>
                          <a:latin typeface="Calibri"/>
                        </a:defRPr>
                      </a:pPr>
                      <a:r>
                        <a:t>iPiphany's existing engineering team integrates via API</a:t>
                      </a:r>
                    </a:p>
                  </a:txBody>
                  <a:tcPr anchor="ctr">
                    <a:solidFill>
                      <a:srgbClr val="EDE9FE"/>
                    </a:solidFill>
                  </a:tcPr>
                </a:tc>
                <a:tc>
                  <a:txBody>
                    <a:bodyPr/>
                    <a:lstStyle/>
                    <a:p>
                      <a:pPr>
                        <a:defRPr sz="900">
                          <a:solidFill>
                            <a:srgbClr val="1A1A2E"/>
                          </a:solidFill>
                          <a:latin typeface="Calibri"/>
                        </a:defRPr>
                      </a:pPr>
                      <a:r>
                        <a:t>iPiphany's NLP specialists + Aqera's platform and compliance engineers</a:t>
                      </a:r>
                    </a:p>
                  </a:txBody>
                  <a:tcPr anchor="ctr">
                    <a:solidFill>
                      <a:srgbClr val="EDE9FE"/>
                    </a:solidFill>
                  </a:tcPr>
                </a:tc>
              </a:tr>
              <a:tr h="502920">
                <a:tc>
                  <a:txBody>
                    <a:bodyPr/>
                    <a:lstStyle/>
                    <a:p>
                      <a:pPr>
                        <a:defRPr sz="900">
                          <a:solidFill>
                            <a:srgbClr val="1A1A2E"/>
                          </a:solidFill>
                          <a:latin typeface="Calibri"/>
                        </a:defRPr>
                      </a:pPr>
                      <a:r>
                        <a:t>Best for</a:t>
                      </a:r>
                    </a:p>
                  </a:txBody>
                  <a:tcPr anchor="ctr">
                    <a:solidFill>
                      <a:srgbClr val="FAFAFA"/>
                    </a:solidFill>
                  </a:tcPr>
                </a:tc>
                <a:tc>
                  <a:txBody>
                    <a:bodyPr/>
                    <a:lstStyle/>
                    <a:p>
                      <a:pPr>
                        <a:defRPr sz="900">
                          <a:solidFill>
                            <a:srgbClr val="1A1A2E"/>
                          </a:solidFill>
                          <a:latin typeface="Calibri"/>
                        </a:defRPr>
                      </a:pPr>
                      <a:r>
                        <a:t>If iPiphany has engineering capacity and wants full control over the legal AI product</a:t>
                      </a:r>
                    </a:p>
                  </a:txBody>
                  <a:tcPr anchor="ctr">
                    <a:solidFill>
                      <a:srgbClr val="FAFAFA"/>
                    </a:solidFill>
                  </a:tcPr>
                </a:tc>
                <a:tc>
                  <a:txBody>
                    <a:bodyPr/>
                    <a:lstStyle/>
                    <a:p>
                      <a:pPr>
                        <a:defRPr sz="900">
                          <a:solidFill>
                            <a:srgbClr val="1A1A2E"/>
                          </a:solidFill>
                          <a:latin typeface="Calibri"/>
                        </a:defRPr>
                      </a:pPr>
                      <a:r>
                        <a:t>If iPiphany wants to move fast with legal domain expertise but needs governance and compliance engineering</a:t>
                      </a:r>
                    </a:p>
                  </a:txBody>
                  <a:tcPr anchor="ctr">
                    <a:solidFill>
                      <a:srgbClr val="FAFAFA"/>
                    </a:solidFill>
                  </a:tcPr>
                </a:tc>
              </a:tr>
              <a:tr h="502920">
                <a:tc>
                  <a:txBody>
                    <a:bodyPr/>
                    <a:lstStyle/>
                    <a:p>
                      <a:pPr>
                        <a:defRPr sz="900">
                          <a:solidFill>
                            <a:srgbClr val="1A1A2E"/>
                          </a:solidFill>
                          <a:latin typeface="Calibri"/>
                        </a:defRPr>
                      </a:pPr>
                      <a:r>
                        <a:t>Time to market</a:t>
                      </a:r>
                    </a:p>
                  </a:txBody>
                  <a:tcPr anchor="ctr">
                    <a:solidFill>
                      <a:srgbClr val="EDE9FE"/>
                    </a:solidFill>
                  </a:tcPr>
                </a:tc>
                <a:tc>
                  <a:txBody>
                    <a:bodyPr/>
                    <a:lstStyle/>
                    <a:p>
                      <a:pPr>
                        <a:defRPr sz="900">
                          <a:solidFill>
                            <a:srgbClr val="1A1A2E"/>
                          </a:solidFill>
                          <a:latin typeface="Calibri"/>
                        </a:defRPr>
                      </a:pPr>
                      <a:r>
                        <a:t>8-12 weeks</a:t>
                      </a:r>
                    </a:p>
                  </a:txBody>
                  <a:tcPr anchor="ctr">
                    <a:solidFill>
                      <a:srgbClr val="EDE9FE"/>
                    </a:solidFill>
                  </a:tcPr>
                </a:tc>
                <a:tc>
                  <a:txBody>
                    <a:bodyPr/>
                    <a:lstStyle/>
                    <a:p>
                      <a:pPr>
                        <a:defRPr sz="900">
                          <a:solidFill>
                            <a:srgbClr val="1A1A2E"/>
                          </a:solidFill>
                          <a:latin typeface="Calibri"/>
                        </a:defRPr>
                      </a:pPr>
                      <a:r>
                        <a:t>10-14 weeks</a:t>
                      </a:r>
                    </a:p>
                  </a:txBody>
                  <a:tcPr anchor="ctr">
                    <a:solidFill>
                      <a:srgbClr val="EDE9FE"/>
                    </a:solidFill>
                  </a:tcPr>
                </a:tc>
              </a:tr>
              <a:tr h="502920">
                <a:tc>
                  <a:txBody>
                    <a:bodyPr/>
                    <a:lstStyle/>
                    <a:p>
                      <a:pPr>
                        <a:defRPr sz="900">
                          <a:solidFill>
                            <a:srgbClr val="1A1A2E"/>
                          </a:solidFill>
                          <a:latin typeface="Calibri"/>
                        </a:defRPr>
                      </a:pPr>
                      <a:r>
                        <a:t>Ongoing effort</a:t>
                      </a:r>
                    </a:p>
                  </a:txBody>
                  <a:tcPr anchor="ctr">
                    <a:solidFill>
                      <a:srgbClr val="FAFAFA"/>
                    </a:solidFill>
                  </a:tcPr>
                </a:tc>
                <a:tc>
                  <a:txBody>
                    <a:bodyPr/>
                    <a:lstStyle/>
                    <a:p>
                      <a:pPr>
                        <a:defRPr sz="900">
                          <a:solidFill>
                            <a:srgbClr val="1A1A2E"/>
                          </a:solidFill>
                          <a:latin typeface="Calibri"/>
                        </a:defRPr>
                      </a:pPr>
                      <a:r>
                        <a:t>iPiphany manages product, Aqera manages platform</a:t>
                      </a:r>
                    </a:p>
                  </a:txBody>
                  <a:tcPr anchor="ctr">
                    <a:solidFill>
                      <a:srgbClr val="FAFAFA"/>
                    </a:solidFill>
                  </a:tcPr>
                </a:tc>
                <a:tc>
                  <a:txBody>
                    <a:bodyPr/>
                    <a:lstStyle/>
                    <a:p>
                      <a:pPr>
                        <a:defRPr sz="900">
                          <a:solidFill>
                            <a:srgbClr val="1A1A2E"/>
                          </a:solidFill>
                          <a:latin typeface="Calibri"/>
                        </a:defRPr>
                      </a:pPr>
                      <a:r>
                        <a:t>Shared management - iPiphany owns NLP, Aqera owns governance</a:t>
                      </a:r>
                    </a:p>
                  </a:txBody>
                  <a:tcPr anchor="ctr">
                    <a:solidFill>
                      <a:srgbClr val="FAFAFA"/>
                    </a:solidFill>
                  </a:tcPr>
                </a:tc>
              </a:tr>
            </a:tbl>
          </a:graphicData>
        </a:graphic>
      </p:graphicFrame>
      <p:sp>
        <p:nvSpPr>
          <p:cNvPr id="7" name="TextBox 6"/>
          <p:cNvSpPr txBox="1"/>
          <p:nvPr/>
        </p:nvSpPr>
        <p:spPr>
          <a:xfrm>
            <a:off x="731520" y="4754880"/>
            <a:ext cx="10058400" cy="731520"/>
          </a:xfrm>
          <a:prstGeom prst="rect">
            <a:avLst/>
          </a:prstGeom>
          <a:noFill/>
        </p:spPr>
        <p:txBody>
          <a:bodyPr wrap="square">
            <a:spAutoFit/>
          </a:bodyPr>
          <a:lstStyle/>
          <a:p>
            <a:pPr algn="l">
              <a:defRPr sz="1100" b="0" i="0">
                <a:solidFill>
                  <a:srgbClr val="1A1A2E"/>
                </a:solidFill>
                <a:latin typeface="Calibri"/>
              </a:defRPr>
            </a:pPr>
            <a:r>
              <a:t>Start with Option B (Co-Delivery) - it gets iPiphany to market fastest with a legal AI offering while Touchpoint Group builds internal governance capability. iPiphany's NLP team focuses on extending models for legal document analysis; Aqera's team handles compliance framework configuration and evidence chain architecture. Transition to Option A or C as the legal AI business scales.</a:t>
            </a:r>
          </a:p>
        </p:txBody>
      </p:sp>
      <p:sp>
        <p:nvSpPr>
          <p:cNvPr id="8" name="Rectangle 7"/>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10" name="TextBox 9"/>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7 / 14</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Your Aqera Pod (Option B/C)</a:t>
            </a:r>
          </a:p>
        </p:txBody>
      </p:sp>
      <p:sp>
        <p:nvSpPr>
          <p:cNvPr id="5" name="TextBox 4"/>
          <p:cNvSpPr txBox="1"/>
          <p:nvPr/>
        </p:nvSpPr>
        <p:spPr>
          <a:xfrm>
            <a:off x="731520" y="1005840"/>
            <a:ext cx="10058400" cy="457200"/>
          </a:xfrm>
          <a:prstGeom prst="rect">
            <a:avLst/>
          </a:prstGeom>
          <a:noFill/>
        </p:spPr>
        <p:txBody>
          <a:bodyPr wrap="square">
            <a:spAutoFit/>
          </a:bodyPr>
          <a:lstStyle/>
          <a:p>
            <a:pPr algn="l">
              <a:defRPr sz="1800" b="0" i="0">
                <a:solidFill>
                  <a:srgbClr val="7C3AED"/>
                </a:solidFill>
                <a:latin typeface="Calibri"/>
              </a:defRPr>
            </a:pPr>
            <a:r>
              <a:t>The Team That Makes iPiphany's Legal AI Production-Ready</a:t>
            </a:r>
          </a:p>
        </p:txBody>
      </p:sp>
      <p:graphicFrame>
        <p:nvGraphicFramePr>
          <p:cNvPr id="6" name="Table 5"/>
          <p:cNvGraphicFramePr>
            <a:graphicFrameLocks noGrp="1"/>
          </p:cNvGraphicFramePr>
          <p:nvPr/>
        </p:nvGraphicFramePr>
        <p:xfrm>
          <a:off x="731520" y="1554480"/>
          <a:ext cx="10515598" cy="2514600"/>
        </p:xfrm>
        <a:graphic>
          <a:graphicData uri="http://schemas.openxmlformats.org/drawingml/2006/table">
            <a:tbl>
              <a:tblPr firstRow="1" bandRow="1">
                <a:tableStyleId>{5C22544A-7EE6-4342-B048-85BDC9FD1C3A}</a:tableStyleId>
              </a:tblPr>
              <a:tblGrid>
                <a:gridCol w="981878"/>
                <a:gridCol w="316734"/>
                <a:gridCol w="9216986"/>
              </a:tblGrid>
              <a:tr h="502920">
                <a:tc>
                  <a:txBody>
                    <a:bodyPr/>
                    <a:lstStyle/>
                    <a:p>
                      <a:pPr>
                        <a:defRPr sz="900" b="1">
                          <a:solidFill>
                            <a:srgbClr val="FFFFFF"/>
                          </a:solidFill>
                          <a:latin typeface="Calibri"/>
                        </a:defRPr>
                      </a:pPr>
                      <a:r>
                        <a:t>Role</a:t>
                      </a:r>
                    </a:p>
                  </a:txBody>
                  <a:tcPr anchor="ctr">
                    <a:solidFill>
                      <a:srgbClr val="7C3AED"/>
                    </a:solidFill>
                  </a:tcPr>
                </a:tc>
                <a:tc>
                  <a:txBody>
                    <a:bodyPr/>
                    <a:lstStyle/>
                    <a:p>
                      <a:pPr>
                        <a:defRPr sz="900" b="1">
                          <a:solidFill>
                            <a:srgbClr val="FFFFFF"/>
                          </a:solidFill>
                          <a:latin typeface="Calibri"/>
                        </a:defRPr>
                      </a:pPr>
                      <a:r>
                        <a:t>Location</a:t>
                      </a:r>
                    </a:p>
                  </a:txBody>
                  <a:tcPr anchor="ctr">
                    <a:solidFill>
                      <a:srgbClr val="7C3AED"/>
                    </a:solidFill>
                  </a:tcPr>
                </a:tc>
                <a:tc>
                  <a:txBody>
                    <a:bodyPr/>
                    <a:lstStyle/>
                    <a:p>
                      <a:pPr>
                        <a:defRPr sz="900" b="1">
                          <a:solidFill>
                            <a:srgbClr val="FFFFFF"/>
                          </a:solidFill>
                          <a:latin typeface="Calibri"/>
                        </a:defRPr>
                      </a:pPr>
                      <a:r>
                        <a:t>Responsibility</a:t>
                      </a:r>
                    </a:p>
                  </a:txBody>
                  <a:tcPr anchor="ctr">
                    <a:solidFill>
                      <a:srgbClr val="7C3AED"/>
                    </a:solidFill>
                  </a:tcPr>
                </a:tc>
              </a:tr>
              <a:tr h="502920">
                <a:tc>
                  <a:txBody>
                    <a:bodyPr/>
                    <a:lstStyle/>
                    <a:p>
                      <a:pPr>
                        <a:defRPr sz="900">
                          <a:solidFill>
                            <a:srgbClr val="1A1A2E"/>
                          </a:solidFill>
                          <a:latin typeface="Calibri"/>
                        </a:defRPr>
                      </a:pPr>
                      <a:r>
                        <a:t>Pod Lead</a:t>
                      </a:r>
                    </a:p>
                  </a:txBody>
                  <a:tcPr anchor="ctr">
                    <a:solidFill>
                      <a:srgbClr val="FAFAFA"/>
                    </a:solidFill>
                  </a:tcPr>
                </a:tc>
                <a:tc>
                  <a:txBody>
                    <a:bodyPr/>
                    <a:lstStyle/>
                    <a:p>
                      <a:pPr>
                        <a:defRPr sz="900">
                          <a:solidFill>
                            <a:srgbClr val="1A1A2E"/>
                          </a:solidFill>
                          <a:latin typeface="Calibri"/>
                        </a:defRPr>
                      </a:pPr>
                      <a:r>
                        <a:t>UK</a:t>
                      </a:r>
                    </a:p>
                  </a:txBody>
                  <a:tcPr anchor="ctr">
                    <a:solidFill>
                      <a:srgbClr val="FAFAFA"/>
                    </a:solidFill>
                  </a:tcPr>
                </a:tc>
                <a:tc>
                  <a:txBody>
                    <a:bodyPr/>
                    <a:lstStyle/>
                    <a:p>
                      <a:pPr>
                        <a:defRPr sz="900">
                          <a:solidFill>
                            <a:srgbClr val="1A1A2E"/>
                          </a:solidFill>
                          <a:latin typeface="Calibri"/>
                        </a:defRPr>
                      </a:pPr>
                      <a:r>
                        <a:t>Integration architect and iPiphany's single point of contact. Designs the architecture connecting iPiphany's API and NLP engine to Aqera's governance platform. Coordinates with Frank van der Velden's team on integration priorities and stakeholder communication.</a:t>
                      </a:r>
                    </a:p>
                  </a:txBody>
                  <a:tcPr anchor="ctr">
                    <a:solidFill>
                      <a:srgbClr val="FAFAFA"/>
                    </a:solidFill>
                  </a:tcPr>
                </a:tc>
              </a:tr>
              <a:tr h="502920">
                <a:tc>
                  <a:txBody>
                    <a:bodyPr/>
                    <a:lstStyle/>
                    <a:p>
                      <a:pPr>
                        <a:defRPr sz="900">
                          <a:solidFill>
                            <a:srgbClr val="1A1A2E"/>
                          </a:solidFill>
                          <a:latin typeface="Calibri"/>
                        </a:defRPr>
                      </a:pPr>
                      <a:r>
                        <a:t>Backend Engineer</a:t>
                      </a:r>
                    </a:p>
                  </a:txBody>
                  <a:tcPr anchor="ctr">
                    <a:solidFill>
                      <a:srgbClr val="EDE9FE"/>
                    </a:solidFill>
                  </a:tcPr>
                </a:tc>
                <a:tc>
                  <a:txBody>
                    <a:bodyPr/>
                    <a:lstStyle/>
                    <a:p>
                      <a:pPr>
                        <a:defRPr sz="900">
                          <a:solidFill>
                            <a:srgbClr val="1A1A2E"/>
                          </a:solidFill>
                          <a:latin typeface="Calibri"/>
                        </a:defRPr>
                      </a:pPr>
                      <a:r>
                        <a:t>UK/Nigeria</a:t>
                      </a:r>
                    </a:p>
                  </a:txBody>
                  <a:tcPr anchor="ctr">
                    <a:solidFill>
                      <a:srgbClr val="EDE9FE"/>
                    </a:solidFill>
                  </a:tcPr>
                </a:tc>
                <a:tc>
                  <a:txBody>
                    <a:bodyPr/>
                    <a:lstStyle/>
                    <a:p>
                      <a:pPr>
                        <a:defRPr sz="900">
                          <a:solidFill>
                            <a:srgbClr val="1A1A2E"/>
                          </a:solidFill>
                          <a:latin typeface="Calibri"/>
                        </a:defRPr>
                      </a:pPr>
                      <a:r>
                        <a:t>API integration development and data pipeline engineering. Builds the connectors between iPiphany's NLP endpoints (automated coding, sentiment analysis, theme detection, root cause analysis) and Aqera's governance engine. Ensures iPiphany's knowledge graphs feed into Aqera's evidence chain.</a:t>
                      </a:r>
                    </a:p>
                  </a:txBody>
                  <a:tcPr anchor="ctr">
                    <a:solidFill>
                      <a:srgbClr val="EDE9FE"/>
                    </a:solidFill>
                  </a:tcPr>
                </a:tc>
              </a:tr>
              <a:tr h="502920">
                <a:tc>
                  <a:txBody>
                    <a:bodyPr/>
                    <a:lstStyle/>
                    <a:p>
                      <a:pPr>
                        <a:defRPr sz="900">
                          <a:solidFill>
                            <a:srgbClr val="1A1A2E"/>
                          </a:solidFill>
                          <a:latin typeface="Calibri"/>
                        </a:defRPr>
                      </a:pPr>
                      <a:r>
                        <a:t>Legal Compliance Specialist</a:t>
                      </a:r>
                    </a:p>
                  </a:txBody>
                  <a:tcPr anchor="ctr">
                    <a:solidFill>
                      <a:srgbClr val="FAFAFA"/>
                    </a:solidFill>
                  </a:tcPr>
                </a:tc>
                <a:tc>
                  <a:txBody>
                    <a:bodyPr/>
                    <a:lstStyle/>
                    <a:p>
                      <a:pPr>
                        <a:defRPr sz="900">
                          <a:solidFill>
                            <a:srgbClr val="1A1A2E"/>
                          </a:solidFill>
                          <a:latin typeface="Calibri"/>
                        </a:defRPr>
                      </a:pPr>
                      <a:r>
                        <a:t>UK</a:t>
                      </a:r>
                    </a:p>
                  </a:txBody>
                  <a:tcPr anchor="ctr">
                    <a:solidFill>
                      <a:srgbClr val="FAFAFA"/>
                    </a:solidFill>
                  </a:tcPr>
                </a:tc>
                <a:tc>
                  <a:txBody>
                    <a:bodyPr/>
                    <a:lstStyle/>
                    <a:p>
                      <a:pPr>
                        <a:defRPr sz="900">
                          <a:solidFill>
                            <a:srgbClr val="1A1A2E"/>
                          </a:solidFill>
                          <a:latin typeface="Calibri"/>
                        </a:defRPr>
                      </a:pPr>
                      <a:r>
                        <a:t>Legal compliance mapping specific to iPiphany's target markets. Configures governance rules for SRA Standards, Legal Services Act 2007, GDPR legal data provisions, and professional privilege requirements. Maps iPiphany's existing ISO 27001 controls to legal-specific compliance frameworks.</a:t>
                      </a:r>
                    </a:p>
                  </a:txBody>
                  <a:tcPr anchor="ctr">
                    <a:solidFill>
                      <a:srgbClr val="FAFAFA"/>
                    </a:solidFill>
                  </a:tcPr>
                </a:tc>
              </a:tr>
              <a:tr h="502920">
                <a:tc>
                  <a:txBody>
                    <a:bodyPr/>
                    <a:lstStyle/>
                    <a:p>
                      <a:pPr>
                        <a:defRPr sz="900">
                          <a:solidFill>
                            <a:srgbClr val="1A1A2E"/>
                          </a:solidFill>
                          <a:latin typeface="Calibri"/>
                        </a:defRPr>
                      </a:pPr>
                      <a:r>
                        <a:t>Ops Support</a:t>
                      </a:r>
                    </a:p>
                  </a:txBody>
                  <a:tcPr anchor="ctr">
                    <a:solidFill>
                      <a:srgbClr val="EDE9FE"/>
                    </a:solidFill>
                  </a:tcPr>
                </a:tc>
                <a:tc>
                  <a:txBody>
                    <a:bodyPr/>
                    <a:lstStyle/>
                    <a:p>
                      <a:pPr>
                        <a:defRPr sz="900">
                          <a:solidFill>
                            <a:srgbClr val="1A1A2E"/>
                          </a:solidFill>
                          <a:latin typeface="Calibri"/>
                        </a:defRPr>
                      </a:pPr>
                      <a:r>
                        <a:t>Nigeria</a:t>
                      </a:r>
                    </a:p>
                  </a:txBody>
                  <a:tcPr anchor="ctr">
                    <a:solidFill>
                      <a:srgbClr val="EDE9FE"/>
                    </a:solidFill>
                  </a:tcPr>
                </a:tc>
                <a:tc>
                  <a:txBody>
                    <a:bodyPr/>
                    <a:lstStyle/>
                    <a:p>
                      <a:pPr>
                        <a:defRPr sz="900">
                          <a:solidFill>
                            <a:srgbClr val="1A1A2E"/>
                          </a:solidFill>
                          <a:latin typeface="Calibri"/>
                        </a:defRPr>
                      </a:pPr>
                      <a:r>
                        <a:t>Platform monitoring, incident response, performance optimisation. Ensures the combined iPiphany + Aqera platform runs at the uptime and latency standards that Barclays and JP Morgan expect. 24/7 coverage.</a:t>
                      </a:r>
                    </a:p>
                  </a:txBody>
                  <a:tcPr anchor="ctr">
                    <a:solidFill>
                      <a:srgbClr val="EDE9FE"/>
                    </a:solidFill>
                  </a:tcPr>
                </a:tc>
              </a:tr>
            </a:tbl>
          </a:graphicData>
        </a:graphic>
      </p:graphicFrame>
      <p:sp>
        <p:nvSpPr>
          <p:cNvPr id="7" name="TextBox 6"/>
          <p:cNvSpPr txBox="1"/>
          <p:nvPr/>
        </p:nvSpPr>
        <p:spPr>
          <a:xfrm>
            <a:off x="731520" y="4251960"/>
            <a:ext cx="10058400" cy="731520"/>
          </a:xfrm>
          <a:prstGeom prst="rect">
            <a:avLst/>
          </a:prstGeom>
          <a:noFill/>
        </p:spPr>
        <p:txBody>
          <a:bodyPr wrap="square">
            <a:spAutoFit/>
          </a:bodyPr>
          <a:lstStyle/>
          <a:p>
            <a:pPr algn="l">
              <a:defRPr sz="1100" b="0" i="0">
                <a:solidFill>
                  <a:srgbClr val="1A1A2E"/>
                </a:solidFill>
                <a:latin typeface="Calibri"/>
              </a:defRPr>
            </a:pPr>
            <a:r>
              <a:t>Every pod member is augmented by AI tooling. Your Backend Engineer does not write boilerplate integration code - AI generates it, they review and refine. Your Legal Compliance Specialist does not manually map SRA regulations - AI surfaces relevant requirements, they validate and configure for iPiphany's specific legal AI use cases.</a:t>
            </a:r>
            <a:br/>
            <a:r>
              <a:t>Result: A small team delivering enterprise-grade legal AI governance for iPiphany's existing client base.</a:t>
            </a:r>
          </a:p>
        </p:txBody>
      </p:sp>
      <p:sp>
        <p:nvSpPr>
          <p:cNvPr id="8" name="Rectangle 7"/>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10" name="TextBox 9"/>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8 / 14</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AFAFA"/>
        </a:solidFill>
        <a:effectLst/>
      </p:bgPr>
    </p:bg>
    <p:spTree>
      <p:nvGrpSpPr>
        <p:cNvPr id="1" name=""/>
        <p:cNvGrpSpPr/>
        <p:nvPr/>
      </p:nvGrpSpPr>
      <p:grpSpPr/>
      <p:sp>
        <p:nvSpPr>
          <p:cNvPr id="2" name="Rectangle 1"/>
          <p:cNvSpPr/>
          <p:nvPr/>
        </p:nvSpPr>
        <p:spPr>
          <a:xfrm>
            <a:off x="0" y="0"/>
            <a:ext cx="12191695" cy="54864"/>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457200" y="320040"/>
            <a:ext cx="54864" cy="457200"/>
          </a:xfrm>
          <a:prstGeom prst="rect">
            <a:avLst/>
          </a:prstGeom>
          <a:solidFill>
            <a:srgbClr val="7C3A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731520" y="274320"/>
            <a:ext cx="10058400" cy="640080"/>
          </a:xfrm>
          <a:prstGeom prst="rect">
            <a:avLst/>
          </a:prstGeom>
          <a:noFill/>
        </p:spPr>
        <p:txBody>
          <a:bodyPr wrap="square">
            <a:spAutoFit/>
          </a:bodyPr>
          <a:lstStyle/>
          <a:p>
            <a:pPr algn="l">
              <a:defRPr sz="2800" b="1" i="0">
                <a:solidFill>
                  <a:srgbClr val="1A1A2E"/>
                </a:solidFill>
                <a:latin typeface="Calibri"/>
              </a:defRPr>
            </a:pPr>
            <a:r>
              <a:t>Timeline</a:t>
            </a:r>
          </a:p>
        </p:txBody>
      </p:sp>
      <p:sp>
        <p:nvSpPr>
          <p:cNvPr id="5" name="TextBox 4"/>
          <p:cNvSpPr txBox="1"/>
          <p:nvPr/>
        </p:nvSpPr>
        <p:spPr>
          <a:xfrm>
            <a:off x="731520" y="1005840"/>
            <a:ext cx="10058400" cy="548640"/>
          </a:xfrm>
          <a:prstGeom prst="rect">
            <a:avLst/>
          </a:prstGeom>
          <a:noFill/>
        </p:spPr>
        <p:txBody>
          <a:bodyPr wrap="square">
            <a:spAutoFit/>
          </a:bodyPr>
          <a:lstStyle/>
          <a:p>
            <a:pPr algn="l">
              <a:defRPr sz="1800" b="0" i="0">
                <a:solidFill>
                  <a:srgbClr val="7C3AED"/>
                </a:solidFill>
                <a:latin typeface="Calibri"/>
              </a:defRPr>
            </a:pPr>
            <a:r>
              <a:t>From Partnership to iPiphany Legal AI in Production</a:t>
            </a:r>
          </a:p>
        </p:txBody>
      </p:sp>
      <p:sp>
        <p:nvSpPr>
          <p:cNvPr id="6" name="TextBox 5"/>
          <p:cNvSpPr txBox="1"/>
          <p:nvPr/>
        </p:nvSpPr>
        <p:spPr>
          <a:xfrm>
            <a:off x="731520" y="1645920"/>
            <a:ext cx="10515600" cy="3840480"/>
          </a:xfrm>
          <a:prstGeom prst="rect">
            <a:avLst/>
          </a:prstGeom>
          <a:noFill/>
        </p:spPr>
        <p:txBody>
          <a:bodyPr wrap="square">
            <a:spAutoFit/>
          </a:bodyPr>
          <a:lstStyle/>
          <a:p>
            <a:pPr>
              <a:lnSpc>
                <a:spcPts val="1700"/>
              </a:lnSpc>
              <a:spcAft>
                <a:spcPts val="600"/>
              </a:spcAft>
              <a:defRPr sz="1100">
                <a:solidFill>
                  <a:srgbClr val="1A1A2E"/>
                </a:solidFill>
                <a:latin typeface="Calibri"/>
              </a:defRPr>
            </a:pPr>
            <a:r>
              <a:t>Week    1   2   3   4   5   6   7   8   9  10  11  12  13  14  15  16  17+</a:t>
            </a:r>
          </a:p>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Phase 1: Integration Assessment</a:t>
            </a:r>
          </a:p>
          <a:p>
            <a:pPr>
              <a:lnSpc>
                <a:spcPts val="1700"/>
              </a:lnSpc>
              <a:spcAft>
                <a:spcPts val="600"/>
              </a:spcAft>
              <a:defRPr sz="1100">
                <a:solidFill>
                  <a:srgbClr val="1A1A2E"/>
                </a:solidFill>
                <a:latin typeface="Calibri"/>
              </a:defRPr>
            </a:pPr>
            <a:r>
              <a:t>•  Map iPiphany's NLP API endpoints and model capabilities</a:t>
            </a:r>
          </a:p>
          <a:p>
            <a:pPr>
              <a:lnSpc>
                <a:spcPts val="1700"/>
              </a:lnSpc>
              <a:spcAft>
                <a:spcPts val="600"/>
              </a:spcAft>
              <a:defRPr sz="1100">
                <a:solidFill>
                  <a:srgbClr val="1A1A2E"/>
                </a:solidFill>
                <a:latin typeface="Calibri"/>
              </a:defRPr>
            </a:pPr>
            <a:r>
              <a:t>•  Assess knowledge graph structure for legal domain extension</a:t>
            </a:r>
          </a:p>
          <a:p>
            <a:pPr>
              <a:lnSpc>
                <a:spcPts val="1700"/>
              </a:lnSpc>
              <a:spcAft>
                <a:spcPts val="600"/>
              </a:spcAft>
              <a:defRPr sz="1100">
                <a:solidFill>
                  <a:srgbClr val="1A1A2E"/>
                </a:solidFill>
                <a:latin typeface="Calibri"/>
              </a:defRPr>
            </a:pPr>
            <a:r>
              <a:t>•  Map legal compliance requirements (SRA, Legal Services Act, GDPR)</a:t>
            </a:r>
          </a:p>
          <a:p>
            <a:pPr>
              <a:lnSpc>
                <a:spcPts val="1700"/>
              </a:lnSpc>
              <a:spcAft>
                <a:spcPts val="600"/>
              </a:spcAft>
              <a:defRPr sz="1100">
                <a:solidFill>
                  <a:srgbClr val="1A1A2E"/>
                </a:solidFill>
                <a:latin typeface="Calibri"/>
              </a:defRPr>
            </a:pPr>
            <a:r>
              <a:t>•  Design governance rules for contract analysis, regulatory</a:t>
            </a:r>
          </a:p>
          <a:p>
            <a:pPr>
              <a:lnSpc>
                <a:spcPts val="1700"/>
              </a:lnSpc>
              <a:spcAft>
                <a:spcPts val="600"/>
              </a:spcAft>
              <a:defRPr sz="1100">
                <a:solidFill>
                  <a:srgbClr val="1A1A2E"/>
                </a:solidFill>
                <a:latin typeface="Calibri"/>
              </a:defRPr>
            </a:pPr>
            <a:r>
              <a:t>monitoring, and litigation risk scoring use cases</a:t>
            </a:r>
          </a:p>
          <a:p>
            <a:pPr>
              <a:lnSpc>
                <a:spcPts val="1700"/>
              </a:lnSpc>
              <a:spcAft>
                <a:spcPts val="600"/>
              </a:spcAft>
              <a:defRPr sz="1100">
                <a:solidFill>
                  <a:srgbClr val="1A1A2E"/>
                </a:solidFill>
                <a:latin typeface="Calibri"/>
              </a:defRPr>
            </a:pPr>
            <a:r>
              <a:t>•  Review iPiphany's ISO 27001 posture for legal compliance gaps</a:t>
            </a:r>
          </a:p>
          <a:p>
            <a:pPr>
              <a:lnSpc>
                <a:spcPts val="1700"/>
              </a:lnSpc>
              <a:spcAft>
                <a:spcPts val="600"/>
              </a:spcAft>
              <a:defRPr sz="1100">
                <a:solidFill>
                  <a:srgbClr val="1A1A2E"/>
                </a:solidFill>
                <a:latin typeface="Calibri"/>
              </a:defRPr>
            </a:pPr>
            <a:r>
              <a:t>Deliverable: Integration Blueprint + Legal AI Use Case Matrix</a:t>
            </a:r>
          </a:p>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Phase 2: Platform Integration</a:t>
            </a:r>
          </a:p>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Core integration (iPiphany NLP API → Aqera</a:t>
            </a:r>
          </a:p>
          <a:p>
            <a:pPr>
              <a:lnSpc>
                <a:spcPts val="1700"/>
              </a:lnSpc>
              <a:spcAft>
                <a:spcPts val="600"/>
              </a:spcAft>
              <a:defRPr sz="1100">
                <a:solidFill>
                  <a:srgbClr val="1A1A2E"/>
                </a:solidFill>
                <a:latin typeface="Calibri"/>
              </a:defRPr>
            </a:pPr>
            <a:r>
              <a:t>governance platform, evidence chain, routing)</a:t>
            </a:r>
          </a:p>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Legal compliance framework config</a:t>
            </a:r>
          </a:p>
          <a:p>
            <a:pPr>
              <a:lnSpc>
                <a:spcPts val="1700"/>
              </a:lnSpc>
              <a:spcAft>
                <a:spcPts val="600"/>
              </a:spcAft>
              <a:defRPr sz="1100">
                <a:solidFill>
                  <a:srgbClr val="1A1A2E"/>
                </a:solidFill>
                <a:latin typeface="Calibri"/>
              </a:defRPr>
            </a:pPr>
            <a:r>
              <a:t>(SRA, GDPR privilege, Legal Services</a:t>
            </a:r>
          </a:p>
          <a:p>
            <a:pPr>
              <a:lnSpc>
                <a:spcPts val="1700"/>
              </a:lnSpc>
              <a:spcAft>
                <a:spcPts val="600"/>
              </a:spcAft>
              <a:defRPr sz="1100">
                <a:solidFill>
                  <a:srgbClr val="1A1A2E"/>
                </a:solidFill>
                <a:latin typeface="Calibri"/>
              </a:defRPr>
            </a:pPr>
            <a:r>
              <a:t>Act), approval workflows by risk tier</a:t>
            </a:r>
          </a:p>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Testing with iPiphany's existing</a:t>
            </a:r>
          </a:p>
          <a:p>
            <a:pPr>
              <a:lnSpc>
                <a:spcPts val="1700"/>
              </a:lnSpc>
              <a:spcAft>
                <a:spcPts val="600"/>
              </a:spcAft>
              <a:defRPr sz="1100">
                <a:solidFill>
                  <a:srgbClr val="1A1A2E"/>
                </a:solidFill>
                <a:latin typeface="Calibri"/>
              </a:defRPr>
            </a:pPr>
            <a:r>
              <a:t>banking/insurance test data, UAT</a:t>
            </a:r>
          </a:p>
          <a:p>
            <a:pPr>
              <a:lnSpc>
                <a:spcPts val="1700"/>
              </a:lnSpc>
              <a:spcAft>
                <a:spcPts val="600"/>
              </a:spcAft>
              <a:defRPr sz="1100">
                <a:solidFill>
                  <a:srgbClr val="1A1A2E"/>
                </a:solidFill>
                <a:latin typeface="Calibri"/>
              </a:defRPr>
            </a:pPr>
            <a:r>
              <a:t>with pilot client, performance tuning</a:t>
            </a:r>
          </a:p>
          <a:p>
            <a:pPr>
              <a:lnSpc>
                <a:spcPts val="1700"/>
              </a:lnSpc>
              <a:spcAft>
                <a:spcPts val="600"/>
              </a:spcAft>
              <a:defRPr sz="1100">
                <a:solidFill>
                  <a:srgbClr val="1A1A2E"/>
                </a:solidFill>
                <a:latin typeface="Calibri"/>
              </a:defRPr>
            </a:pPr>
            <a:r>
              <a:t>├──→</a:t>
            </a:r>
          </a:p>
          <a:p>
            <a:pPr>
              <a:lnSpc>
                <a:spcPts val="1700"/>
              </a:lnSpc>
              <a:spcAft>
                <a:spcPts val="600"/>
              </a:spcAft>
              <a:defRPr sz="1100">
                <a:solidFill>
                  <a:srgbClr val="1A1A2E"/>
                </a:solidFill>
                <a:latin typeface="Calibri"/>
              </a:defRPr>
            </a:pPr>
            <a:r>
              <a:t>Phase 3</a:t>
            </a:r>
          </a:p>
          <a:p>
            <a:pPr>
              <a:lnSpc>
                <a:spcPts val="1700"/>
              </a:lnSpc>
              <a:spcAft>
                <a:spcPts val="600"/>
              </a:spcAft>
              <a:defRPr sz="1100">
                <a:solidFill>
                  <a:srgbClr val="1A1A2E"/>
                </a:solidFill>
                <a:latin typeface="Calibri"/>
              </a:defRPr>
            </a:pPr>
            <a:r>
              <a:t>Go-Live</a:t>
            </a:r>
          </a:p>
          <a:p>
            <a:pPr>
              <a:lnSpc>
                <a:spcPts val="1700"/>
              </a:lnSpc>
              <a:spcAft>
                <a:spcPts val="600"/>
              </a:spcAft>
              <a:defRPr sz="1100">
                <a:solidFill>
                  <a:srgbClr val="1A1A2E"/>
                </a:solidFill>
                <a:latin typeface="Calibri"/>
              </a:defRPr>
            </a:pPr>
            <a:r>
              <a:t>with</a:t>
            </a:r>
          </a:p>
          <a:p>
            <a:pPr>
              <a:lnSpc>
                <a:spcPts val="1700"/>
              </a:lnSpc>
              <a:spcAft>
                <a:spcPts val="600"/>
              </a:spcAft>
              <a:defRPr sz="1100">
                <a:solidFill>
                  <a:srgbClr val="1A1A2E"/>
                </a:solidFill>
                <a:latin typeface="Calibri"/>
              </a:defRPr>
            </a:pPr>
            <a:r>
              <a:t>Pilot</a:t>
            </a:r>
          </a:p>
          <a:p>
            <a:pPr>
              <a:lnSpc>
                <a:spcPts val="1700"/>
              </a:lnSpc>
              <a:spcAft>
                <a:spcPts val="600"/>
              </a:spcAft>
              <a:defRPr sz="1100">
                <a:solidFill>
                  <a:srgbClr val="1A1A2E"/>
                </a:solidFill>
                <a:latin typeface="Calibri"/>
              </a:defRPr>
            </a:pPr>
            <a:r>
              <a:t>Client</a:t>
            </a:r>
          </a:p>
          <a:p>
            <a:pPr>
              <a:lnSpc>
                <a:spcPts val="1700"/>
              </a:lnSpc>
              <a:spcAft>
                <a:spcPts val="600"/>
              </a:spcAft>
              <a:defRPr sz="1100">
                <a:solidFill>
                  <a:srgbClr val="1A1A2E"/>
                </a:solidFill>
                <a:latin typeface="Calibri"/>
              </a:defRPr>
            </a:pPr>
            <a:r>
              <a:t>+ Scale</a:t>
            </a:r>
          </a:p>
          <a:p>
            <a:pPr>
              <a:lnSpc>
                <a:spcPts val="1700"/>
              </a:lnSpc>
              <a:spcAft>
                <a:spcPts val="600"/>
              </a:spcAft>
              <a:defRPr sz="1100">
                <a:solidFill>
                  <a:srgbClr val="1A1A2E"/>
                </a:solidFill>
                <a:latin typeface="Calibri"/>
              </a:defRPr>
            </a:pPr>
            <a:r>
              <a:t>First legal document analysed through iPiphany's NLP engine with full Aqera governance in 10-12 weeks.</a:t>
            </a:r>
          </a:p>
          <a:p>
            <a:pPr>
              <a:lnSpc>
                <a:spcPts val="1700"/>
              </a:lnSpc>
              <a:spcAft>
                <a:spcPts val="600"/>
              </a:spcAft>
              <a:defRPr sz="1100">
                <a:solidFill>
                  <a:srgbClr val="1A1A2E"/>
                </a:solidFill>
                <a:latin typeface="Calibri"/>
              </a:defRPr>
            </a:pPr>
            <a:r>
              <a:t>Phase 3 is ongoing: managed operations, legal AI feature development (new use cases as iPiphany's NLP models are extended), and scaling support as iPiphany onboards more legal clients from its banking, insurance, and utilities base.</a:t>
            </a:r>
          </a:p>
        </p:txBody>
      </p:sp>
      <p:sp>
        <p:nvSpPr>
          <p:cNvPr id="7" name="Rectangle 6"/>
          <p:cNvSpPr/>
          <p:nvPr/>
        </p:nvSpPr>
        <p:spPr>
          <a:xfrm>
            <a:off x="457200" y="6263640"/>
            <a:ext cx="11277295" cy="9144"/>
          </a:xfrm>
          <a:prstGeom prst="rect">
            <a:avLst/>
          </a:prstGeom>
          <a:solidFill>
            <a:srgbClr val="EDE9F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457200" y="6355080"/>
            <a:ext cx="3657600" cy="274320"/>
          </a:xfrm>
          <a:prstGeom prst="rect">
            <a:avLst/>
          </a:prstGeom>
          <a:noFill/>
        </p:spPr>
        <p:txBody>
          <a:bodyPr wrap="square">
            <a:spAutoFit/>
          </a:bodyPr>
          <a:lstStyle/>
          <a:p>
            <a:pPr algn="l">
              <a:defRPr sz="800" b="0" i="0">
                <a:solidFill>
                  <a:srgbClr val="646478"/>
                </a:solidFill>
                <a:latin typeface="Calibri"/>
              </a:defRPr>
            </a:pPr>
            <a:r>
              <a:t>Aqera  |  Confidential</a:t>
            </a:r>
          </a:p>
        </p:txBody>
      </p:sp>
      <p:sp>
        <p:nvSpPr>
          <p:cNvPr id="9" name="TextBox 8"/>
          <p:cNvSpPr txBox="1"/>
          <p:nvPr/>
        </p:nvSpPr>
        <p:spPr>
          <a:xfrm>
            <a:off x="10820095" y="6355080"/>
            <a:ext cx="914400" cy="274320"/>
          </a:xfrm>
          <a:prstGeom prst="rect">
            <a:avLst/>
          </a:prstGeom>
          <a:noFill/>
        </p:spPr>
        <p:txBody>
          <a:bodyPr wrap="square">
            <a:spAutoFit/>
          </a:bodyPr>
          <a:lstStyle/>
          <a:p>
            <a:pPr algn="r">
              <a:defRPr sz="800" b="0" i="0">
                <a:solidFill>
                  <a:srgbClr val="646478"/>
                </a:solidFill>
                <a:latin typeface="Calibri"/>
              </a:defRPr>
            </a:pPr>
            <a:r>
              <a:t>9 / 14</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