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slideMasters/slideMaster22.xml" ContentType="application/vnd.openxmlformats-officedocument.presentationml.slideMaster+xml"/>
  <Override PartName="/ppt/slides/slide22.xml" ContentType="application/vnd.openxmlformats-officedocument.presentationml.slide+xml"/>
  <Override PartName="/ppt/slideMasters/slideMaster23.xml" ContentType="application/vnd.openxmlformats-officedocument.presentationml.slideMaster+xml"/>
  <Override PartName="/ppt/slides/slide23.xml" ContentType="application/vnd.openxmlformats-officedocument.presentationml.slide+xml"/>
  <Override PartName="/ppt/slideMasters/slideMaster24.xml" ContentType="application/vnd.openxmlformats-officedocument.presentationml.slideMaster+xml"/>
  <Override PartName="/ppt/slides/slide24.xml" ContentType="application/vnd.openxmlformats-officedocument.presentationml.slide+xml"/>
  <Override PartName="/ppt/slideMasters/slideMaster25.xml" ContentType="application/vnd.openxmlformats-officedocument.presentationml.slideMaster+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notesMasterIdLst>
    <p:notesMasterId r:id="rId27"/>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2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2.xml"/>
		</Relationships>
</file>

<file path=ppt/notesSlides/_rels/notesSlide2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3.xml"/>
		</Relationships>
</file>

<file path=ppt/notesSlides/_rels/notesSlide2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4.xml"/>
		</Relationships>
</file>

<file path=ppt/notesSlides/_rels/notesSlide2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5.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 everyone, my name is Yvo van Zee, I'm a cloud consultant at Cloudar and I've been an AWS Community Builder for four years now. Today I want to talk about something that affects every single one of us building on AWS: the bill. More specifically, how we can catch cost surprises before they ever make it to production.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here's where it gets fun. Kiro's autonomous agent can pick up GitHub issues and work on them independently. I would create issues based on the spec tasks, tag them for Kiro, and the agent would start working. There were days where I'd leave the office in Amsterdam, drive home to The Hague, and before I even got home - there was already a pull request in my inbox. Ready for review.</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let me be honest with you. The autonomous agent wasn't perfect. Despite having well-scoped issues derived from the spec-driven tasks, sometimes the output wasn't quite right. I still had to review every PR, iterate on the code, and sometimes take over entirely. This is important to understand: AI is a productivity multiplier, not a magic wand. It's a junior developer that never sleeps and never complains, but still needs code review.</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did we actually build? In just seven weeks - that's 50 commits - we created a fully functional cost analysis tool. It supports 26 different AWS resource types, from EC2 and Lambda to NAT Gateways and CloudFront. It's about 5,600 lines of TypeScript. It integrates natively with both GitHub Actions and GitLab CI/CD. And it's completely open source and free to use.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 me walk you through how it works. When a developer opens a pull request, the CI/CD pipeline synthesizes the CDK app for both the base branch and the PR branch. This gives us two CloudFormation templates. The tool then diffs these templates, identifies added, removed, and modified resources, and queries the AWS Pricing API for real-time pricing data. The result? A clear cost report posted directly on your pull request.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 me show you what this looks like in practice. Here we have a developer adding an RDS instance and a NAT Gateway to their stack. They open a pull request, and within a minute or two... there it is. A cost analysis comment showing exactly what this change will cost per month. You can see the breakdown per resource, the total delta, and even trend indicators showing if costs are going up or down.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at this comment more closely. At the top, you see the total monthly cost impact with a clear trend indicator. Then a table breaking down every resource - logical ID, type, and estimated monthly cost. And at the bottom, the threshold check. In this case, we've configured a warning at 50 dollars and an error at 200 dollars. This PR exceeds the error threshold, so the pipeline would actually fail.</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Cost thresholds are your safety net. You configure them in a simple YAML file. You can set different thresholds per environment - maybe you're more lenient in dev but strict in production. When a PR exceeds a threshold, the pipeline fails. This doesn't block anyone - it starts a conversation. The developer sees the cost impact and can make an informed decision: is this worth it, or should we optimize?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thing you might be wondering: how do you estimate costs for usage-based services like Lambda or S3? The tool comes with sensible defaults - for example, 1 million Lambda invocations per month, 100 GB of S3 storage. But you can customize everything in the configuration file to match your actual usage patterns. This makes the estimates much more accurate for your specific workload.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currently support 26 AWS resource types across compute, storage, databases, networking, and application services. And here's the beauty of the architecture: each resource type is a self-contained calculator. Adding support for a new service means implementing a single interface. The codebase is designed for contributions.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we didn't stop at just showing costs. The tool also includes an optimization engine with seven different analyzers. It can suggest right-sizing, Reserved Instances, Savings Plans, Graviton migration, and more. Each recommendation comes with estimated savings, implementation effort, and risk level. It's like having a FinOps advisor built into your CI/CD pipeline.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 me start with a question. Raise your hand if you've ever been surprised by your AWS bill. Yeah, me too. And here's the thing - in most organizations, cost awareness lives at the wrong level. Managers see dashboards, finance reviews monthly reports, but the people actually creating the resources - the developers - often have no idea what their changes cost.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Setting it up? Five lines in your GitHub Actions workflow. That's it. Point it at your CDK app directory, give it a GitHub token for posting comments, and specify your AWS region. The action handles CDK synthesis, template comparison, pricing lookup, and comment posting. Five lines to shift left your entire cost awareness.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if you're on GitLab - like the ANWB was - it works there too. The CLI has a built-in flag to post directly to merge requests. Same tool, same analysis, different platform. Because the best FinOps tool is the one that fits your existing workflow.</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 me zoom out for a second. This tool isn't just about numbers on a PR. It's about building a FinOps culture. Traditional FinOps starts with visibility - dashboards that show what you spent last month. That's reactive. What we're doing here is shifting to accountability - making cost a first-class citizen in the development process. Every developer sees the impact of their changes, every PR has a cost conversation. And with the optimization recommendations, we're starting to climb toward the top of the pyramid.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 things I want you to take away from this talk. First: if you're going to use AI for development, invest in specifications. The better your specs, the better the output. Kiro with good specs was incredibly productive. Kiro without specs would have been chaos. Second: cost awareness belongs in the pull request, not in a monthly finance review. By the time finance sees the bill, it's already too late. And third: open source tools don't have to be perfect to be valuable. This tool started as a side project to solve a real problem. It's not feature-complete. But it's useful today, and it gets better with every contribution.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here's my ask. The tool is free, it's open source, and it's on GitHub right now. Scan this QR code. If you use CDK, try it in your pipeline today - it's five lines of YAML. If you want to contribute, we'd love more resource calculators - each one is a self-contained module. And if nothing else, star the repo and share it with your team. Because the more people care about infrastructure costs at development time, the fewer surprises we all get at the end of the month.</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all for your time. I'm happy to take your questions. And if you want to chat more after - about the tool, about Kiro, about FinOps - come find me. I'll be around all day.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 me tell you how this project started. I was working as a cloud consultant at the ANWB - the Dutch automobile association. They had a FinOps lead named Sjak, whose mission was to bring cost awareness from the management level down to the developers. They were using Cloudability as their FinOps tool, and they'd already seen announcements about tools like Infracost that could estimate infrastructure costs before deployment.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was just one problem. These cost estimation tools? They worked great for Terraform. But the ANWB was all-in on AWS CDK and CloudFormation. There was no CloudFormation support at the time. So we were stuck. We had the ambition, we had the need, but we didn't have the tooling.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That's when I suggested something a bit bold. I said: 'What if we build it ourselves? And what if we use Kiro to do it?' For those who don't know, Kiro is AWS's AI-powered coding tool. As an AWS Community Builder, I had early access to Kiro's autonomous agents. And I had a theory: with the right approach, AI could help us build a production-quality tool in weeks, not months.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those unfamiliar, Kiro brings a structured approach to AI-assisted development. It's built around three concepts. First: spec-driven development - you write specifications, and the AI implements them. Second: autonomous agents - the AI can pick up tasks and create pull requests independently. And third: steering rules - guidelines that keep the AI aligned with your coding standards. Think of it as giving your AI colleague a proper onboarding.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what spec-driven development actually looks like. For every feature, we created three documents. First, requirements - user stories with clear acceptance criteria. Then, a design document - architecture, interfaces, data models. And finally, a task list - concrete implementation steps that the AI could pick up. This isn't just documentation. This is the contract between you and the AI.</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 me show you how a spec translates to code. Here's a requirement: 'As a developer, I want to see the cost impact of my infrastructure changes as a comment on my pull request.' From this, Kiro generated the design, created the task breakdown, and then - task by task - implemented the feature. The spec defined 24 correctness properties that had to hold true. These aren't just nice-to-haves, they're the formal verification that the tool works correctly.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specs alone aren't enough. You also need guardrails. We created 13 steering documents covering everything from TypeScript best practices to security guidelines to testing standards. This is like your team's engineering handbook, but machine-readable. It ensures the AI writes code that looks like your code, follows your patterns, and meets your quality bar.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914400"/>
            <a:ext cx="7680960" cy="914400"/>
          </a:xfrm>
          <a:prstGeom prst="rect">
            <a:avLst/>
          </a:prstGeom>
          <a:noFill/>
          <a:ln/>
        </p:spPr>
        <p:txBody>
          <a:bodyPr wrap="square" rtlCol="0" anchor="ctr"/>
          <a:lstStyle/>
          <a:p>
            <a:pPr algn="ctr" indent="0" marL="0">
              <a:buNone/>
            </a:pPr>
            <a:r>
              <a:rPr lang="en-US" sz="4000" b="1" dirty="0">
                <a:solidFill>
                  <a:srgbClr val="FFFFFF"/>
                </a:solidFill>
              </a:rPr>
              <a:t>Shift Left Your AWS Bill</a:t>
            </a:r>
            <a:endParaRPr lang="en-US" sz="4000" dirty="0"/>
          </a:p>
        </p:txBody>
      </p:sp>
      <p:sp>
        <p:nvSpPr>
          <p:cNvPr id="4" name="Text 2"/>
          <p:cNvSpPr/>
          <p:nvPr/>
        </p:nvSpPr>
        <p:spPr>
          <a:xfrm>
            <a:off x="731520" y="1920240"/>
            <a:ext cx="7680960" cy="822960"/>
          </a:xfrm>
          <a:prstGeom prst="rect">
            <a:avLst/>
          </a:prstGeom>
          <a:noFill/>
          <a:ln/>
        </p:spPr>
        <p:txBody>
          <a:bodyPr wrap="square" rtlCol="0" anchor="ctr"/>
          <a:lstStyle/>
          <a:p>
            <a:pPr algn="ctr" indent="0" marL="0">
              <a:lnSpc>
                <a:spcPct val="120000"/>
              </a:lnSpc>
              <a:buNone/>
            </a:pPr>
            <a:r>
              <a:rPr lang="en-US" sz="2200" dirty="0">
                <a:solidFill>
                  <a:srgbClr val="FF9900"/>
                </a:solidFill>
              </a:rPr>
              <a:t>Automated CDK Cost Analysis</a:t>
            </a:r>
            <a:endParaRPr lang="en-US" sz="2200" dirty="0"/>
          </a:p>
          <a:p>
            <a:pPr algn="ctr" indent="0" marL="0">
              <a:lnSpc>
                <a:spcPct val="120000"/>
              </a:lnSpc>
              <a:buNone/>
            </a:pPr>
            <a:r>
              <a:rPr lang="en-US" sz="2200" dirty="0">
                <a:solidFill>
                  <a:srgbClr val="FF9900"/>
                </a:solidFill>
              </a:rPr>
              <a:t>in your CI/CD Pipelines</a:t>
            </a:r>
            <a:endParaRPr lang="en-US" sz="2200" dirty="0"/>
          </a:p>
        </p:txBody>
      </p:sp>
      <p:sp>
        <p:nvSpPr>
          <p:cNvPr id="5" name="Text 3"/>
          <p:cNvSpPr/>
          <p:nvPr/>
        </p:nvSpPr>
        <p:spPr>
          <a:xfrm>
            <a:off x="731520" y="3200400"/>
            <a:ext cx="7680960" cy="457200"/>
          </a:xfrm>
          <a:prstGeom prst="rect">
            <a:avLst/>
          </a:prstGeom>
          <a:noFill/>
          <a:ln/>
        </p:spPr>
        <p:txBody>
          <a:bodyPr wrap="square" rtlCol="0" anchor="ctr"/>
          <a:lstStyle/>
          <a:p>
            <a:pPr algn="ctr" indent="0" marL="0">
              <a:buNone/>
            </a:pPr>
            <a:r>
              <a:rPr lang="en-US" sz="1800" dirty="0">
                <a:solidFill>
                  <a:srgbClr val="FFFFFF"/>
                </a:solidFill>
              </a:rPr>
              <a:t>Yvo van Zee</a:t>
            </a:r>
            <a:endParaRPr lang="en-US" sz="1800" dirty="0"/>
          </a:p>
        </p:txBody>
      </p:sp>
      <p:sp>
        <p:nvSpPr>
          <p:cNvPr id="6" name="Text 4"/>
          <p:cNvSpPr/>
          <p:nvPr/>
        </p:nvSpPr>
        <p:spPr>
          <a:xfrm>
            <a:off x="731520" y="3657600"/>
            <a:ext cx="7680960" cy="365760"/>
          </a:xfrm>
          <a:prstGeom prst="rect">
            <a:avLst/>
          </a:prstGeom>
          <a:noFill/>
          <a:ln/>
        </p:spPr>
        <p:txBody>
          <a:bodyPr wrap="square" rtlCol="0" anchor="ctr"/>
          <a:lstStyle/>
          <a:p>
            <a:pPr algn="ctr" indent="0" marL="0">
              <a:buNone/>
            </a:pPr>
            <a:r>
              <a:rPr lang="en-US" sz="1300" dirty="0">
                <a:solidFill>
                  <a:srgbClr val="CCCCCC"/>
                </a:solidFill>
              </a:rPr>
              <a:t>Cloud Consultant @ Cloudar  |  AWS Community Builder (4th year)</a:t>
            </a:r>
            <a:endParaRPr lang="en-US" sz="1300" dirty="0"/>
          </a:p>
        </p:txBody>
      </p:sp>
      <p:sp>
        <p:nvSpPr>
          <p:cNvPr id="7" name="Text 5"/>
          <p:cNvSpPr/>
          <p:nvPr/>
        </p:nvSpPr>
        <p:spPr>
          <a:xfrm>
            <a:off x="731520" y="4114800"/>
            <a:ext cx="7680960" cy="365760"/>
          </a:xfrm>
          <a:prstGeom prst="rect">
            <a:avLst/>
          </a:prstGeom>
          <a:noFill/>
          <a:ln/>
        </p:spPr>
        <p:txBody>
          <a:bodyPr wrap="square" rtlCol="0" anchor="ctr"/>
          <a:lstStyle/>
          <a:p>
            <a:pPr algn="ctr" indent="0" marL="0">
              <a:buNone/>
            </a:pPr>
            <a:r>
              <a:rPr lang="en-US" sz="1200" dirty="0">
                <a:solidFill>
                  <a:srgbClr val="888888"/>
                </a:solidFill>
              </a:rPr>
              <a:t>AWS Summit Amsterdam 2026 - Community Lounge</a:t>
            </a:r>
            <a:endParaRPr lang="en-US" sz="1200" dirty="0"/>
          </a:p>
        </p:txBody>
      </p:sp>
      <p:sp>
        <p:nvSpPr>
          <p:cNvPr id="8" name="Text 6"/>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1 / 25</a:t>
            </a:r>
            <a:endParaRPr lang="en-US" sz="9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The Autonomous Agent Experience</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10 / 25</a:t>
            </a:r>
            <a:endParaRPr lang="en-US" sz="900" dirty="0"/>
          </a:p>
        </p:txBody>
      </p:sp>
      <p:sp>
        <p:nvSpPr>
          <p:cNvPr id="6" name="Shape 4"/>
          <p:cNvSpPr/>
          <p:nvPr/>
        </p:nvSpPr>
        <p:spPr>
          <a:xfrm>
            <a:off x="731520" y="1463040"/>
            <a:ext cx="2377440" cy="1280160"/>
          </a:xfrm>
          <a:prstGeom prst="roundRect">
            <a:avLst>
              <a:gd name="adj" fmla="val 8571"/>
            </a:avLst>
          </a:prstGeom>
          <a:solidFill>
            <a:srgbClr val="2D2D44"/>
          </a:solidFill>
          <a:ln w="25400">
            <a:solidFill>
              <a:srgbClr val="4FC3F7"/>
            </a:solidFill>
            <a:prstDash val="solid"/>
          </a:ln>
        </p:spPr>
      </p:sp>
      <p:sp>
        <p:nvSpPr>
          <p:cNvPr id="7" name="Text 5"/>
          <p:cNvSpPr/>
          <p:nvPr/>
        </p:nvSpPr>
        <p:spPr>
          <a:xfrm>
            <a:off x="731520" y="1463040"/>
            <a:ext cx="2377440" cy="1280160"/>
          </a:xfrm>
          <a:prstGeom prst="rect">
            <a:avLst/>
          </a:prstGeom>
          <a:noFill/>
          <a:ln/>
        </p:spPr>
        <p:txBody>
          <a:bodyPr wrap="square" rtlCol="0" anchor="ctr"/>
          <a:lstStyle/>
          <a:p>
            <a:pPr algn="ctr" indent="0" marL="0">
              <a:lnSpc>
                <a:spcPct val="120000"/>
              </a:lnSpc>
              <a:buNone/>
            </a:pPr>
            <a:r>
              <a:rPr lang="en-US" sz="1600" b="1" dirty="0">
                <a:solidFill>
                  <a:srgbClr val="4FC3F7"/>
                </a:solidFill>
              </a:rPr>
              <a:t>GitHub Issue</a:t>
            </a:r>
            <a:endParaRPr lang="en-US" sz="1600" dirty="0"/>
          </a:p>
          <a:p>
            <a:pPr algn="ctr" indent="0" marL="0">
              <a:lnSpc>
                <a:spcPct val="120000"/>
              </a:lnSpc>
              <a:buNone/>
            </a:pPr>
            <a:r>
              <a:rPr lang="en-US" sz="1600" b="1" dirty="0">
                <a:solidFill>
                  <a:srgbClr val="4FC3F7"/>
                </a:solidFill>
              </a:rPr>
              <a:t>created</a:t>
            </a:r>
            <a:endParaRPr lang="en-US" sz="1600" dirty="0"/>
          </a:p>
        </p:txBody>
      </p:sp>
      <p:sp>
        <p:nvSpPr>
          <p:cNvPr id="8" name="Text 6"/>
          <p:cNvSpPr/>
          <p:nvPr/>
        </p:nvSpPr>
        <p:spPr>
          <a:xfrm>
            <a:off x="3017520" y="1737360"/>
            <a:ext cx="731520" cy="731520"/>
          </a:xfrm>
          <a:prstGeom prst="rect">
            <a:avLst/>
          </a:prstGeom>
          <a:noFill/>
          <a:ln/>
        </p:spPr>
        <p:txBody>
          <a:bodyPr wrap="square" rtlCol="0" anchor="ctr"/>
          <a:lstStyle/>
          <a:p>
            <a:pPr algn="ctr" indent="0" marL="0">
              <a:buNone/>
            </a:pPr>
            <a:r>
              <a:rPr lang="en-US" sz="2800" dirty="0">
                <a:solidFill>
                  <a:srgbClr val="FF9900"/>
                </a:solidFill>
              </a:rPr>
              <a:t>→</a:t>
            </a:r>
            <a:endParaRPr lang="en-US" sz="2800" dirty="0"/>
          </a:p>
        </p:txBody>
      </p:sp>
      <p:sp>
        <p:nvSpPr>
          <p:cNvPr id="9" name="Shape 7"/>
          <p:cNvSpPr/>
          <p:nvPr/>
        </p:nvSpPr>
        <p:spPr>
          <a:xfrm>
            <a:off x="3657600" y="1463040"/>
            <a:ext cx="2377440" cy="1280160"/>
          </a:xfrm>
          <a:prstGeom prst="roundRect">
            <a:avLst>
              <a:gd name="adj" fmla="val 8571"/>
            </a:avLst>
          </a:prstGeom>
          <a:solidFill>
            <a:srgbClr val="2D2D44"/>
          </a:solidFill>
          <a:ln w="25400">
            <a:solidFill>
              <a:srgbClr val="FF9900"/>
            </a:solidFill>
            <a:prstDash val="solid"/>
          </a:ln>
        </p:spPr>
      </p:sp>
      <p:sp>
        <p:nvSpPr>
          <p:cNvPr id="10" name="Text 8"/>
          <p:cNvSpPr/>
          <p:nvPr/>
        </p:nvSpPr>
        <p:spPr>
          <a:xfrm>
            <a:off x="3657600" y="1463040"/>
            <a:ext cx="2377440" cy="1280160"/>
          </a:xfrm>
          <a:prstGeom prst="rect">
            <a:avLst/>
          </a:prstGeom>
          <a:noFill/>
          <a:ln/>
        </p:spPr>
        <p:txBody>
          <a:bodyPr wrap="square" rtlCol="0" anchor="ctr"/>
          <a:lstStyle/>
          <a:p>
            <a:pPr algn="ctr" indent="0" marL="0">
              <a:lnSpc>
                <a:spcPct val="120000"/>
              </a:lnSpc>
              <a:buNone/>
            </a:pPr>
            <a:r>
              <a:rPr lang="en-US" sz="1600" b="1" dirty="0">
                <a:solidFill>
                  <a:srgbClr val="FF9900"/>
                </a:solidFill>
              </a:rPr>
              <a:t>Kiro picks</a:t>
            </a:r>
            <a:endParaRPr lang="en-US" sz="1600" dirty="0"/>
          </a:p>
          <a:p>
            <a:pPr algn="ctr" indent="0" marL="0">
              <a:lnSpc>
                <a:spcPct val="120000"/>
              </a:lnSpc>
              <a:buNone/>
            </a:pPr>
            <a:r>
              <a:rPr lang="en-US" sz="1600" b="1" dirty="0">
                <a:solidFill>
                  <a:srgbClr val="FF9900"/>
                </a:solidFill>
              </a:rPr>
              <a:t>it up</a:t>
            </a:r>
            <a:endParaRPr lang="en-US" sz="1600" dirty="0"/>
          </a:p>
        </p:txBody>
      </p:sp>
      <p:sp>
        <p:nvSpPr>
          <p:cNvPr id="11" name="Text 9"/>
          <p:cNvSpPr/>
          <p:nvPr/>
        </p:nvSpPr>
        <p:spPr>
          <a:xfrm>
            <a:off x="5943600" y="1737360"/>
            <a:ext cx="731520" cy="731520"/>
          </a:xfrm>
          <a:prstGeom prst="rect">
            <a:avLst/>
          </a:prstGeom>
          <a:noFill/>
          <a:ln/>
        </p:spPr>
        <p:txBody>
          <a:bodyPr wrap="square" rtlCol="0" anchor="ctr"/>
          <a:lstStyle/>
          <a:p>
            <a:pPr algn="ctr" indent="0" marL="0">
              <a:buNone/>
            </a:pPr>
            <a:r>
              <a:rPr lang="en-US" sz="2800" dirty="0">
                <a:solidFill>
                  <a:srgbClr val="FF9900"/>
                </a:solidFill>
              </a:rPr>
              <a:t>→</a:t>
            </a:r>
            <a:endParaRPr lang="en-US" sz="2800" dirty="0"/>
          </a:p>
        </p:txBody>
      </p:sp>
      <p:sp>
        <p:nvSpPr>
          <p:cNvPr id="12" name="Shape 10"/>
          <p:cNvSpPr/>
          <p:nvPr/>
        </p:nvSpPr>
        <p:spPr>
          <a:xfrm>
            <a:off x="6583680" y="1463040"/>
            <a:ext cx="2377440" cy="1280160"/>
          </a:xfrm>
          <a:prstGeom prst="roundRect">
            <a:avLst>
              <a:gd name="adj" fmla="val 8571"/>
            </a:avLst>
          </a:prstGeom>
          <a:solidFill>
            <a:srgbClr val="2D2D44"/>
          </a:solidFill>
          <a:ln w="25400">
            <a:solidFill>
              <a:srgbClr val="00C853"/>
            </a:solidFill>
            <a:prstDash val="solid"/>
          </a:ln>
        </p:spPr>
      </p:sp>
      <p:sp>
        <p:nvSpPr>
          <p:cNvPr id="13" name="Text 11"/>
          <p:cNvSpPr/>
          <p:nvPr/>
        </p:nvSpPr>
        <p:spPr>
          <a:xfrm>
            <a:off x="6583680" y="1463040"/>
            <a:ext cx="2377440" cy="1280160"/>
          </a:xfrm>
          <a:prstGeom prst="rect">
            <a:avLst/>
          </a:prstGeom>
          <a:noFill/>
          <a:ln/>
        </p:spPr>
        <p:txBody>
          <a:bodyPr wrap="square" rtlCol="0" anchor="ctr"/>
          <a:lstStyle/>
          <a:p>
            <a:pPr algn="ctr" indent="0" marL="0">
              <a:lnSpc>
                <a:spcPct val="120000"/>
              </a:lnSpc>
              <a:buNone/>
            </a:pPr>
            <a:r>
              <a:rPr lang="en-US" sz="1600" b="1" dirty="0">
                <a:solidFill>
                  <a:srgbClr val="00C853"/>
                </a:solidFill>
              </a:rPr>
              <a:t>Pull Request</a:t>
            </a:r>
            <a:endParaRPr lang="en-US" sz="1600" dirty="0"/>
          </a:p>
          <a:p>
            <a:pPr algn="ctr" indent="0" marL="0">
              <a:lnSpc>
                <a:spcPct val="120000"/>
              </a:lnSpc>
              <a:buNone/>
            </a:pPr>
            <a:r>
              <a:rPr lang="en-US" sz="1600" b="1" dirty="0">
                <a:solidFill>
                  <a:srgbClr val="00C853"/>
                </a:solidFill>
              </a:rPr>
              <a:t>appears</a:t>
            </a:r>
            <a:endParaRPr lang="en-US" sz="1600" dirty="0"/>
          </a:p>
        </p:txBody>
      </p:sp>
      <p:sp>
        <p:nvSpPr>
          <p:cNvPr id="14" name="Shape 12"/>
          <p:cNvSpPr/>
          <p:nvPr/>
        </p:nvSpPr>
        <p:spPr>
          <a:xfrm>
            <a:off x="1097280" y="3200400"/>
            <a:ext cx="6949440" cy="1188720"/>
          </a:xfrm>
          <a:prstGeom prst="roundRect">
            <a:avLst>
              <a:gd name="adj" fmla="val 9231"/>
            </a:avLst>
          </a:prstGeom>
          <a:solidFill>
            <a:srgbClr val="2D2D44"/>
          </a:solidFill>
          <a:ln/>
        </p:spPr>
      </p:sp>
      <p:sp>
        <p:nvSpPr>
          <p:cNvPr id="15" name="Text 13"/>
          <p:cNvSpPr/>
          <p:nvPr/>
        </p:nvSpPr>
        <p:spPr>
          <a:xfrm>
            <a:off x="1280160" y="3291840"/>
            <a:ext cx="6583680" cy="1005840"/>
          </a:xfrm>
          <a:prstGeom prst="rect">
            <a:avLst/>
          </a:prstGeom>
          <a:noFill/>
          <a:ln/>
        </p:spPr>
        <p:txBody>
          <a:bodyPr wrap="square" rtlCol="0" anchor="ctr"/>
          <a:lstStyle/>
          <a:p>
            <a:pPr algn="ctr" indent="0" marL="0">
              <a:lnSpc>
                <a:spcPct val="140000"/>
              </a:lnSpc>
              <a:buNone/>
            </a:pPr>
            <a:r>
              <a:rPr lang="en-US" sz="1400" i="1" dirty="0">
                <a:solidFill>
                  <a:srgbClr val="FFFFFF"/>
                </a:solidFill>
              </a:rPr>
              <a:t>"I'd leave the office in Amsterdam, drive home to The Hague,</a:t>
            </a:r>
            <a:endParaRPr lang="en-US" sz="1400" dirty="0"/>
          </a:p>
          <a:p>
            <a:pPr algn="ctr" indent="0" marL="0">
              <a:lnSpc>
                <a:spcPct val="140000"/>
              </a:lnSpc>
              <a:buNone/>
            </a:pPr>
            <a:r>
              <a:rPr lang="en-US" sz="1400" i="1" dirty="0">
                <a:solidFill>
                  <a:srgbClr val="FFFFFF"/>
                </a:solidFill>
              </a:rPr>
              <a:t>and before I got home - a PR was already in my inbox."</a:t>
            </a:r>
            <a:endParaRPr lang="en-US" sz="1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Being Honest About AI</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11 / 25</a:t>
            </a:r>
            <a:endParaRPr lang="en-US" sz="900" dirty="0"/>
          </a:p>
        </p:txBody>
      </p:sp>
      <p:sp>
        <p:nvSpPr>
          <p:cNvPr id="6" name="Text 4"/>
          <p:cNvSpPr/>
          <p:nvPr/>
        </p:nvSpPr>
        <p:spPr>
          <a:xfrm>
            <a:off x="731520" y="1188720"/>
            <a:ext cx="7680960" cy="457200"/>
          </a:xfrm>
          <a:prstGeom prst="rect">
            <a:avLst/>
          </a:prstGeom>
          <a:noFill/>
          <a:ln/>
        </p:spPr>
        <p:txBody>
          <a:bodyPr wrap="square" rtlCol="0" anchor="ctr"/>
          <a:lstStyle/>
          <a:p>
            <a:pPr algn="ctr" indent="0" marL="0">
              <a:buNone/>
            </a:pPr>
            <a:r>
              <a:rPr lang="en-US" sz="1800" i="1" dirty="0">
                <a:solidFill>
                  <a:srgbClr val="FF9900"/>
                </a:solidFill>
              </a:rPr>
              <a:t>AI is a teammate, not a replacement</a:t>
            </a:r>
            <a:endParaRPr lang="en-US" sz="1800" dirty="0"/>
          </a:p>
        </p:txBody>
      </p:sp>
      <p:sp>
        <p:nvSpPr>
          <p:cNvPr id="7" name="Shape 5"/>
          <p:cNvSpPr/>
          <p:nvPr/>
        </p:nvSpPr>
        <p:spPr>
          <a:xfrm>
            <a:off x="548640" y="1920240"/>
            <a:ext cx="3840480" cy="2560320"/>
          </a:xfrm>
          <a:prstGeom prst="roundRect">
            <a:avLst>
              <a:gd name="adj" fmla="val 4286"/>
            </a:avLst>
          </a:prstGeom>
          <a:solidFill>
            <a:srgbClr val="2D2D44"/>
          </a:solidFill>
          <a:ln w="25400">
            <a:solidFill>
              <a:srgbClr val="00C853"/>
            </a:solidFill>
            <a:prstDash val="solid"/>
          </a:ln>
        </p:spPr>
      </p:sp>
      <p:sp>
        <p:nvSpPr>
          <p:cNvPr id="8" name="Text 6"/>
          <p:cNvSpPr/>
          <p:nvPr/>
        </p:nvSpPr>
        <p:spPr>
          <a:xfrm>
            <a:off x="548640" y="2011680"/>
            <a:ext cx="3840480" cy="457200"/>
          </a:xfrm>
          <a:prstGeom prst="rect">
            <a:avLst/>
          </a:prstGeom>
          <a:noFill/>
          <a:ln/>
        </p:spPr>
        <p:txBody>
          <a:bodyPr wrap="square" rtlCol="0" anchor="ctr"/>
          <a:lstStyle/>
          <a:p>
            <a:pPr algn="ctr" indent="0" marL="0">
              <a:buNone/>
            </a:pPr>
            <a:r>
              <a:rPr lang="en-US" sz="1400" b="1" dirty="0">
                <a:solidFill>
                  <a:srgbClr val="00C853"/>
                </a:solidFill>
              </a:rPr>
              <a:t>What worked great</a:t>
            </a:r>
            <a:endParaRPr lang="en-US" sz="1400" dirty="0"/>
          </a:p>
        </p:txBody>
      </p:sp>
      <p:sp>
        <p:nvSpPr>
          <p:cNvPr id="9" name="Text 7"/>
          <p:cNvSpPr/>
          <p:nvPr/>
        </p:nvSpPr>
        <p:spPr>
          <a:xfrm>
            <a:off x="822960" y="2514600"/>
            <a:ext cx="3291840" cy="320040"/>
          </a:xfrm>
          <a:prstGeom prst="rect">
            <a:avLst/>
          </a:prstGeom>
          <a:noFill/>
          <a:ln/>
        </p:spPr>
        <p:txBody>
          <a:bodyPr wrap="square" rtlCol="0" anchor="ctr"/>
          <a:lstStyle/>
          <a:p>
            <a:pPr indent="0" marL="0">
              <a:buNone/>
            </a:pPr>
            <a:r>
              <a:rPr lang="en-US" sz="1200" dirty="0">
                <a:solidFill>
                  <a:srgbClr val="CCCCCC"/>
                </a:solidFill>
              </a:rPr>
              <a:t>✓  Spec-to-code translation</a:t>
            </a:r>
            <a:endParaRPr lang="en-US" sz="1200" dirty="0"/>
          </a:p>
        </p:txBody>
      </p:sp>
      <p:sp>
        <p:nvSpPr>
          <p:cNvPr id="10" name="Text 8"/>
          <p:cNvSpPr/>
          <p:nvPr/>
        </p:nvSpPr>
        <p:spPr>
          <a:xfrm>
            <a:off x="822960" y="2862072"/>
            <a:ext cx="3291840" cy="320040"/>
          </a:xfrm>
          <a:prstGeom prst="rect">
            <a:avLst/>
          </a:prstGeom>
          <a:noFill/>
          <a:ln/>
        </p:spPr>
        <p:txBody>
          <a:bodyPr wrap="square" rtlCol="0" anchor="ctr"/>
          <a:lstStyle/>
          <a:p>
            <a:pPr indent="0" marL="0">
              <a:buNone/>
            </a:pPr>
            <a:r>
              <a:rPr lang="en-US" sz="1200" dirty="0">
                <a:solidFill>
                  <a:srgbClr val="CCCCCC"/>
                </a:solidFill>
              </a:rPr>
              <a:t>✓  Boilerplate generation</a:t>
            </a:r>
            <a:endParaRPr lang="en-US" sz="1200" dirty="0"/>
          </a:p>
        </p:txBody>
      </p:sp>
      <p:sp>
        <p:nvSpPr>
          <p:cNvPr id="11" name="Text 9"/>
          <p:cNvSpPr/>
          <p:nvPr/>
        </p:nvSpPr>
        <p:spPr>
          <a:xfrm>
            <a:off x="822960" y="3209544"/>
            <a:ext cx="3291840" cy="320040"/>
          </a:xfrm>
          <a:prstGeom prst="rect">
            <a:avLst/>
          </a:prstGeom>
          <a:noFill/>
          <a:ln/>
        </p:spPr>
        <p:txBody>
          <a:bodyPr wrap="square" rtlCol="0" anchor="ctr"/>
          <a:lstStyle/>
          <a:p>
            <a:pPr indent="0" marL="0">
              <a:buNone/>
            </a:pPr>
            <a:r>
              <a:rPr lang="en-US" sz="1200" dirty="0">
                <a:solidFill>
                  <a:srgbClr val="CCCCCC"/>
                </a:solidFill>
              </a:rPr>
              <a:t>✓  Test scaffolding</a:t>
            </a:r>
            <a:endParaRPr lang="en-US" sz="1200" dirty="0"/>
          </a:p>
        </p:txBody>
      </p:sp>
      <p:sp>
        <p:nvSpPr>
          <p:cNvPr id="12" name="Text 10"/>
          <p:cNvSpPr/>
          <p:nvPr/>
        </p:nvSpPr>
        <p:spPr>
          <a:xfrm>
            <a:off x="822960" y="3557016"/>
            <a:ext cx="3291840" cy="320040"/>
          </a:xfrm>
          <a:prstGeom prst="rect">
            <a:avLst/>
          </a:prstGeom>
          <a:noFill/>
          <a:ln/>
        </p:spPr>
        <p:txBody>
          <a:bodyPr wrap="square" rtlCol="0" anchor="ctr"/>
          <a:lstStyle/>
          <a:p>
            <a:pPr indent="0" marL="0">
              <a:buNone/>
            </a:pPr>
            <a:r>
              <a:rPr lang="en-US" sz="1200" dirty="0">
                <a:solidFill>
                  <a:srgbClr val="CCCCCC"/>
                </a:solidFill>
              </a:rPr>
              <a:t>✓  Consistent coding patterns</a:t>
            </a:r>
            <a:endParaRPr lang="en-US" sz="1200" dirty="0"/>
          </a:p>
        </p:txBody>
      </p:sp>
      <p:sp>
        <p:nvSpPr>
          <p:cNvPr id="13" name="Text 11"/>
          <p:cNvSpPr/>
          <p:nvPr/>
        </p:nvSpPr>
        <p:spPr>
          <a:xfrm>
            <a:off x="822960" y="3904488"/>
            <a:ext cx="3291840" cy="320040"/>
          </a:xfrm>
          <a:prstGeom prst="rect">
            <a:avLst/>
          </a:prstGeom>
          <a:noFill/>
          <a:ln/>
        </p:spPr>
        <p:txBody>
          <a:bodyPr wrap="square" rtlCol="0" anchor="ctr"/>
          <a:lstStyle/>
          <a:p>
            <a:pPr indent="0" marL="0">
              <a:buNone/>
            </a:pPr>
            <a:r>
              <a:rPr lang="en-US" sz="1200" dirty="0">
                <a:solidFill>
                  <a:srgbClr val="CCCCCC"/>
                </a:solidFill>
              </a:rPr>
              <a:t>✓  Documentation</a:t>
            </a:r>
            <a:endParaRPr lang="en-US" sz="1200" dirty="0"/>
          </a:p>
        </p:txBody>
      </p:sp>
      <p:sp>
        <p:nvSpPr>
          <p:cNvPr id="14" name="Shape 12"/>
          <p:cNvSpPr/>
          <p:nvPr/>
        </p:nvSpPr>
        <p:spPr>
          <a:xfrm>
            <a:off x="4754880" y="1920240"/>
            <a:ext cx="3840480" cy="2560320"/>
          </a:xfrm>
          <a:prstGeom prst="roundRect">
            <a:avLst>
              <a:gd name="adj" fmla="val 4286"/>
            </a:avLst>
          </a:prstGeom>
          <a:solidFill>
            <a:srgbClr val="2D2D44"/>
          </a:solidFill>
          <a:ln w="25400">
            <a:solidFill>
              <a:srgbClr val="FF5252"/>
            </a:solidFill>
            <a:prstDash val="solid"/>
          </a:ln>
        </p:spPr>
      </p:sp>
      <p:sp>
        <p:nvSpPr>
          <p:cNvPr id="15" name="Text 13"/>
          <p:cNvSpPr/>
          <p:nvPr/>
        </p:nvSpPr>
        <p:spPr>
          <a:xfrm>
            <a:off x="4754880" y="2011680"/>
            <a:ext cx="3840480" cy="457200"/>
          </a:xfrm>
          <a:prstGeom prst="rect">
            <a:avLst/>
          </a:prstGeom>
          <a:noFill/>
          <a:ln/>
        </p:spPr>
        <p:txBody>
          <a:bodyPr wrap="square" rtlCol="0" anchor="ctr"/>
          <a:lstStyle/>
          <a:p>
            <a:pPr algn="ctr" indent="0" marL="0">
              <a:buNone/>
            </a:pPr>
            <a:r>
              <a:rPr lang="en-US" sz="1400" b="1" dirty="0">
                <a:solidFill>
                  <a:srgbClr val="FF5252"/>
                </a:solidFill>
              </a:rPr>
              <a:t>Where I had to step in</a:t>
            </a:r>
            <a:endParaRPr lang="en-US" sz="1400" dirty="0"/>
          </a:p>
        </p:txBody>
      </p:sp>
      <p:sp>
        <p:nvSpPr>
          <p:cNvPr id="16" name="Text 14"/>
          <p:cNvSpPr/>
          <p:nvPr/>
        </p:nvSpPr>
        <p:spPr>
          <a:xfrm>
            <a:off x="5029200" y="2514600"/>
            <a:ext cx="3291840" cy="320040"/>
          </a:xfrm>
          <a:prstGeom prst="rect">
            <a:avLst/>
          </a:prstGeom>
          <a:noFill/>
          <a:ln/>
        </p:spPr>
        <p:txBody>
          <a:bodyPr wrap="square" rtlCol="0" anchor="ctr"/>
          <a:lstStyle/>
          <a:p>
            <a:pPr indent="0" marL="0">
              <a:buNone/>
            </a:pPr>
            <a:r>
              <a:rPr lang="en-US" sz="1200" dirty="0">
                <a:solidFill>
                  <a:srgbClr val="CCCCCC"/>
                </a:solidFill>
              </a:rPr>
              <a:t>✗  Complex business logic</a:t>
            </a:r>
            <a:endParaRPr lang="en-US" sz="1200" dirty="0"/>
          </a:p>
        </p:txBody>
      </p:sp>
      <p:sp>
        <p:nvSpPr>
          <p:cNvPr id="17" name="Text 15"/>
          <p:cNvSpPr/>
          <p:nvPr/>
        </p:nvSpPr>
        <p:spPr>
          <a:xfrm>
            <a:off x="5029200" y="2862072"/>
            <a:ext cx="3291840" cy="320040"/>
          </a:xfrm>
          <a:prstGeom prst="rect">
            <a:avLst/>
          </a:prstGeom>
          <a:noFill/>
          <a:ln/>
        </p:spPr>
        <p:txBody>
          <a:bodyPr wrap="square" rtlCol="0" anchor="ctr"/>
          <a:lstStyle/>
          <a:p>
            <a:pPr indent="0" marL="0">
              <a:buNone/>
            </a:pPr>
            <a:r>
              <a:rPr lang="en-US" sz="1200" dirty="0">
                <a:solidFill>
                  <a:srgbClr val="CCCCCC"/>
                </a:solidFill>
              </a:rPr>
              <a:t>✗  Edge case handling</a:t>
            </a:r>
            <a:endParaRPr lang="en-US" sz="1200" dirty="0"/>
          </a:p>
        </p:txBody>
      </p:sp>
      <p:sp>
        <p:nvSpPr>
          <p:cNvPr id="18" name="Text 16"/>
          <p:cNvSpPr/>
          <p:nvPr/>
        </p:nvSpPr>
        <p:spPr>
          <a:xfrm>
            <a:off x="5029200" y="3209544"/>
            <a:ext cx="3291840" cy="320040"/>
          </a:xfrm>
          <a:prstGeom prst="rect">
            <a:avLst/>
          </a:prstGeom>
          <a:noFill/>
          <a:ln/>
        </p:spPr>
        <p:txBody>
          <a:bodyPr wrap="square" rtlCol="0" anchor="ctr"/>
          <a:lstStyle/>
          <a:p>
            <a:pPr indent="0" marL="0">
              <a:buNone/>
            </a:pPr>
            <a:r>
              <a:rPr lang="en-US" sz="1200" dirty="0">
                <a:solidFill>
                  <a:srgbClr val="CCCCCC"/>
                </a:solidFill>
              </a:rPr>
              <a:t>✗  Architecture decisions</a:t>
            </a:r>
            <a:endParaRPr lang="en-US" sz="1200" dirty="0"/>
          </a:p>
        </p:txBody>
      </p:sp>
      <p:sp>
        <p:nvSpPr>
          <p:cNvPr id="19" name="Text 17"/>
          <p:cNvSpPr/>
          <p:nvPr/>
        </p:nvSpPr>
        <p:spPr>
          <a:xfrm>
            <a:off x="5029200" y="3557016"/>
            <a:ext cx="3291840" cy="320040"/>
          </a:xfrm>
          <a:prstGeom prst="rect">
            <a:avLst/>
          </a:prstGeom>
          <a:noFill/>
          <a:ln/>
        </p:spPr>
        <p:txBody>
          <a:bodyPr wrap="square" rtlCol="0" anchor="ctr"/>
          <a:lstStyle/>
          <a:p>
            <a:pPr indent="0" marL="0">
              <a:buNone/>
            </a:pPr>
            <a:r>
              <a:rPr lang="en-US" sz="1200" dirty="0">
                <a:solidFill>
                  <a:srgbClr val="CCCCCC"/>
                </a:solidFill>
              </a:rPr>
              <a:t>✗  Integration debugging</a:t>
            </a:r>
            <a:endParaRPr lang="en-US" sz="1200" dirty="0"/>
          </a:p>
        </p:txBody>
      </p:sp>
      <p:sp>
        <p:nvSpPr>
          <p:cNvPr id="20" name="Text 18"/>
          <p:cNvSpPr/>
          <p:nvPr/>
        </p:nvSpPr>
        <p:spPr>
          <a:xfrm>
            <a:off x="5029200" y="3904488"/>
            <a:ext cx="3291840" cy="320040"/>
          </a:xfrm>
          <a:prstGeom prst="rect">
            <a:avLst/>
          </a:prstGeom>
          <a:noFill/>
          <a:ln/>
        </p:spPr>
        <p:txBody>
          <a:bodyPr wrap="square" rtlCol="0" anchor="ctr"/>
          <a:lstStyle/>
          <a:p>
            <a:pPr indent="0" marL="0">
              <a:buNone/>
            </a:pPr>
            <a:r>
              <a:rPr lang="en-US" sz="1200" dirty="0">
                <a:solidFill>
                  <a:srgbClr val="CCCCCC"/>
                </a:solidFill>
              </a:rPr>
              <a:t>✗  Code review always needed</a:t>
            </a:r>
            <a:endParaRPr lang="en-US" sz="1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The Results</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12 / 25</a:t>
            </a:r>
            <a:endParaRPr lang="en-US" sz="900" dirty="0"/>
          </a:p>
        </p:txBody>
      </p:sp>
      <p:sp>
        <p:nvSpPr>
          <p:cNvPr id="6" name="Shape 4"/>
          <p:cNvSpPr/>
          <p:nvPr/>
        </p:nvSpPr>
        <p:spPr>
          <a:xfrm>
            <a:off x="365760" y="1371600"/>
            <a:ext cx="2011680" cy="2194560"/>
          </a:xfrm>
          <a:prstGeom prst="roundRect">
            <a:avLst>
              <a:gd name="adj" fmla="val 5455"/>
            </a:avLst>
          </a:prstGeom>
          <a:solidFill>
            <a:srgbClr val="2D2D44"/>
          </a:solidFill>
          <a:ln w="12700">
            <a:solidFill>
              <a:srgbClr val="FF9900"/>
            </a:solidFill>
            <a:prstDash val="solid"/>
          </a:ln>
        </p:spPr>
      </p:sp>
      <p:sp>
        <p:nvSpPr>
          <p:cNvPr id="7" name="Text 5"/>
          <p:cNvSpPr/>
          <p:nvPr/>
        </p:nvSpPr>
        <p:spPr>
          <a:xfrm>
            <a:off x="365760" y="1463040"/>
            <a:ext cx="2011680" cy="1097280"/>
          </a:xfrm>
          <a:prstGeom prst="rect">
            <a:avLst/>
          </a:prstGeom>
          <a:noFill/>
          <a:ln/>
        </p:spPr>
        <p:txBody>
          <a:bodyPr wrap="square" rtlCol="0" anchor="ctr"/>
          <a:lstStyle/>
          <a:p>
            <a:pPr algn="ctr" indent="0" marL="0">
              <a:buNone/>
            </a:pPr>
            <a:r>
              <a:rPr lang="en-US" sz="4200" b="1" dirty="0">
                <a:solidFill>
                  <a:srgbClr val="FF9900"/>
                </a:solidFill>
              </a:rPr>
              <a:t>50</a:t>
            </a:r>
            <a:endParaRPr lang="en-US" sz="4200" dirty="0"/>
          </a:p>
        </p:txBody>
      </p:sp>
      <p:sp>
        <p:nvSpPr>
          <p:cNvPr id="8" name="Text 6"/>
          <p:cNvSpPr/>
          <p:nvPr/>
        </p:nvSpPr>
        <p:spPr>
          <a:xfrm>
            <a:off x="365760" y="2468880"/>
            <a:ext cx="2011680" cy="457200"/>
          </a:xfrm>
          <a:prstGeom prst="rect">
            <a:avLst/>
          </a:prstGeom>
          <a:noFill/>
          <a:ln/>
        </p:spPr>
        <p:txBody>
          <a:bodyPr wrap="square" rtlCol="0" anchor="ctr"/>
          <a:lstStyle/>
          <a:p>
            <a:pPr algn="ctr" indent="0" marL="0">
              <a:buNone/>
            </a:pPr>
            <a:r>
              <a:rPr lang="en-US" sz="1400" b="1" dirty="0">
                <a:solidFill>
                  <a:srgbClr val="FFFFFF"/>
                </a:solidFill>
              </a:rPr>
              <a:t>Commits</a:t>
            </a:r>
            <a:endParaRPr lang="en-US" sz="1400" dirty="0"/>
          </a:p>
        </p:txBody>
      </p:sp>
      <p:sp>
        <p:nvSpPr>
          <p:cNvPr id="9" name="Text 7"/>
          <p:cNvSpPr/>
          <p:nvPr/>
        </p:nvSpPr>
        <p:spPr>
          <a:xfrm>
            <a:off x="365760" y="2880360"/>
            <a:ext cx="2011680" cy="365760"/>
          </a:xfrm>
          <a:prstGeom prst="rect">
            <a:avLst/>
          </a:prstGeom>
          <a:noFill/>
          <a:ln/>
        </p:spPr>
        <p:txBody>
          <a:bodyPr wrap="square" rtlCol="0" anchor="ctr"/>
          <a:lstStyle/>
          <a:p>
            <a:pPr algn="ctr" indent="0" marL="0">
              <a:buNone/>
            </a:pPr>
            <a:r>
              <a:rPr lang="en-US" sz="1100" dirty="0">
                <a:solidFill>
                  <a:srgbClr val="CCCCCC"/>
                </a:solidFill>
              </a:rPr>
              <a:t>in 7 weeks</a:t>
            </a:r>
            <a:endParaRPr lang="en-US" sz="1100" dirty="0"/>
          </a:p>
        </p:txBody>
      </p:sp>
      <p:sp>
        <p:nvSpPr>
          <p:cNvPr id="10" name="Shape 8"/>
          <p:cNvSpPr/>
          <p:nvPr/>
        </p:nvSpPr>
        <p:spPr>
          <a:xfrm>
            <a:off x="2560320" y="1371600"/>
            <a:ext cx="2011680" cy="2194560"/>
          </a:xfrm>
          <a:prstGeom prst="roundRect">
            <a:avLst>
              <a:gd name="adj" fmla="val 5455"/>
            </a:avLst>
          </a:prstGeom>
          <a:solidFill>
            <a:srgbClr val="2D2D44"/>
          </a:solidFill>
          <a:ln w="12700">
            <a:solidFill>
              <a:srgbClr val="FF9900"/>
            </a:solidFill>
            <a:prstDash val="solid"/>
          </a:ln>
        </p:spPr>
      </p:sp>
      <p:sp>
        <p:nvSpPr>
          <p:cNvPr id="11" name="Text 9"/>
          <p:cNvSpPr/>
          <p:nvPr/>
        </p:nvSpPr>
        <p:spPr>
          <a:xfrm>
            <a:off x="2560320" y="1463040"/>
            <a:ext cx="2011680" cy="1097280"/>
          </a:xfrm>
          <a:prstGeom prst="rect">
            <a:avLst/>
          </a:prstGeom>
          <a:noFill/>
          <a:ln/>
        </p:spPr>
        <p:txBody>
          <a:bodyPr wrap="square" rtlCol="0" anchor="ctr"/>
          <a:lstStyle/>
          <a:p>
            <a:pPr algn="ctr" indent="0" marL="0">
              <a:buNone/>
            </a:pPr>
            <a:r>
              <a:rPr lang="en-US" sz="4200" b="1" dirty="0">
                <a:solidFill>
                  <a:srgbClr val="FF9900"/>
                </a:solidFill>
              </a:rPr>
              <a:t>26</a:t>
            </a:r>
            <a:endParaRPr lang="en-US" sz="4200" dirty="0"/>
          </a:p>
        </p:txBody>
      </p:sp>
      <p:sp>
        <p:nvSpPr>
          <p:cNvPr id="12" name="Text 10"/>
          <p:cNvSpPr/>
          <p:nvPr/>
        </p:nvSpPr>
        <p:spPr>
          <a:xfrm>
            <a:off x="2560320" y="2468880"/>
            <a:ext cx="2011680" cy="457200"/>
          </a:xfrm>
          <a:prstGeom prst="rect">
            <a:avLst/>
          </a:prstGeom>
          <a:noFill/>
          <a:ln/>
        </p:spPr>
        <p:txBody>
          <a:bodyPr wrap="square" rtlCol="0" anchor="ctr"/>
          <a:lstStyle/>
          <a:p>
            <a:pPr algn="ctr" indent="0" marL="0">
              <a:buNone/>
            </a:pPr>
            <a:r>
              <a:rPr lang="en-US" sz="1400" b="1" dirty="0">
                <a:solidFill>
                  <a:srgbClr val="FFFFFF"/>
                </a:solidFill>
              </a:rPr>
              <a:t>AWS Resources</a:t>
            </a:r>
            <a:endParaRPr lang="en-US" sz="1400" dirty="0"/>
          </a:p>
        </p:txBody>
      </p:sp>
      <p:sp>
        <p:nvSpPr>
          <p:cNvPr id="13" name="Text 11"/>
          <p:cNvSpPr/>
          <p:nvPr/>
        </p:nvSpPr>
        <p:spPr>
          <a:xfrm>
            <a:off x="2560320" y="2880360"/>
            <a:ext cx="2011680" cy="365760"/>
          </a:xfrm>
          <a:prstGeom prst="rect">
            <a:avLst/>
          </a:prstGeom>
          <a:noFill/>
          <a:ln/>
        </p:spPr>
        <p:txBody>
          <a:bodyPr wrap="square" rtlCol="0" anchor="ctr"/>
          <a:lstStyle/>
          <a:p>
            <a:pPr algn="ctr" indent="0" marL="0">
              <a:buNone/>
            </a:pPr>
            <a:r>
              <a:rPr lang="en-US" sz="1100" dirty="0">
                <a:solidFill>
                  <a:srgbClr val="CCCCCC"/>
                </a:solidFill>
              </a:rPr>
              <a:t>supported</a:t>
            </a:r>
            <a:endParaRPr lang="en-US" sz="1100" dirty="0"/>
          </a:p>
        </p:txBody>
      </p:sp>
      <p:sp>
        <p:nvSpPr>
          <p:cNvPr id="14" name="Shape 12"/>
          <p:cNvSpPr/>
          <p:nvPr/>
        </p:nvSpPr>
        <p:spPr>
          <a:xfrm>
            <a:off x="4754880" y="1371600"/>
            <a:ext cx="2011680" cy="2194560"/>
          </a:xfrm>
          <a:prstGeom prst="roundRect">
            <a:avLst>
              <a:gd name="adj" fmla="val 5455"/>
            </a:avLst>
          </a:prstGeom>
          <a:solidFill>
            <a:srgbClr val="2D2D44"/>
          </a:solidFill>
          <a:ln w="12700">
            <a:solidFill>
              <a:srgbClr val="FF9900"/>
            </a:solidFill>
            <a:prstDash val="solid"/>
          </a:ln>
        </p:spPr>
      </p:sp>
      <p:sp>
        <p:nvSpPr>
          <p:cNvPr id="15" name="Text 13"/>
          <p:cNvSpPr/>
          <p:nvPr/>
        </p:nvSpPr>
        <p:spPr>
          <a:xfrm>
            <a:off x="4754880" y="1463040"/>
            <a:ext cx="2011680" cy="1097280"/>
          </a:xfrm>
          <a:prstGeom prst="rect">
            <a:avLst/>
          </a:prstGeom>
          <a:noFill/>
          <a:ln/>
        </p:spPr>
        <p:txBody>
          <a:bodyPr wrap="square" rtlCol="0" anchor="ctr"/>
          <a:lstStyle/>
          <a:p>
            <a:pPr algn="ctr" indent="0" marL="0">
              <a:buNone/>
            </a:pPr>
            <a:r>
              <a:rPr lang="en-US" sz="4200" b="1" dirty="0">
                <a:solidFill>
                  <a:srgbClr val="FF9900"/>
                </a:solidFill>
              </a:rPr>
              <a:t>5,600</a:t>
            </a:r>
            <a:endParaRPr lang="en-US" sz="4200" dirty="0"/>
          </a:p>
        </p:txBody>
      </p:sp>
      <p:sp>
        <p:nvSpPr>
          <p:cNvPr id="16" name="Text 14"/>
          <p:cNvSpPr/>
          <p:nvPr/>
        </p:nvSpPr>
        <p:spPr>
          <a:xfrm>
            <a:off x="4754880" y="2468880"/>
            <a:ext cx="2011680" cy="457200"/>
          </a:xfrm>
          <a:prstGeom prst="rect">
            <a:avLst/>
          </a:prstGeom>
          <a:noFill/>
          <a:ln/>
        </p:spPr>
        <p:txBody>
          <a:bodyPr wrap="square" rtlCol="0" anchor="ctr"/>
          <a:lstStyle/>
          <a:p>
            <a:pPr algn="ctr" indent="0" marL="0">
              <a:buNone/>
            </a:pPr>
            <a:r>
              <a:rPr lang="en-US" sz="1400" b="1" dirty="0">
                <a:solidFill>
                  <a:srgbClr val="FFFFFF"/>
                </a:solidFill>
              </a:rPr>
              <a:t>Lines of Code</a:t>
            </a:r>
            <a:endParaRPr lang="en-US" sz="1400" dirty="0"/>
          </a:p>
        </p:txBody>
      </p:sp>
      <p:sp>
        <p:nvSpPr>
          <p:cNvPr id="17" name="Text 15"/>
          <p:cNvSpPr/>
          <p:nvPr/>
        </p:nvSpPr>
        <p:spPr>
          <a:xfrm>
            <a:off x="4754880" y="2880360"/>
            <a:ext cx="2011680" cy="365760"/>
          </a:xfrm>
          <a:prstGeom prst="rect">
            <a:avLst/>
          </a:prstGeom>
          <a:noFill/>
          <a:ln/>
        </p:spPr>
        <p:txBody>
          <a:bodyPr wrap="square" rtlCol="0" anchor="ctr"/>
          <a:lstStyle/>
          <a:p>
            <a:pPr algn="ctr" indent="0" marL="0">
              <a:buNone/>
            </a:pPr>
            <a:r>
              <a:rPr lang="en-US" sz="1100" dirty="0">
                <a:solidFill>
                  <a:srgbClr val="CCCCCC"/>
                </a:solidFill>
              </a:rPr>
              <a:t>TypeScript</a:t>
            </a:r>
            <a:endParaRPr lang="en-US" sz="1100" dirty="0"/>
          </a:p>
        </p:txBody>
      </p:sp>
      <p:sp>
        <p:nvSpPr>
          <p:cNvPr id="18" name="Shape 16"/>
          <p:cNvSpPr/>
          <p:nvPr/>
        </p:nvSpPr>
        <p:spPr>
          <a:xfrm>
            <a:off x="6949440" y="1371600"/>
            <a:ext cx="2011680" cy="2194560"/>
          </a:xfrm>
          <a:prstGeom prst="roundRect">
            <a:avLst>
              <a:gd name="adj" fmla="val 5455"/>
            </a:avLst>
          </a:prstGeom>
          <a:solidFill>
            <a:srgbClr val="2D2D44"/>
          </a:solidFill>
          <a:ln w="12700">
            <a:solidFill>
              <a:srgbClr val="FF9900"/>
            </a:solidFill>
            <a:prstDash val="solid"/>
          </a:ln>
        </p:spPr>
      </p:sp>
      <p:sp>
        <p:nvSpPr>
          <p:cNvPr id="19" name="Text 17"/>
          <p:cNvSpPr/>
          <p:nvPr/>
        </p:nvSpPr>
        <p:spPr>
          <a:xfrm>
            <a:off x="6949440" y="1463040"/>
            <a:ext cx="2011680" cy="1097280"/>
          </a:xfrm>
          <a:prstGeom prst="rect">
            <a:avLst/>
          </a:prstGeom>
          <a:noFill/>
          <a:ln/>
        </p:spPr>
        <p:txBody>
          <a:bodyPr wrap="square" rtlCol="0" anchor="ctr"/>
          <a:lstStyle/>
          <a:p>
            <a:pPr algn="ctr" indent="0" marL="0">
              <a:buNone/>
            </a:pPr>
            <a:r>
              <a:rPr lang="en-US" sz="4200" b="1" dirty="0">
                <a:solidFill>
                  <a:srgbClr val="FF9900"/>
                </a:solidFill>
              </a:rPr>
              <a:t>2</a:t>
            </a:r>
            <a:endParaRPr lang="en-US" sz="4200" dirty="0"/>
          </a:p>
        </p:txBody>
      </p:sp>
      <p:sp>
        <p:nvSpPr>
          <p:cNvPr id="20" name="Text 18"/>
          <p:cNvSpPr/>
          <p:nvPr/>
        </p:nvSpPr>
        <p:spPr>
          <a:xfrm>
            <a:off x="6949440" y="2468880"/>
            <a:ext cx="2011680" cy="457200"/>
          </a:xfrm>
          <a:prstGeom prst="rect">
            <a:avLst/>
          </a:prstGeom>
          <a:noFill/>
          <a:ln/>
        </p:spPr>
        <p:txBody>
          <a:bodyPr wrap="square" rtlCol="0" anchor="ctr"/>
          <a:lstStyle/>
          <a:p>
            <a:pPr algn="ctr" indent="0" marL="0">
              <a:buNone/>
            </a:pPr>
            <a:r>
              <a:rPr lang="en-US" sz="1400" b="1" dirty="0">
                <a:solidFill>
                  <a:srgbClr val="FFFFFF"/>
                </a:solidFill>
              </a:rPr>
              <a:t>CI/CD Platforms</a:t>
            </a:r>
            <a:endParaRPr lang="en-US" sz="1400" dirty="0"/>
          </a:p>
        </p:txBody>
      </p:sp>
      <p:sp>
        <p:nvSpPr>
          <p:cNvPr id="21" name="Text 19"/>
          <p:cNvSpPr/>
          <p:nvPr/>
        </p:nvSpPr>
        <p:spPr>
          <a:xfrm>
            <a:off x="6949440" y="2880360"/>
            <a:ext cx="2011680" cy="365760"/>
          </a:xfrm>
          <a:prstGeom prst="rect">
            <a:avLst/>
          </a:prstGeom>
          <a:noFill/>
          <a:ln/>
        </p:spPr>
        <p:txBody>
          <a:bodyPr wrap="square" rtlCol="0" anchor="ctr"/>
          <a:lstStyle/>
          <a:p>
            <a:pPr algn="ctr" indent="0" marL="0">
              <a:buNone/>
            </a:pPr>
            <a:r>
              <a:rPr lang="en-US" sz="1100" dirty="0">
                <a:solidFill>
                  <a:srgbClr val="CCCCCC"/>
                </a:solidFill>
              </a:rPr>
              <a:t>GitHub + GitLab</a:t>
            </a:r>
            <a:endParaRPr lang="en-US" sz="1100" dirty="0"/>
          </a:p>
        </p:txBody>
      </p:sp>
      <p:sp>
        <p:nvSpPr>
          <p:cNvPr id="22" name="Shape 20"/>
          <p:cNvSpPr/>
          <p:nvPr/>
        </p:nvSpPr>
        <p:spPr>
          <a:xfrm>
            <a:off x="1371600" y="3931920"/>
            <a:ext cx="6400800" cy="640080"/>
          </a:xfrm>
          <a:prstGeom prst="roundRect">
            <a:avLst>
              <a:gd name="adj" fmla="val 14286"/>
            </a:avLst>
          </a:prstGeom>
          <a:solidFill>
            <a:srgbClr val="2D2D44"/>
          </a:solidFill>
          <a:ln/>
        </p:spPr>
      </p:sp>
      <p:sp>
        <p:nvSpPr>
          <p:cNvPr id="23" name="Text 21"/>
          <p:cNvSpPr/>
          <p:nvPr/>
        </p:nvSpPr>
        <p:spPr>
          <a:xfrm>
            <a:off x="1371600" y="3931920"/>
            <a:ext cx="6400800" cy="640080"/>
          </a:xfrm>
          <a:prstGeom prst="rect">
            <a:avLst/>
          </a:prstGeom>
          <a:noFill/>
          <a:ln/>
        </p:spPr>
        <p:txBody>
          <a:bodyPr wrap="square" rtlCol="0" anchor="ctr"/>
          <a:lstStyle/>
          <a:p>
            <a:pPr algn="ctr" indent="0" marL="0">
              <a:buNone/>
            </a:pPr>
            <a:r>
              <a:rPr lang="en-US" sz="1800" b="1" dirty="0">
                <a:solidFill>
                  <a:srgbClr val="00C853"/>
                </a:solidFill>
              </a:rPr>
              <a:t>Open source &amp; free</a:t>
            </a:r>
            <a:endParaRPr lang="en-US" sz="1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How It Works</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13 / 25</a:t>
            </a:r>
            <a:endParaRPr lang="en-US" sz="900" dirty="0"/>
          </a:p>
        </p:txBody>
      </p:sp>
      <p:sp>
        <p:nvSpPr>
          <p:cNvPr id="6" name="Shape 4"/>
          <p:cNvSpPr/>
          <p:nvPr/>
        </p:nvSpPr>
        <p:spPr>
          <a:xfrm>
            <a:off x="274320" y="1371600"/>
            <a:ext cx="1554480" cy="822960"/>
          </a:xfrm>
          <a:prstGeom prst="roundRect">
            <a:avLst>
              <a:gd name="adj" fmla="val 8889"/>
            </a:avLst>
          </a:prstGeom>
          <a:solidFill>
            <a:srgbClr val="2D2D44"/>
          </a:solidFill>
          <a:ln w="19050">
            <a:solidFill>
              <a:srgbClr val="4FC3F7"/>
            </a:solidFill>
            <a:prstDash val="solid"/>
          </a:ln>
        </p:spPr>
      </p:sp>
      <p:sp>
        <p:nvSpPr>
          <p:cNvPr id="7" name="Text 5"/>
          <p:cNvSpPr/>
          <p:nvPr/>
        </p:nvSpPr>
        <p:spPr>
          <a:xfrm>
            <a:off x="274320" y="1371600"/>
            <a:ext cx="1554480" cy="822960"/>
          </a:xfrm>
          <a:prstGeom prst="rect">
            <a:avLst/>
          </a:prstGeom>
          <a:noFill/>
          <a:ln/>
        </p:spPr>
        <p:txBody>
          <a:bodyPr wrap="square" rtlCol="0" anchor="ctr"/>
          <a:lstStyle/>
          <a:p>
            <a:pPr algn="ctr" indent="0" marL="0">
              <a:lnSpc>
                <a:spcPct val="110000"/>
              </a:lnSpc>
              <a:buNone/>
            </a:pPr>
            <a:r>
              <a:rPr lang="en-US" sz="1000" b="1" dirty="0">
                <a:solidFill>
                  <a:srgbClr val="4FC3F7"/>
                </a:solidFill>
              </a:rPr>
              <a:t>Developer</a:t>
            </a:r>
            <a:endParaRPr lang="en-US" sz="1000" dirty="0"/>
          </a:p>
          <a:p>
            <a:pPr algn="ctr" indent="0" marL="0">
              <a:lnSpc>
                <a:spcPct val="110000"/>
              </a:lnSpc>
              <a:buNone/>
            </a:pPr>
            <a:r>
              <a:rPr lang="en-US" sz="1000" b="1" dirty="0">
                <a:solidFill>
                  <a:srgbClr val="4FC3F7"/>
                </a:solidFill>
              </a:rPr>
              <a:t>pushes code</a:t>
            </a:r>
            <a:endParaRPr lang="en-US" sz="1000" dirty="0"/>
          </a:p>
        </p:txBody>
      </p:sp>
      <p:sp>
        <p:nvSpPr>
          <p:cNvPr id="8" name="Shape 6"/>
          <p:cNvSpPr/>
          <p:nvPr/>
        </p:nvSpPr>
        <p:spPr>
          <a:xfrm>
            <a:off x="2194560" y="1371600"/>
            <a:ext cx="1554480" cy="822960"/>
          </a:xfrm>
          <a:prstGeom prst="roundRect">
            <a:avLst>
              <a:gd name="adj" fmla="val 8889"/>
            </a:avLst>
          </a:prstGeom>
          <a:solidFill>
            <a:srgbClr val="2D2D44"/>
          </a:solidFill>
          <a:ln w="19050">
            <a:solidFill>
              <a:srgbClr val="FF9900"/>
            </a:solidFill>
            <a:prstDash val="solid"/>
          </a:ln>
        </p:spPr>
      </p:sp>
      <p:sp>
        <p:nvSpPr>
          <p:cNvPr id="9" name="Text 7"/>
          <p:cNvSpPr/>
          <p:nvPr/>
        </p:nvSpPr>
        <p:spPr>
          <a:xfrm>
            <a:off x="2194560" y="1371600"/>
            <a:ext cx="1554480" cy="822960"/>
          </a:xfrm>
          <a:prstGeom prst="rect">
            <a:avLst/>
          </a:prstGeom>
          <a:noFill/>
          <a:ln/>
        </p:spPr>
        <p:txBody>
          <a:bodyPr wrap="square" rtlCol="0" anchor="ctr"/>
          <a:lstStyle/>
          <a:p>
            <a:pPr algn="ctr" indent="0" marL="0">
              <a:lnSpc>
                <a:spcPct val="110000"/>
              </a:lnSpc>
              <a:buNone/>
            </a:pPr>
            <a:r>
              <a:rPr lang="en-US" sz="1000" b="1" dirty="0">
                <a:solidFill>
                  <a:srgbClr val="FF9900"/>
                </a:solidFill>
              </a:rPr>
              <a:t>CI/CD Pipeline</a:t>
            </a:r>
            <a:endParaRPr lang="en-US" sz="1000" dirty="0"/>
          </a:p>
          <a:p>
            <a:pPr algn="ctr" indent="0" marL="0">
              <a:lnSpc>
                <a:spcPct val="110000"/>
              </a:lnSpc>
              <a:buNone/>
            </a:pPr>
            <a:r>
              <a:rPr lang="en-US" sz="1000" b="1" dirty="0">
                <a:solidFill>
                  <a:srgbClr val="FF9900"/>
                </a:solidFill>
              </a:rPr>
              <a:t>triggered</a:t>
            </a:r>
            <a:endParaRPr lang="en-US" sz="1000" dirty="0"/>
          </a:p>
        </p:txBody>
      </p:sp>
      <p:sp>
        <p:nvSpPr>
          <p:cNvPr id="10" name="Shape 8"/>
          <p:cNvSpPr/>
          <p:nvPr/>
        </p:nvSpPr>
        <p:spPr>
          <a:xfrm>
            <a:off x="4389120" y="1097280"/>
            <a:ext cx="1645920" cy="731520"/>
          </a:xfrm>
          <a:prstGeom prst="roundRect">
            <a:avLst>
              <a:gd name="adj" fmla="val 10000"/>
            </a:avLst>
          </a:prstGeom>
          <a:solidFill>
            <a:srgbClr val="2D2D44"/>
          </a:solidFill>
          <a:ln w="19050">
            <a:solidFill>
              <a:srgbClr val="CCCCCC"/>
            </a:solidFill>
            <a:prstDash val="solid"/>
          </a:ln>
        </p:spPr>
      </p:sp>
      <p:sp>
        <p:nvSpPr>
          <p:cNvPr id="11" name="Text 9"/>
          <p:cNvSpPr/>
          <p:nvPr/>
        </p:nvSpPr>
        <p:spPr>
          <a:xfrm>
            <a:off x="4389120" y="1097280"/>
            <a:ext cx="1645920" cy="731520"/>
          </a:xfrm>
          <a:prstGeom prst="rect">
            <a:avLst/>
          </a:prstGeom>
          <a:noFill/>
          <a:ln/>
        </p:spPr>
        <p:txBody>
          <a:bodyPr wrap="square" rtlCol="0" anchor="ctr"/>
          <a:lstStyle/>
          <a:p>
            <a:pPr algn="ctr" indent="0" marL="0">
              <a:lnSpc>
                <a:spcPct val="110000"/>
              </a:lnSpc>
              <a:buNone/>
            </a:pPr>
            <a:r>
              <a:rPr lang="en-US" sz="1000" b="1" dirty="0">
                <a:solidFill>
                  <a:srgbClr val="CCCCCC"/>
                </a:solidFill>
              </a:rPr>
              <a:t>CDK synth</a:t>
            </a:r>
            <a:endParaRPr lang="en-US" sz="1000" dirty="0"/>
          </a:p>
          <a:p>
            <a:pPr algn="ctr" indent="0" marL="0">
              <a:lnSpc>
                <a:spcPct val="110000"/>
              </a:lnSpc>
              <a:buNone/>
            </a:pPr>
            <a:r>
              <a:rPr lang="en-US" sz="1000" b="1" dirty="0">
                <a:solidFill>
                  <a:srgbClr val="CCCCCC"/>
                </a:solidFill>
              </a:rPr>
              <a:t>(base branch)</a:t>
            </a:r>
            <a:endParaRPr lang="en-US" sz="1000" dirty="0"/>
          </a:p>
        </p:txBody>
      </p:sp>
      <p:sp>
        <p:nvSpPr>
          <p:cNvPr id="12" name="Shape 10"/>
          <p:cNvSpPr/>
          <p:nvPr/>
        </p:nvSpPr>
        <p:spPr>
          <a:xfrm>
            <a:off x="4389120" y="2011680"/>
            <a:ext cx="1645920" cy="731520"/>
          </a:xfrm>
          <a:prstGeom prst="roundRect">
            <a:avLst>
              <a:gd name="adj" fmla="val 10000"/>
            </a:avLst>
          </a:prstGeom>
          <a:solidFill>
            <a:srgbClr val="2D2D44"/>
          </a:solidFill>
          <a:ln w="19050">
            <a:solidFill>
              <a:srgbClr val="CCCCCC"/>
            </a:solidFill>
            <a:prstDash val="solid"/>
          </a:ln>
        </p:spPr>
      </p:sp>
      <p:sp>
        <p:nvSpPr>
          <p:cNvPr id="13" name="Text 11"/>
          <p:cNvSpPr/>
          <p:nvPr/>
        </p:nvSpPr>
        <p:spPr>
          <a:xfrm>
            <a:off x="4389120" y="2011680"/>
            <a:ext cx="1645920" cy="731520"/>
          </a:xfrm>
          <a:prstGeom prst="rect">
            <a:avLst/>
          </a:prstGeom>
          <a:noFill/>
          <a:ln/>
        </p:spPr>
        <p:txBody>
          <a:bodyPr wrap="square" rtlCol="0" anchor="ctr"/>
          <a:lstStyle/>
          <a:p>
            <a:pPr algn="ctr" indent="0" marL="0">
              <a:lnSpc>
                <a:spcPct val="110000"/>
              </a:lnSpc>
              <a:buNone/>
            </a:pPr>
            <a:r>
              <a:rPr lang="en-US" sz="1000" b="1" dirty="0">
                <a:solidFill>
                  <a:srgbClr val="CCCCCC"/>
                </a:solidFill>
              </a:rPr>
              <a:t>CDK synth</a:t>
            </a:r>
            <a:endParaRPr lang="en-US" sz="1000" dirty="0"/>
          </a:p>
          <a:p>
            <a:pPr algn="ctr" indent="0" marL="0">
              <a:lnSpc>
                <a:spcPct val="110000"/>
              </a:lnSpc>
              <a:buNone/>
            </a:pPr>
            <a:r>
              <a:rPr lang="en-US" sz="1000" b="1" dirty="0">
                <a:solidFill>
                  <a:srgbClr val="CCCCCC"/>
                </a:solidFill>
              </a:rPr>
              <a:t>(PR branch)</a:t>
            </a:r>
            <a:endParaRPr lang="en-US" sz="1000" dirty="0"/>
          </a:p>
        </p:txBody>
      </p:sp>
      <p:sp>
        <p:nvSpPr>
          <p:cNvPr id="14" name="Shape 12"/>
          <p:cNvSpPr/>
          <p:nvPr/>
        </p:nvSpPr>
        <p:spPr>
          <a:xfrm>
            <a:off x="6400800" y="1371600"/>
            <a:ext cx="1645920" cy="822960"/>
          </a:xfrm>
          <a:prstGeom prst="roundRect">
            <a:avLst>
              <a:gd name="adj" fmla="val 8889"/>
            </a:avLst>
          </a:prstGeom>
          <a:solidFill>
            <a:srgbClr val="2D2D44"/>
          </a:solidFill>
          <a:ln w="19050">
            <a:solidFill>
              <a:srgbClr val="FFFFFF"/>
            </a:solidFill>
            <a:prstDash val="solid"/>
          </a:ln>
        </p:spPr>
      </p:sp>
      <p:sp>
        <p:nvSpPr>
          <p:cNvPr id="15" name="Text 13"/>
          <p:cNvSpPr/>
          <p:nvPr/>
        </p:nvSpPr>
        <p:spPr>
          <a:xfrm>
            <a:off x="6400800" y="1371600"/>
            <a:ext cx="1645920" cy="822960"/>
          </a:xfrm>
          <a:prstGeom prst="rect">
            <a:avLst/>
          </a:prstGeom>
          <a:noFill/>
          <a:ln/>
        </p:spPr>
        <p:txBody>
          <a:bodyPr wrap="square" rtlCol="0" anchor="ctr"/>
          <a:lstStyle/>
          <a:p>
            <a:pPr algn="ctr" indent="0" marL="0">
              <a:lnSpc>
                <a:spcPct val="110000"/>
              </a:lnSpc>
              <a:buNone/>
            </a:pPr>
            <a:r>
              <a:rPr lang="en-US" sz="1000" b="1" dirty="0">
                <a:solidFill>
                  <a:srgbClr val="FFFFFF"/>
                </a:solidFill>
              </a:rPr>
              <a:t>CloudFormation</a:t>
            </a:r>
            <a:endParaRPr lang="en-US" sz="1000" dirty="0"/>
          </a:p>
          <a:p>
            <a:pPr algn="ctr" indent="0" marL="0">
              <a:lnSpc>
                <a:spcPct val="110000"/>
              </a:lnSpc>
              <a:buNone/>
            </a:pPr>
            <a:r>
              <a:rPr lang="en-US" sz="1000" b="1" dirty="0">
                <a:solidFill>
                  <a:srgbClr val="FFFFFF"/>
                </a:solidFill>
              </a:rPr>
              <a:t>Templates</a:t>
            </a:r>
            <a:endParaRPr lang="en-US" sz="1000" dirty="0"/>
          </a:p>
        </p:txBody>
      </p:sp>
      <p:sp>
        <p:nvSpPr>
          <p:cNvPr id="16" name="Text 14"/>
          <p:cNvSpPr/>
          <p:nvPr/>
        </p:nvSpPr>
        <p:spPr>
          <a:xfrm>
            <a:off x="1828800" y="1463040"/>
            <a:ext cx="457200" cy="548640"/>
          </a:xfrm>
          <a:prstGeom prst="rect">
            <a:avLst/>
          </a:prstGeom>
          <a:noFill/>
          <a:ln/>
        </p:spPr>
        <p:txBody>
          <a:bodyPr wrap="square" rtlCol="0" anchor="ctr"/>
          <a:lstStyle/>
          <a:p>
            <a:pPr algn="ctr" indent="0" marL="0">
              <a:buNone/>
            </a:pPr>
            <a:r>
              <a:rPr lang="en-US" sz="1800" dirty="0">
                <a:solidFill>
                  <a:srgbClr val="FF9900"/>
                </a:solidFill>
              </a:rPr>
              <a:t>→</a:t>
            </a:r>
            <a:endParaRPr lang="en-US" sz="1800" dirty="0"/>
          </a:p>
        </p:txBody>
      </p:sp>
      <p:sp>
        <p:nvSpPr>
          <p:cNvPr id="17" name="Text 15"/>
          <p:cNvSpPr/>
          <p:nvPr/>
        </p:nvSpPr>
        <p:spPr>
          <a:xfrm>
            <a:off x="6035040" y="1188720"/>
            <a:ext cx="457200" cy="457200"/>
          </a:xfrm>
          <a:prstGeom prst="rect">
            <a:avLst/>
          </a:prstGeom>
          <a:noFill/>
          <a:ln/>
        </p:spPr>
        <p:txBody>
          <a:bodyPr wrap="square" rtlCol="0" anchor="ctr"/>
          <a:lstStyle/>
          <a:p>
            <a:pPr algn="ctr" indent="0" marL="0">
              <a:buNone/>
            </a:pPr>
            <a:r>
              <a:rPr lang="en-US" sz="1400" dirty="0">
                <a:solidFill>
                  <a:srgbClr val="FF9900"/>
                </a:solidFill>
              </a:rPr>
              <a:t>→</a:t>
            </a:r>
            <a:endParaRPr lang="en-US" sz="1400" dirty="0"/>
          </a:p>
        </p:txBody>
      </p:sp>
      <p:sp>
        <p:nvSpPr>
          <p:cNvPr id="18" name="Text 16"/>
          <p:cNvSpPr/>
          <p:nvPr/>
        </p:nvSpPr>
        <p:spPr>
          <a:xfrm>
            <a:off x="6035040" y="2103120"/>
            <a:ext cx="457200" cy="457200"/>
          </a:xfrm>
          <a:prstGeom prst="rect">
            <a:avLst/>
          </a:prstGeom>
          <a:noFill/>
          <a:ln/>
        </p:spPr>
        <p:txBody>
          <a:bodyPr wrap="square" rtlCol="0" anchor="ctr"/>
          <a:lstStyle/>
          <a:p>
            <a:pPr algn="ctr" indent="0" marL="0">
              <a:buNone/>
            </a:pPr>
            <a:r>
              <a:rPr lang="en-US" sz="1400" dirty="0">
                <a:solidFill>
                  <a:srgbClr val="FF9900"/>
                </a:solidFill>
              </a:rPr>
              <a:t>→</a:t>
            </a:r>
            <a:endParaRPr lang="en-US" sz="1400" dirty="0"/>
          </a:p>
        </p:txBody>
      </p:sp>
      <p:sp>
        <p:nvSpPr>
          <p:cNvPr id="19" name="Text 17"/>
          <p:cNvSpPr/>
          <p:nvPr/>
        </p:nvSpPr>
        <p:spPr>
          <a:xfrm>
            <a:off x="3749040" y="1188720"/>
            <a:ext cx="640080" cy="457200"/>
          </a:xfrm>
          <a:prstGeom prst="rect">
            <a:avLst/>
          </a:prstGeom>
          <a:noFill/>
          <a:ln/>
        </p:spPr>
        <p:txBody>
          <a:bodyPr wrap="square" rtlCol="0" anchor="ctr"/>
          <a:lstStyle/>
          <a:p>
            <a:pPr algn="ctr" indent="0" marL="0">
              <a:buNone/>
            </a:pPr>
            <a:r>
              <a:rPr lang="en-US" sz="1600" dirty="0">
                <a:solidFill>
                  <a:srgbClr val="FF9900"/>
                </a:solidFill>
              </a:rPr>
              <a:t>↗</a:t>
            </a:r>
            <a:endParaRPr lang="en-US" sz="1600" dirty="0"/>
          </a:p>
        </p:txBody>
      </p:sp>
      <p:sp>
        <p:nvSpPr>
          <p:cNvPr id="20" name="Text 18"/>
          <p:cNvSpPr/>
          <p:nvPr/>
        </p:nvSpPr>
        <p:spPr>
          <a:xfrm>
            <a:off x="3749040" y="1828800"/>
            <a:ext cx="640080" cy="457200"/>
          </a:xfrm>
          <a:prstGeom prst="rect">
            <a:avLst/>
          </a:prstGeom>
          <a:noFill/>
          <a:ln/>
        </p:spPr>
        <p:txBody>
          <a:bodyPr wrap="square" rtlCol="0" anchor="ctr"/>
          <a:lstStyle/>
          <a:p>
            <a:pPr algn="ctr" indent="0" marL="0">
              <a:buNone/>
            </a:pPr>
            <a:r>
              <a:rPr lang="en-US" sz="1600" dirty="0">
                <a:solidFill>
                  <a:srgbClr val="FF9900"/>
                </a:solidFill>
              </a:rPr>
              <a:t>↘</a:t>
            </a:r>
            <a:endParaRPr lang="en-US" sz="1600" dirty="0"/>
          </a:p>
        </p:txBody>
      </p:sp>
      <p:sp>
        <p:nvSpPr>
          <p:cNvPr id="21" name="Shape 19"/>
          <p:cNvSpPr/>
          <p:nvPr/>
        </p:nvSpPr>
        <p:spPr>
          <a:xfrm>
            <a:off x="2560320" y="3017520"/>
            <a:ext cx="2011680" cy="914400"/>
          </a:xfrm>
          <a:prstGeom prst="roundRect">
            <a:avLst>
              <a:gd name="adj" fmla="val 10000"/>
            </a:avLst>
          </a:prstGeom>
          <a:solidFill>
            <a:srgbClr val="2D2D44"/>
          </a:solidFill>
          <a:ln w="25400">
            <a:solidFill>
              <a:srgbClr val="FF9900"/>
            </a:solidFill>
            <a:prstDash val="solid"/>
          </a:ln>
        </p:spPr>
      </p:sp>
      <p:sp>
        <p:nvSpPr>
          <p:cNvPr id="22" name="Text 20"/>
          <p:cNvSpPr/>
          <p:nvPr/>
        </p:nvSpPr>
        <p:spPr>
          <a:xfrm>
            <a:off x="2560320" y="3017520"/>
            <a:ext cx="2011680" cy="914400"/>
          </a:xfrm>
          <a:prstGeom prst="rect">
            <a:avLst/>
          </a:prstGeom>
          <a:noFill/>
          <a:ln/>
        </p:spPr>
        <p:txBody>
          <a:bodyPr wrap="square" rtlCol="0" anchor="ctr"/>
          <a:lstStyle/>
          <a:p>
            <a:pPr algn="ctr" indent="0" marL="0">
              <a:lnSpc>
                <a:spcPct val="115000"/>
              </a:lnSpc>
              <a:buNone/>
            </a:pPr>
            <a:r>
              <a:rPr lang="en-US" sz="1100" b="1" dirty="0">
                <a:solidFill>
                  <a:srgbClr val="FF9900"/>
                </a:solidFill>
              </a:rPr>
              <a:t>cdk-cost-analyzer</a:t>
            </a:r>
            <a:endParaRPr lang="en-US" sz="1100" dirty="0"/>
          </a:p>
          <a:p>
            <a:pPr algn="ctr" indent="0" marL="0">
              <a:lnSpc>
                <a:spcPct val="115000"/>
              </a:lnSpc>
              <a:buNone/>
            </a:pPr>
            <a:r>
              <a:rPr lang="en-US" sz="1100" b="1" dirty="0">
                <a:solidFill>
                  <a:srgbClr val="FF9900"/>
                </a:solidFill>
              </a:rPr>
              <a:t>compares templates</a:t>
            </a:r>
            <a:endParaRPr lang="en-US" sz="1100" dirty="0"/>
          </a:p>
        </p:txBody>
      </p:sp>
      <p:sp>
        <p:nvSpPr>
          <p:cNvPr id="23" name="Shape 21"/>
          <p:cNvSpPr/>
          <p:nvPr/>
        </p:nvSpPr>
        <p:spPr>
          <a:xfrm>
            <a:off x="5029200" y="3017520"/>
            <a:ext cx="1645920" cy="914400"/>
          </a:xfrm>
          <a:prstGeom prst="roundRect">
            <a:avLst>
              <a:gd name="adj" fmla="val 10000"/>
            </a:avLst>
          </a:prstGeom>
          <a:solidFill>
            <a:srgbClr val="2D2D44"/>
          </a:solidFill>
          <a:ln w="19050">
            <a:solidFill>
              <a:srgbClr val="4FC3F7"/>
            </a:solidFill>
            <a:prstDash val="solid"/>
          </a:ln>
        </p:spPr>
      </p:sp>
      <p:sp>
        <p:nvSpPr>
          <p:cNvPr id="24" name="Text 22"/>
          <p:cNvSpPr/>
          <p:nvPr/>
        </p:nvSpPr>
        <p:spPr>
          <a:xfrm>
            <a:off x="5029200" y="3017520"/>
            <a:ext cx="1645920" cy="914400"/>
          </a:xfrm>
          <a:prstGeom prst="rect">
            <a:avLst/>
          </a:prstGeom>
          <a:noFill/>
          <a:ln/>
        </p:spPr>
        <p:txBody>
          <a:bodyPr wrap="square" rtlCol="0" anchor="ctr"/>
          <a:lstStyle/>
          <a:p>
            <a:pPr algn="ctr" indent="0" marL="0">
              <a:lnSpc>
                <a:spcPct val="115000"/>
              </a:lnSpc>
              <a:buNone/>
            </a:pPr>
            <a:r>
              <a:rPr lang="en-US" sz="1100" b="1" dirty="0">
                <a:solidFill>
                  <a:srgbClr val="4FC3F7"/>
                </a:solidFill>
              </a:rPr>
              <a:t>AWS Pricing</a:t>
            </a:r>
            <a:endParaRPr lang="en-US" sz="1100" dirty="0"/>
          </a:p>
          <a:p>
            <a:pPr algn="ctr" indent="0" marL="0">
              <a:lnSpc>
                <a:spcPct val="115000"/>
              </a:lnSpc>
              <a:buNone/>
            </a:pPr>
            <a:r>
              <a:rPr lang="en-US" sz="1100" b="1" dirty="0">
                <a:solidFill>
                  <a:srgbClr val="4FC3F7"/>
                </a:solidFill>
              </a:rPr>
              <a:t>API</a:t>
            </a:r>
            <a:endParaRPr lang="en-US" sz="1100" dirty="0"/>
          </a:p>
        </p:txBody>
      </p:sp>
      <p:sp>
        <p:nvSpPr>
          <p:cNvPr id="25" name="Shape 23"/>
          <p:cNvSpPr/>
          <p:nvPr/>
        </p:nvSpPr>
        <p:spPr>
          <a:xfrm>
            <a:off x="7132320" y="3017520"/>
            <a:ext cx="1645920" cy="914400"/>
          </a:xfrm>
          <a:prstGeom prst="roundRect">
            <a:avLst>
              <a:gd name="adj" fmla="val 10000"/>
            </a:avLst>
          </a:prstGeom>
          <a:solidFill>
            <a:srgbClr val="2D2D44"/>
          </a:solidFill>
          <a:ln w="25400">
            <a:solidFill>
              <a:srgbClr val="00C853"/>
            </a:solidFill>
            <a:prstDash val="solid"/>
          </a:ln>
        </p:spPr>
      </p:sp>
      <p:sp>
        <p:nvSpPr>
          <p:cNvPr id="26" name="Text 24"/>
          <p:cNvSpPr/>
          <p:nvPr/>
        </p:nvSpPr>
        <p:spPr>
          <a:xfrm>
            <a:off x="7132320" y="3017520"/>
            <a:ext cx="1645920" cy="914400"/>
          </a:xfrm>
          <a:prstGeom prst="rect">
            <a:avLst/>
          </a:prstGeom>
          <a:noFill/>
          <a:ln/>
        </p:spPr>
        <p:txBody>
          <a:bodyPr wrap="square" rtlCol="0" anchor="ctr"/>
          <a:lstStyle/>
          <a:p>
            <a:pPr algn="ctr" indent="0" marL="0">
              <a:lnSpc>
                <a:spcPct val="115000"/>
              </a:lnSpc>
              <a:buNone/>
            </a:pPr>
            <a:r>
              <a:rPr lang="en-US" sz="1100" b="1" dirty="0">
                <a:solidFill>
                  <a:srgbClr val="00C853"/>
                </a:solidFill>
              </a:rPr>
              <a:t>Cost Report</a:t>
            </a:r>
            <a:endParaRPr lang="en-US" sz="1100" dirty="0"/>
          </a:p>
          <a:p>
            <a:pPr algn="ctr" indent="0" marL="0">
              <a:lnSpc>
                <a:spcPct val="115000"/>
              </a:lnSpc>
              <a:buNone/>
            </a:pPr>
            <a:r>
              <a:rPr lang="en-US" sz="1100" b="1" dirty="0">
                <a:solidFill>
                  <a:srgbClr val="00C853"/>
                </a:solidFill>
              </a:rPr>
              <a:t>on PR/MR</a:t>
            </a:r>
            <a:endParaRPr lang="en-US" sz="1100" dirty="0"/>
          </a:p>
        </p:txBody>
      </p:sp>
      <p:sp>
        <p:nvSpPr>
          <p:cNvPr id="27" name="Text 25"/>
          <p:cNvSpPr/>
          <p:nvPr/>
        </p:nvSpPr>
        <p:spPr>
          <a:xfrm>
            <a:off x="6949440" y="2286000"/>
            <a:ext cx="548640" cy="640080"/>
          </a:xfrm>
          <a:prstGeom prst="rect">
            <a:avLst/>
          </a:prstGeom>
          <a:noFill/>
          <a:ln/>
        </p:spPr>
        <p:txBody>
          <a:bodyPr wrap="square" rtlCol="0" anchor="ctr"/>
          <a:lstStyle/>
          <a:p>
            <a:pPr algn="ctr" indent="0" marL="0">
              <a:buNone/>
            </a:pPr>
            <a:r>
              <a:rPr lang="en-US" sz="1800" dirty="0">
                <a:solidFill>
                  <a:srgbClr val="FF9900"/>
                </a:solidFill>
              </a:rPr>
              <a:t>↓</a:t>
            </a:r>
            <a:endParaRPr lang="en-US" sz="1800" dirty="0"/>
          </a:p>
        </p:txBody>
      </p:sp>
      <p:sp>
        <p:nvSpPr>
          <p:cNvPr id="28" name="Text 26"/>
          <p:cNvSpPr/>
          <p:nvPr/>
        </p:nvSpPr>
        <p:spPr>
          <a:xfrm>
            <a:off x="2011680" y="3200400"/>
            <a:ext cx="548640" cy="548640"/>
          </a:xfrm>
          <a:prstGeom prst="rect">
            <a:avLst/>
          </a:prstGeom>
          <a:noFill/>
          <a:ln/>
        </p:spPr>
        <p:txBody>
          <a:bodyPr wrap="square" rtlCol="0" anchor="ctr"/>
          <a:lstStyle/>
          <a:p>
            <a:pPr algn="ctr" indent="0" marL="0">
              <a:buNone/>
            </a:pPr>
            <a:r>
              <a:rPr lang="en-US" sz="1400" dirty="0">
                <a:solidFill>
                  <a:srgbClr val="FF9900"/>
                </a:solidFill>
              </a:rPr>
              <a:t>←</a:t>
            </a:r>
            <a:endParaRPr lang="en-US" sz="1400" dirty="0"/>
          </a:p>
        </p:txBody>
      </p:sp>
      <p:sp>
        <p:nvSpPr>
          <p:cNvPr id="29" name="Text 27"/>
          <p:cNvSpPr/>
          <p:nvPr/>
        </p:nvSpPr>
        <p:spPr>
          <a:xfrm>
            <a:off x="4572000" y="3200400"/>
            <a:ext cx="548640" cy="548640"/>
          </a:xfrm>
          <a:prstGeom prst="rect">
            <a:avLst/>
          </a:prstGeom>
          <a:noFill/>
          <a:ln/>
        </p:spPr>
        <p:txBody>
          <a:bodyPr wrap="square" rtlCol="0" anchor="ctr"/>
          <a:lstStyle/>
          <a:p>
            <a:pPr algn="ctr" indent="0" marL="0">
              <a:buNone/>
            </a:pPr>
            <a:r>
              <a:rPr lang="en-US" sz="1400" dirty="0">
                <a:solidFill>
                  <a:srgbClr val="FF9900"/>
                </a:solidFill>
              </a:rPr>
              <a:t>→</a:t>
            </a:r>
            <a:endParaRPr lang="en-US" sz="1400" dirty="0"/>
          </a:p>
        </p:txBody>
      </p:sp>
      <p:sp>
        <p:nvSpPr>
          <p:cNvPr id="30" name="Text 28"/>
          <p:cNvSpPr/>
          <p:nvPr/>
        </p:nvSpPr>
        <p:spPr>
          <a:xfrm>
            <a:off x="6675120" y="3200400"/>
            <a:ext cx="548640" cy="548640"/>
          </a:xfrm>
          <a:prstGeom prst="rect">
            <a:avLst/>
          </a:prstGeom>
          <a:noFill/>
          <a:ln/>
        </p:spPr>
        <p:txBody>
          <a:bodyPr wrap="square" rtlCol="0" anchor="ctr"/>
          <a:lstStyle/>
          <a:p>
            <a:pPr algn="ctr" indent="0" marL="0">
              <a:buNone/>
            </a:pPr>
            <a:r>
              <a:rPr lang="en-US" sz="1400" dirty="0">
                <a:solidFill>
                  <a:srgbClr val="FF9900"/>
                </a:solidFill>
              </a:rPr>
              <a:t>→</a:t>
            </a:r>
            <a:endParaRPr lang="en-US" sz="1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Demo</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14 / 25</a:t>
            </a:r>
            <a:endParaRPr lang="en-US" sz="900" dirty="0"/>
          </a:p>
        </p:txBody>
      </p:sp>
      <p:sp>
        <p:nvSpPr>
          <p:cNvPr id="6" name="Shape 4"/>
          <p:cNvSpPr/>
          <p:nvPr/>
        </p:nvSpPr>
        <p:spPr>
          <a:xfrm>
            <a:off x="914400" y="1371600"/>
            <a:ext cx="7315200" cy="2926080"/>
          </a:xfrm>
          <a:prstGeom prst="roundRect">
            <a:avLst>
              <a:gd name="adj" fmla="val 4688"/>
            </a:avLst>
          </a:prstGeom>
          <a:solidFill>
            <a:srgbClr val="0D0D1A"/>
          </a:solidFill>
          <a:ln w="25400">
            <a:solidFill>
              <a:srgbClr val="FF9900"/>
            </a:solidFill>
            <a:prstDash val="dash"/>
          </a:ln>
        </p:spPr>
      </p:sp>
      <p:sp>
        <p:nvSpPr>
          <p:cNvPr id="7" name="Text 5"/>
          <p:cNvSpPr/>
          <p:nvPr/>
        </p:nvSpPr>
        <p:spPr>
          <a:xfrm>
            <a:off x="3657600" y="1828800"/>
            <a:ext cx="1828800" cy="1371600"/>
          </a:xfrm>
          <a:prstGeom prst="rect">
            <a:avLst/>
          </a:prstGeom>
          <a:noFill/>
          <a:ln/>
        </p:spPr>
        <p:txBody>
          <a:bodyPr wrap="square" rtlCol="0" anchor="ctr"/>
          <a:lstStyle/>
          <a:p>
            <a:pPr algn="ctr" indent="0" marL="0">
              <a:buNone/>
            </a:pPr>
            <a:r>
              <a:rPr lang="en-US" sz="6400" dirty="0">
                <a:solidFill>
                  <a:srgbClr val="FF9900"/>
                </a:solidFill>
              </a:rPr>
              <a:t>▶</a:t>
            </a:r>
            <a:endParaRPr lang="en-US" sz="6400" dirty="0"/>
          </a:p>
        </p:txBody>
      </p:sp>
      <p:sp>
        <p:nvSpPr>
          <p:cNvPr id="8" name="Text 6"/>
          <p:cNvSpPr/>
          <p:nvPr/>
        </p:nvSpPr>
        <p:spPr>
          <a:xfrm>
            <a:off x="914400" y="3108960"/>
            <a:ext cx="7315200" cy="548640"/>
          </a:xfrm>
          <a:prstGeom prst="rect">
            <a:avLst/>
          </a:prstGeom>
          <a:noFill/>
          <a:ln/>
        </p:spPr>
        <p:txBody>
          <a:bodyPr wrap="square" rtlCol="0" anchor="ctr"/>
          <a:lstStyle/>
          <a:p>
            <a:pPr algn="ctr" indent="0" marL="0">
              <a:buNone/>
            </a:pPr>
            <a:r>
              <a:rPr lang="en-US" sz="1600" dirty="0">
                <a:solidFill>
                  <a:srgbClr val="CCCCCC"/>
                </a:solidFill>
              </a:rPr>
              <a:t>Live Demo / Pre-recorded Video</a:t>
            </a:r>
            <a:endParaRPr lang="en-US" sz="1600" dirty="0"/>
          </a:p>
        </p:txBody>
      </p:sp>
      <p:sp>
        <p:nvSpPr>
          <p:cNvPr id="9" name="Text 7"/>
          <p:cNvSpPr/>
          <p:nvPr/>
        </p:nvSpPr>
        <p:spPr>
          <a:xfrm>
            <a:off x="914400" y="3657600"/>
            <a:ext cx="7315200" cy="365760"/>
          </a:xfrm>
          <a:prstGeom prst="rect">
            <a:avLst/>
          </a:prstGeom>
          <a:noFill/>
          <a:ln/>
        </p:spPr>
        <p:txBody>
          <a:bodyPr wrap="square" rtlCol="0" anchor="ctr"/>
          <a:lstStyle/>
          <a:p>
            <a:pPr algn="ctr" indent="0" marL="0">
              <a:buNone/>
            </a:pPr>
            <a:r>
              <a:rPr lang="en-US" sz="1200" dirty="0">
                <a:solidFill>
                  <a:srgbClr val="888888"/>
                </a:solidFill>
              </a:rPr>
              <a:t>Developer opens PR  →  GitHub Action runs  →  Cost comment appears</a:t>
            </a:r>
            <a:endParaRPr lang="en-US" sz="1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The PR Comment</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15 / 25</a:t>
            </a:r>
            <a:endParaRPr lang="en-US" sz="900" dirty="0"/>
          </a:p>
        </p:txBody>
      </p:sp>
      <p:sp>
        <p:nvSpPr>
          <p:cNvPr id="6" name="Shape 4"/>
          <p:cNvSpPr/>
          <p:nvPr/>
        </p:nvSpPr>
        <p:spPr>
          <a:xfrm>
            <a:off x="731520" y="1188720"/>
            <a:ext cx="7680960" cy="3291840"/>
          </a:xfrm>
          <a:prstGeom prst="roundRect">
            <a:avLst>
              <a:gd name="adj" fmla="val 3333"/>
            </a:avLst>
          </a:prstGeom>
          <a:solidFill>
            <a:srgbClr val="0D0D1A"/>
          </a:solidFill>
          <a:ln w="12700">
            <a:solidFill>
              <a:srgbClr val="2D2D44"/>
            </a:solidFill>
            <a:prstDash val="solid"/>
          </a:ln>
        </p:spPr>
      </p:sp>
      <p:sp>
        <p:nvSpPr>
          <p:cNvPr id="7" name="Text 5"/>
          <p:cNvSpPr/>
          <p:nvPr/>
        </p:nvSpPr>
        <p:spPr>
          <a:xfrm>
            <a:off x="914400" y="1280160"/>
            <a:ext cx="4572000" cy="365760"/>
          </a:xfrm>
          <a:prstGeom prst="rect">
            <a:avLst/>
          </a:prstGeom>
          <a:noFill/>
          <a:ln/>
        </p:spPr>
        <p:txBody>
          <a:bodyPr wrap="square" rtlCol="0" anchor="ctr"/>
          <a:lstStyle/>
          <a:p>
            <a:pPr indent="0" marL="0">
              <a:buNone/>
            </a:pPr>
            <a:r>
              <a:rPr lang="en-US" sz="1400" b="1" dirty="0">
                <a:solidFill>
                  <a:srgbClr val="FFFFFF"/>
                </a:solidFill>
              </a:rPr>
              <a:t>💰 CDK Cost Analysis Report</a:t>
            </a:r>
            <a:endParaRPr lang="en-US" sz="1400" dirty="0"/>
          </a:p>
        </p:txBody>
      </p:sp>
      <p:sp>
        <p:nvSpPr>
          <p:cNvPr id="8" name="Text 6"/>
          <p:cNvSpPr/>
          <p:nvPr/>
        </p:nvSpPr>
        <p:spPr>
          <a:xfrm>
            <a:off x="914400" y="1737360"/>
            <a:ext cx="7315200" cy="457200"/>
          </a:xfrm>
          <a:prstGeom prst="rect">
            <a:avLst/>
          </a:prstGeom>
          <a:noFill/>
          <a:ln/>
        </p:spPr>
        <p:txBody>
          <a:bodyPr wrap="square" rtlCol="0" anchor="ctr"/>
          <a:lstStyle/>
          <a:p>
            <a:pPr indent="0" marL="0">
              <a:buNone/>
            </a:pPr>
            <a:r>
              <a:rPr lang="en-US" sz="1800" b="1" dirty="0">
                <a:solidFill>
                  <a:srgbClr val="FF5252"/>
                </a:solidFill>
              </a:rPr>
              <a:t>Monthly Cost Impact:  +$245.60  ↑</a:t>
            </a:r>
            <a:endParaRPr lang="en-US" sz="1800" dirty="0"/>
          </a:p>
        </p:txBody>
      </p:sp>
      <p:sp>
        <p:nvSpPr>
          <p:cNvPr id="9" name="Shape 7"/>
          <p:cNvSpPr/>
          <p:nvPr/>
        </p:nvSpPr>
        <p:spPr>
          <a:xfrm>
            <a:off x="914400" y="2286000"/>
            <a:ext cx="7315200" cy="320040"/>
          </a:xfrm>
          <a:prstGeom prst="rect">
            <a:avLst/>
          </a:prstGeom>
          <a:solidFill>
            <a:srgbClr val="2D2D44"/>
          </a:solidFill>
          <a:ln/>
        </p:spPr>
      </p:sp>
      <p:sp>
        <p:nvSpPr>
          <p:cNvPr id="10" name="Text 8"/>
          <p:cNvSpPr/>
          <p:nvPr/>
        </p:nvSpPr>
        <p:spPr>
          <a:xfrm>
            <a:off x="914400" y="2286000"/>
            <a:ext cx="2286000" cy="320040"/>
          </a:xfrm>
          <a:prstGeom prst="rect">
            <a:avLst/>
          </a:prstGeom>
          <a:noFill/>
          <a:ln/>
        </p:spPr>
        <p:txBody>
          <a:bodyPr wrap="square" rtlCol="0" anchor="ctr"/>
          <a:lstStyle/>
          <a:p>
            <a:pPr indent="0" marL="0">
              <a:buNone/>
            </a:pPr>
            <a:r>
              <a:rPr lang="en-US" sz="1000" b="1" dirty="0">
                <a:solidFill>
                  <a:srgbClr val="FF9900"/>
                </a:solidFill>
              </a:rPr>
              <a:t>Resource</a:t>
            </a:r>
            <a:endParaRPr lang="en-US" sz="1000" dirty="0"/>
          </a:p>
        </p:txBody>
      </p:sp>
      <p:sp>
        <p:nvSpPr>
          <p:cNvPr id="11" name="Text 9"/>
          <p:cNvSpPr/>
          <p:nvPr/>
        </p:nvSpPr>
        <p:spPr>
          <a:xfrm>
            <a:off x="3200400" y="2286000"/>
            <a:ext cx="2286000" cy="320040"/>
          </a:xfrm>
          <a:prstGeom prst="rect">
            <a:avLst/>
          </a:prstGeom>
          <a:noFill/>
          <a:ln/>
        </p:spPr>
        <p:txBody>
          <a:bodyPr wrap="square" rtlCol="0" anchor="ctr"/>
          <a:lstStyle/>
          <a:p>
            <a:pPr indent="0" marL="0">
              <a:buNone/>
            </a:pPr>
            <a:r>
              <a:rPr lang="en-US" sz="1000" b="1" dirty="0">
                <a:solidFill>
                  <a:srgbClr val="FF9900"/>
                </a:solidFill>
              </a:rPr>
              <a:t>Type</a:t>
            </a:r>
            <a:endParaRPr lang="en-US" sz="1000" dirty="0"/>
          </a:p>
        </p:txBody>
      </p:sp>
      <p:sp>
        <p:nvSpPr>
          <p:cNvPr id="12" name="Text 10"/>
          <p:cNvSpPr/>
          <p:nvPr/>
        </p:nvSpPr>
        <p:spPr>
          <a:xfrm>
            <a:off x="5486400" y="2286000"/>
            <a:ext cx="1097280" cy="320040"/>
          </a:xfrm>
          <a:prstGeom prst="rect">
            <a:avLst/>
          </a:prstGeom>
          <a:noFill/>
          <a:ln/>
        </p:spPr>
        <p:txBody>
          <a:bodyPr wrap="square" rtlCol="0" anchor="ctr"/>
          <a:lstStyle/>
          <a:p>
            <a:pPr indent="0" marL="0">
              <a:buNone/>
            </a:pPr>
            <a:r>
              <a:rPr lang="en-US" sz="1000" b="1" dirty="0">
                <a:solidFill>
                  <a:srgbClr val="FF9900"/>
                </a:solidFill>
              </a:rPr>
              <a:t>Status</a:t>
            </a:r>
            <a:endParaRPr lang="en-US" sz="1000" dirty="0"/>
          </a:p>
        </p:txBody>
      </p:sp>
      <p:sp>
        <p:nvSpPr>
          <p:cNvPr id="13" name="Text 11"/>
          <p:cNvSpPr/>
          <p:nvPr/>
        </p:nvSpPr>
        <p:spPr>
          <a:xfrm>
            <a:off x="6583680" y="2286000"/>
            <a:ext cx="1645920" cy="320040"/>
          </a:xfrm>
          <a:prstGeom prst="rect">
            <a:avLst/>
          </a:prstGeom>
          <a:noFill/>
          <a:ln/>
        </p:spPr>
        <p:txBody>
          <a:bodyPr wrap="square" rtlCol="0" anchor="ctr"/>
          <a:lstStyle/>
          <a:p>
            <a:pPr algn="r" indent="0" marL="0">
              <a:buNone/>
            </a:pPr>
            <a:r>
              <a:rPr lang="en-US" sz="1000" b="1" dirty="0">
                <a:solidFill>
                  <a:srgbClr val="FF9900"/>
                </a:solidFill>
              </a:rPr>
              <a:t>Monthly</a:t>
            </a:r>
            <a:endParaRPr lang="en-US" sz="1000" dirty="0"/>
          </a:p>
        </p:txBody>
      </p:sp>
      <p:sp>
        <p:nvSpPr>
          <p:cNvPr id="14" name="Shape 12"/>
          <p:cNvSpPr/>
          <p:nvPr/>
        </p:nvSpPr>
        <p:spPr>
          <a:xfrm>
            <a:off x="914400" y="2651760"/>
            <a:ext cx="7315200" cy="320040"/>
          </a:xfrm>
          <a:prstGeom prst="rect">
            <a:avLst/>
          </a:prstGeom>
          <a:solidFill>
            <a:srgbClr val="12122A"/>
          </a:solidFill>
          <a:ln/>
        </p:spPr>
      </p:sp>
      <p:sp>
        <p:nvSpPr>
          <p:cNvPr id="15" name="Text 13"/>
          <p:cNvSpPr/>
          <p:nvPr/>
        </p:nvSpPr>
        <p:spPr>
          <a:xfrm>
            <a:off x="914400" y="2651760"/>
            <a:ext cx="2286000" cy="320040"/>
          </a:xfrm>
          <a:prstGeom prst="rect">
            <a:avLst/>
          </a:prstGeom>
          <a:noFill/>
          <a:ln/>
        </p:spPr>
        <p:txBody>
          <a:bodyPr wrap="square" rtlCol="0" anchor="ctr"/>
          <a:lstStyle/>
          <a:p>
            <a:pPr indent="0" marL="0">
              <a:buNone/>
            </a:pPr>
            <a:r>
              <a:rPr lang="en-US" sz="1000" dirty="0">
                <a:solidFill>
                  <a:srgbClr val="FFFFFF"/>
                </a:solidFill>
                <a:latin typeface="Courier New" pitchFamily="34" charset="0"/>
                <a:ea typeface="Courier New" pitchFamily="34" charset="-122"/>
                <a:cs typeface="Courier New" pitchFamily="34" charset="-120"/>
              </a:rPr>
              <a:t>MyDatabase</a:t>
            </a:r>
            <a:endParaRPr lang="en-US" sz="1000" dirty="0"/>
          </a:p>
        </p:txBody>
      </p:sp>
      <p:sp>
        <p:nvSpPr>
          <p:cNvPr id="16" name="Text 14"/>
          <p:cNvSpPr/>
          <p:nvPr/>
        </p:nvSpPr>
        <p:spPr>
          <a:xfrm>
            <a:off x="3200400" y="2651760"/>
            <a:ext cx="2286000" cy="320040"/>
          </a:xfrm>
          <a:prstGeom prst="rect">
            <a:avLst/>
          </a:prstGeom>
          <a:noFill/>
          <a:ln/>
        </p:spPr>
        <p:txBody>
          <a:bodyPr wrap="square" rtlCol="0" anchor="ctr"/>
          <a:lstStyle/>
          <a:p>
            <a:pPr indent="0" marL="0">
              <a:buNone/>
            </a:pPr>
            <a:r>
              <a:rPr lang="en-US" sz="900" dirty="0">
                <a:solidFill>
                  <a:srgbClr val="CCCCCC"/>
                </a:solidFill>
                <a:latin typeface="Courier New" pitchFamily="34" charset="0"/>
                <a:ea typeface="Courier New" pitchFamily="34" charset="-122"/>
                <a:cs typeface="Courier New" pitchFamily="34" charset="-120"/>
              </a:rPr>
              <a:t>AWS::RDS::DBInstance</a:t>
            </a:r>
            <a:endParaRPr lang="en-US" sz="900" dirty="0"/>
          </a:p>
        </p:txBody>
      </p:sp>
      <p:sp>
        <p:nvSpPr>
          <p:cNvPr id="17" name="Text 15"/>
          <p:cNvSpPr/>
          <p:nvPr/>
        </p:nvSpPr>
        <p:spPr>
          <a:xfrm>
            <a:off x="5486400" y="2651760"/>
            <a:ext cx="1097280" cy="320040"/>
          </a:xfrm>
          <a:prstGeom prst="rect">
            <a:avLst/>
          </a:prstGeom>
          <a:noFill/>
          <a:ln/>
        </p:spPr>
        <p:txBody>
          <a:bodyPr wrap="square" rtlCol="0" anchor="ctr"/>
          <a:lstStyle/>
          <a:p>
            <a:pPr indent="0" marL="0">
              <a:buNone/>
            </a:pPr>
            <a:r>
              <a:rPr lang="en-US" sz="1000" dirty="0">
                <a:solidFill>
                  <a:srgbClr val="00C853"/>
                </a:solidFill>
              </a:rPr>
              <a:t>Added</a:t>
            </a:r>
            <a:endParaRPr lang="en-US" sz="1000" dirty="0"/>
          </a:p>
        </p:txBody>
      </p:sp>
      <p:sp>
        <p:nvSpPr>
          <p:cNvPr id="18" name="Text 16"/>
          <p:cNvSpPr/>
          <p:nvPr/>
        </p:nvSpPr>
        <p:spPr>
          <a:xfrm>
            <a:off x="6583680" y="2651760"/>
            <a:ext cx="1645920" cy="320040"/>
          </a:xfrm>
          <a:prstGeom prst="rect">
            <a:avLst/>
          </a:prstGeom>
          <a:noFill/>
          <a:ln/>
        </p:spPr>
        <p:txBody>
          <a:bodyPr wrap="square" rtlCol="0" anchor="ctr"/>
          <a:lstStyle/>
          <a:p>
            <a:pPr algn="r" indent="0" marL="0">
              <a:buNone/>
            </a:pPr>
            <a:r>
              <a:rPr lang="en-US" sz="1000" b="1" dirty="0">
                <a:solidFill>
                  <a:srgbClr val="FF5252"/>
                </a:solidFill>
              </a:rPr>
              <a:t>+$180.00</a:t>
            </a:r>
            <a:endParaRPr lang="en-US" sz="1000" dirty="0"/>
          </a:p>
        </p:txBody>
      </p:sp>
      <p:sp>
        <p:nvSpPr>
          <p:cNvPr id="19" name="Shape 17"/>
          <p:cNvSpPr/>
          <p:nvPr/>
        </p:nvSpPr>
        <p:spPr>
          <a:xfrm>
            <a:off x="914400" y="2971800"/>
            <a:ext cx="7315200" cy="320040"/>
          </a:xfrm>
          <a:prstGeom prst="rect">
            <a:avLst/>
          </a:prstGeom>
          <a:solidFill>
            <a:srgbClr val="0D0D1A"/>
          </a:solidFill>
          <a:ln/>
        </p:spPr>
      </p:sp>
      <p:sp>
        <p:nvSpPr>
          <p:cNvPr id="20" name="Text 18"/>
          <p:cNvSpPr/>
          <p:nvPr/>
        </p:nvSpPr>
        <p:spPr>
          <a:xfrm>
            <a:off x="914400" y="2971800"/>
            <a:ext cx="2286000" cy="320040"/>
          </a:xfrm>
          <a:prstGeom prst="rect">
            <a:avLst/>
          </a:prstGeom>
          <a:noFill/>
          <a:ln/>
        </p:spPr>
        <p:txBody>
          <a:bodyPr wrap="square" rtlCol="0" anchor="ctr"/>
          <a:lstStyle/>
          <a:p>
            <a:pPr indent="0" marL="0">
              <a:buNone/>
            </a:pPr>
            <a:r>
              <a:rPr lang="en-US" sz="1000" dirty="0">
                <a:solidFill>
                  <a:srgbClr val="FFFFFF"/>
                </a:solidFill>
                <a:latin typeface="Courier New" pitchFamily="34" charset="0"/>
                <a:ea typeface="Courier New" pitchFamily="34" charset="-122"/>
                <a:cs typeface="Courier New" pitchFamily="34" charset="-120"/>
              </a:rPr>
              <a:t>NatGateway1</a:t>
            </a:r>
            <a:endParaRPr lang="en-US" sz="1000" dirty="0"/>
          </a:p>
        </p:txBody>
      </p:sp>
      <p:sp>
        <p:nvSpPr>
          <p:cNvPr id="21" name="Text 19"/>
          <p:cNvSpPr/>
          <p:nvPr/>
        </p:nvSpPr>
        <p:spPr>
          <a:xfrm>
            <a:off x="3200400" y="2971800"/>
            <a:ext cx="2286000" cy="320040"/>
          </a:xfrm>
          <a:prstGeom prst="rect">
            <a:avLst/>
          </a:prstGeom>
          <a:noFill/>
          <a:ln/>
        </p:spPr>
        <p:txBody>
          <a:bodyPr wrap="square" rtlCol="0" anchor="ctr"/>
          <a:lstStyle/>
          <a:p>
            <a:pPr indent="0" marL="0">
              <a:buNone/>
            </a:pPr>
            <a:r>
              <a:rPr lang="en-US" sz="900" dirty="0">
                <a:solidFill>
                  <a:srgbClr val="CCCCCC"/>
                </a:solidFill>
                <a:latin typeface="Courier New" pitchFamily="34" charset="0"/>
                <a:ea typeface="Courier New" pitchFamily="34" charset="-122"/>
                <a:cs typeface="Courier New" pitchFamily="34" charset="-120"/>
              </a:rPr>
              <a:t>AWS::EC2::NatGateway</a:t>
            </a:r>
            <a:endParaRPr lang="en-US" sz="900" dirty="0"/>
          </a:p>
        </p:txBody>
      </p:sp>
      <p:sp>
        <p:nvSpPr>
          <p:cNvPr id="22" name="Text 20"/>
          <p:cNvSpPr/>
          <p:nvPr/>
        </p:nvSpPr>
        <p:spPr>
          <a:xfrm>
            <a:off x="5486400" y="2971800"/>
            <a:ext cx="1097280" cy="320040"/>
          </a:xfrm>
          <a:prstGeom prst="rect">
            <a:avLst/>
          </a:prstGeom>
          <a:noFill/>
          <a:ln/>
        </p:spPr>
        <p:txBody>
          <a:bodyPr wrap="square" rtlCol="0" anchor="ctr"/>
          <a:lstStyle/>
          <a:p>
            <a:pPr indent="0" marL="0">
              <a:buNone/>
            </a:pPr>
            <a:r>
              <a:rPr lang="en-US" sz="1000" dirty="0">
                <a:solidFill>
                  <a:srgbClr val="00C853"/>
                </a:solidFill>
              </a:rPr>
              <a:t>Added</a:t>
            </a:r>
            <a:endParaRPr lang="en-US" sz="1000" dirty="0"/>
          </a:p>
        </p:txBody>
      </p:sp>
      <p:sp>
        <p:nvSpPr>
          <p:cNvPr id="23" name="Text 21"/>
          <p:cNvSpPr/>
          <p:nvPr/>
        </p:nvSpPr>
        <p:spPr>
          <a:xfrm>
            <a:off x="6583680" y="2971800"/>
            <a:ext cx="1645920" cy="320040"/>
          </a:xfrm>
          <a:prstGeom prst="rect">
            <a:avLst/>
          </a:prstGeom>
          <a:noFill/>
          <a:ln/>
        </p:spPr>
        <p:txBody>
          <a:bodyPr wrap="square" rtlCol="0" anchor="ctr"/>
          <a:lstStyle/>
          <a:p>
            <a:pPr algn="r" indent="0" marL="0">
              <a:buNone/>
            </a:pPr>
            <a:r>
              <a:rPr lang="en-US" sz="1000" b="1" dirty="0">
                <a:solidFill>
                  <a:srgbClr val="FF5252"/>
                </a:solidFill>
              </a:rPr>
              <a:t>+$32.40</a:t>
            </a:r>
            <a:endParaRPr lang="en-US" sz="1000" dirty="0"/>
          </a:p>
        </p:txBody>
      </p:sp>
      <p:sp>
        <p:nvSpPr>
          <p:cNvPr id="24" name="Shape 22"/>
          <p:cNvSpPr/>
          <p:nvPr/>
        </p:nvSpPr>
        <p:spPr>
          <a:xfrm>
            <a:off x="914400" y="3291840"/>
            <a:ext cx="7315200" cy="320040"/>
          </a:xfrm>
          <a:prstGeom prst="rect">
            <a:avLst/>
          </a:prstGeom>
          <a:solidFill>
            <a:srgbClr val="12122A"/>
          </a:solidFill>
          <a:ln/>
        </p:spPr>
      </p:sp>
      <p:sp>
        <p:nvSpPr>
          <p:cNvPr id="25" name="Text 23"/>
          <p:cNvSpPr/>
          <p:nvPr/>
        </p:nvSpPr>
        <p:spPr>
          <a:xfrm>
            <a:off x="914400" y="3291840"/>
            <a:ext cx="2286000" cy="320040"/>
          </a:xfrm>
          <a:prstGeom prst="rect">
            <a:avLst/>
          </a:prstGeom>
          <a:noFill/>
          <a:ln/>
        </p:spPr>
        <p:txBody>
          <a:bodyPr wrap="square" rtlCol="0" anchor="ctr"/>
          <a:lstStyle/>
          <a:p>
            <a:pPr indent="0" marL="0">
              <a:buNone/>
            </a:pPr>
            <a:r>
              <a:rPr lang="en-US" sz="1000" dirty="0">
                <a:solidFill>
                  <a:srgbClr val="FFFFFF"/>
                </a:solidFill>
                <a:latin typeface="Courier New" pitchFamily="34" charset="0"/>
                <a:ea typeface="Courier New" pitchFamily="34" charset="-122"/>
                <a:cs typeface="Courier New" pitchFamily="34" charset="-120"/>
              </a:rPr>
              <a:t>AppBucket</a:t>
            </a:r>
            <a:endParaRPr lang="en-US" sz="1000" dirty="0"/>
          </a:p>
        </p:txBody>
      </p:sp>
      <p:sp>
        <p:nvSpPr>
          <p:cNvPr id="26" name="Text 24"/>
          <p:cNvSpPr/>
          <p:nvPr/>
        </p:nvSpPr>
        <p:spPr>
          <a:xfrm>
            <a:off x="3200400" y="3291840"/>
            <a:ext cx="2286000" cy="320040"/>
          </a:xfrm>
          <a:prstGeom prst="rect">
            <a:avLst/>
          </a:prstGeom>
          <a:noFill/>
          <a:ln/>
        </p:spPr>
        <p:txBody>
          <a:bodyPr wrap="square" rtlCol="0" anchor="ctr"/>
          <a:lstStyle/>
          <a:p>
            <a:pPr indent="0" marL="0">
              <a:buNone/>
            </a:pPr>
            <a:r>
              <a:rPr lang="en-US" sz="900" dirty="0">
                <a:solidFill>
                  <a:srgbClr val="CCCCCC"/>
                </a:solidFill>
                <a:latin typeface="Courier New" pitchFamily="34" charset="0"/>
                <a:ea typeface="Courier New" pitchFamily="34" charset="-122"/>
                <a:cs typeface="Courier New" pitchFamily="34" charset="-120"/>
              </a:rPr>
              <a:t>AWS::S3::Bucket</a:t>
            </a:r>
            <a:endParaRPr lang="en-US" sz="900" dirty="0"/>
          </a:p>
        </p:txBody>
      </p:sp>
      <p:sp>
        <p:nvSpPr>
          <p:cNvPr id="27" name="Text 25"/>
          <p:cNvSpPr/>
          <p:nvPr/>
        </p:nvSpPr>
        <p:spPr>
          <a:xfrm>
            <a:off x="5486400" y="3291840"/>
            <a:ext cx="1097280" cy="320040"/>
          </a:xfrm>
          <a:prstGeom prst="rect">
            <a:avLst/>
          </a:prstGeom>
          <a:noFill/>
          <a:ln/>
        </p:spPr>
        <p:txBody>
          <a:bodyPr wrap="square" rtlCol="0" anchor="ctr"/>
          <a:lstStyle/>
          <a:p>
            <a:pPr indent="0" marL="0">
              <a:buNone/>
            </a:pPr>
            <a:r>
              <a:rPr lang="en-US" sz="1000" dirty="0">
                <a:solidFill>
                  <a:srgbClr val="FF9900"/>
                </a:solidFill>
              </a:rPr>
              <a:t>Modified</a:t>
            </a:r>
            <a:endParaRPr lang="en-US" sz="1000" dirty="0"/>
          </a:p>
        </p:txBody>
      </p:sp>
      <p:sp>
        <p:nvSpPr>
          <p:cNvPr id="28" name="Text 26"/>
          <p:cNvSpPr/>
          <p:nvPr/>
        </p:nvSpPr>
        <p:spPr>
          <a:xfrm>
            <a:off x="6583680" y="3291840"/>
            <a:ext cx="1645920" cy="320040"/>
          </a:xfrm>
          <a:prstGeom prst="rect">
            <a:avLst/>
          </a:prstGeom>
          <a:noFill/>
          <a:ln/>
        </p:spPr>
        <p:txBody>
          <a:bodyPr wrap="square" rtlCol="0" anchor="ctr"/>
          <a:lstStyle/>
          <a:p>
            <a:pPr algn="r" indent="0" marL="0">
              <a:buNone/>
            </a:pPr>
            <a:r>
              <a:rPr lang="en-US" sz="1000" b="1" dirty="0">
                <a:solidFill>
                  <a:srgbClr val="FF5252"/>
                </a:solidFill>
              </a:rPr>
              <a:t>+$33.20</a:t>
            </a:r>
            <a:endParaRPr lang="en-US" sz="1000" dirty="0"/>
          </a:p>
        </p:txBody>
      </p:sp>
      <p:sp>
        <p:nvSpPr>
          <p:cNvPr id="29" name="Shape 27"/>
          <p:cNvSpPr/>
          <p:nvPr/>
        </p:nvSpPr>
        <p:spPr>
          <a:xfrm>
            <a:off x="914400" y="3794760"/>
            <a:ext cx="7315200" cy="457200"/>
          </a:xfrm>
          <a:prstGeom prst="roundRect">
            <a:avLst>
              <a:gd name="adj" fmla="val 16000"/>
            </a:avLst>
          </a:prstGeom>
          <a:solidFill>
            <a:srgbClr val="3A1010"/>
          </a:solidFill>
          <a:ln w="12700">
            <a:solidFill>
              <a:srgbClr val="FF5252"/>
            </a:solidFill>
            <a:prstDash val="solid"/>
          </a:ln>
        </p:spPr>
      </p:sp>
      <p:sp>
        <p:nvSpPr>
          <p:cNvPr id="30" name="Text 28"/>
          <p:cNvSpPr/>
          <p:nvPr/>
        </p:nvSpPr>
        <p:spPr>
          <a:xfrm>
            <a:off x="1097280" y="3794760"/>
            <a:ext cx="6949440" cy="457200"/>
          </a:xfrm>
          <a:prstGeom prst="rect">
            <a:avLst/>
          </a:prstGeom>
          <a:noFill/>
          <a:ln/>
        </p:spPr>
        <p:txBody>
          <a:bodyPr wrap="square" rtlCol="0" anchor="ctr"/>
          <a:lstStyle/>
          <a:p>
            <a:pPr indent="0" marL="0">
              <a:buNone/>
            </a:pPr>
            <a:r>
              <a:rPr lang="en-US" sz="1100" b="1" dirty="0">
                <a:solidFill>
                  <a:srgbClr val="FF5252"/>
                </a:solidFill>
              </a:rPr>
              <a:t>❌  Threshold exceeded: $245.60 &gt; $200.00 (error)</a:t>
            </a:r>
            <a:endParaRPr lang="en-US" sz="11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Cost Thresholds - Your Safety Net</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16 / 25</a:t>
            </a:r>
            <a:endParaRPr lang="en-US" sz="900" dirty="0"/>
          </a:p>
        </p:txBody>
      </p:sp>
      <p:sp>
        <p:nvSpPr>
          <p:cNvPr id="6" name="Shape 4"/>
          <p:cNvSpPr/>
          <p:nvPr/>
        </p:nvSpPr>
        <p:spPr>
          <a:xfrm>
            <a:off x="548640" y="1188720"/>
            <a:ext cx="8046720" cy="3474720"/>
          </a:xfrm>
          <a:prstGeom prst="roundRect">
            <a:avLst>
              <a:gd name="adj" fmla="val 2632"/>
            </a:avLst>
          </a:prstGeom>
          <a:solidFill>
            <a:srgbClr val="0D0D1A"/>
          </a:solidFill>
          <a:ln w="12700">
            <a:solidFill>
              <a:srgbClr val="2D2D44"/>
            </a:solidFill>
            <a:prstDash val="solid"/>
          </a:ln>
        </p:spPr>
      </p:sp>
      <p:sp>
        <p:nvSpPr>
          <p:cNvPr id="7" name="Text 5"/>
          <p:cNvSpPr/>
          <p:nvPr/>
        </p:nvSpPr>
        <p:spPr>
          <a:xfrm>
            <a:off x="7315200" y="1234440"/>
            <a:ext cx="1097280" cy="274320"/>
          </a:xfrm>
          <a:prstGeom prst="rect">
            <a:avLst/>
          </a:prstGeom>
          <a:noFill/>
          <a:ln/>
        </p:spPr>
        <p:txBody>
          <a:bodyPr wrap="square" rtlCol="0" anchor="ctr"/>
          <a:lstStyle/>
          <a:p>
            <a:pPr algn="r" indent="0" marL="0">
              <a:buNone/>
            </a:pPr>
            <a:r>
              <a:rPr lang="en-US" sz="900" dirty="0">
                <a:solidFill>
                  <a:srgbClr val="888888"/>
                </a:solidFill>
              </a:rPr>
              <a:t>yaml</a:t>
            </a:r>
            <a:endParaRPr lang="en-US" sz="900" dirty="0"/>
          </a:p>
        </p:txBody>
      </p:sp>
      <p:sp>
        <p:nvSpPr>
          <p:cNvPr id="8" name="Text 6"/>
          <p:cNvSpPr/>
          <p:nvPr/>
        </p:nvSpPr>
        <p:spPr>
          <a:xfrm>
            <a:off x="822960" y="1417320"/>
            <a:ext cx="7498080" cy="3108960"/>
          </a:xfrm>
          <a:prstGeom prst="rect">
            <a:avLst/>
          </a:prstGeom>
          <a:noFill/>
          <a:ln/>
        </p:spPr>
        <p:txBody>
          <a:bodyPr wrap="square" rtlCol="0" anchor="t"/>
          <a:lstStyle/>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.cdk-cost-analyzer.yml</a:t>
            </a:r>
            <a:endParaRPr lang="en-US" sz="1300" dirty="0"/>
          </a:p>
          <a:p>
            <a:pPr indent="0" marL="0">
              <a:lnSpc>
                <a:spcPct val="115000"/>
              </a:lnSpc>
              <a:spcAft>
                <a:spcPts val="200"/>
              </a:spcAft>
              <a:buNone/>
            </a:pP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thresholds:</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default:</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warning: 50     # Warn at $50/month</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error: 200      # Fail at $200/month</a:t>
            </a:r>
            <a:endParaRPr lang="en-US" sz="1300" dirty="0"/>
          </a:p>
          <a:p>
            <a:pPr indent="0" marL="0">
              <a:lnSpc>
                <a:spcPct val="115000"/>
              </a:lnSpc>
              <a:spcAft>
                <a:spcPts val="200"/>
              </a:spcAft>
              <a:buNone/>
            </a:pP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environments:</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production:</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warning: 25   # Stricter in prod</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error: 100</a:t>
            </a:r>
            <a:endParaRPr lang="en-US" sz="1300" dirty="0"/>
          </a:p>
          <a:p>
            <a:pPr indent="0" marL="0">
              <a:lnSpc>
                <a:spcPct val="115000"/>
              </a:lnSpc>
              <a:spcAft>
                <a:spcPts val="200"/>
              </a:spcAft>
              <a:buNone/>
            </a:pP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development:</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warning: 100  # More lenient in dev</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error: 500</a:t>
            </a:r>
            <a:endParaRPr lang="en-US" sz="13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Usage Assumptions - Customizable Defaults</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17 / 25</a:t>
            </a:r>
            <a:endParaRPr lang="en-US" sz="900" dirty="0"/>
          </a:p>
        </p:txBody>
      </p:sp>
      <p:sp>
        <p:nvSpPr>
          <p:cNvPr id="6" name="Shape 4"/>
          <p:cNvSpPr/>
          <p:nvPr/>
        </p:nvSpPr>
        <p:spPr>
          <a:xfrm>
            <a:off x="548640" y="1188720"/>
            <a:ext cx="8046720" cy="3474720"/>
          </a:xfrm>
          <a:prstGeom prst="roundRect">
            <a:avLst>
              <a:gd name="adj" fmla="val 2632"/>
            </a:avLst>
          </a:prstGeom>
          <a:solidFill>
            <a:srgbClr val="0D0D1A"/>
          </a:solidFill>
          <a:ln w="12700">
            <a:solidFill>
              <a:srgbClr val="2D2D44"/>
            </a:solidFill>
            <a:prstDash val="solid"/>
          </a:ln>
        </p:spPr>
      </p:sp>
      <p:sp>
        <p:nvSpPr>
          <p:cNvPr id="7" name="Text 5"/>
          <p:cNvSpPr/>
          <p:nvPr/>
        </p:nvSpPr>
        <p:spPr>
          <a:xfrm>
            <a:off x="7315200" y="1234440"/>
            <a:ext cx="1097280" cy="274320"/>
          </a:xfrm>
          <a:prstGeom prst="rect">
            <a:avLst/>
          </a:prstGeom>
          <a:noFill/>
          <a:ln/>
        </p:spPr>
        <p:txBody>
          <a:bodyPr wrap="square" rtlCol="0" anchor="ctr"/>
          <a:lstStyle/>
          <a:p>
            <a:pPr algn="r" indent="0" marL="0">
              <a:buNone/>
            </a:pPr>
            <a:r>
              <a:rPr lang="en-US" sz="900" dirty="0">
                <a:solidFill>
                  <a:srgbClr val="888888"/>
                </a:solidFill>
              </a:rPr>
              <a:t>yaml</a:t>
            </a:r>
            <a:endParaRPr lang="en-US" sz="900" dirty="0"/>
          </a:p>
        </p:txBody>
      </p:sp>
      <p:sp>
        <p:nvSpPr>
          <p:cNvPr id="8" name="Text 6"/>
          <p:cNvSpPr/>
          <p:nvPr/>
        </p:nvSpPr>
        <p:spPr>
          <a:xfrm>
            <a:off x="822960" y="1417320"/>
            <a:ext cx="7498080" cy="3108960"/>
          </a:xfrm>
          <a:prstGeom prst="rect">
            <a:avLst/>
          </a:prstGeom>
          <a:noFill/>
          <a:ln/>
        </p:spPr>
        <p:txBody>
          <a:bodyPr wrap="square" rtlCol="0" anchor="t"/>
          <a:lstStyle/>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.cdk-cost-analyzer.yml</a:t>
            </a:r>
            <a:endParaRPr lang="en-US" sz="1300" dirty="0"/>
          </a:p>
          <a:p>
            <a:pPr indent="0" marL="0">
              <a:lnSpc>
                <a:spcPct val="115000"/>
              </a:lnSpc>
              <a:spcAft>
                <a:spcPts val="200"/>
              </a:spcAft>
              <a:buNone/>
            </a:pP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usageAssumptions:</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lambda:</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monthlyInvocations: 1000000</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avgDurationMs: 200</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memoryMB: 256</a:t>
            </a:r>
            <a:endParaRPr lang="en-US" sz="1300" dirty="0"/>
          </a:p>
          <a:p>
            <a:pPr indent="0" marL="0">
              <a:lnSpc>
                <a:spcPct val="115000"/>
              </a:lnSpc>
              <a:spcAft>
                <a:spcPts val="200"/>
              </a:spcAft>
              <a:buNone/>
            </a:pP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s3:</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storageGB: 100</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monthlyGetRequests: 500000</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monthlyPutRequests: 100000</a:t>
            </a:r>
            <a:endParaRPr lang="en-US" sz="1300" dirty="0"/>
          </a:p>
          <a:p>
            <a:pPr indent="0" marL="0">
              <a:lnSpc>
                <a:spcPct val="115000"/>
              </a:lnSpc>
              <a:spcAft>
                <a:spcPts val="200"/>
              </a:spcAft>
              <a:buNone/>
            </a:pP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dynamodb:</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readCapacityUnits: 25</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writeCapacityUnits: 10</a:t>
            </a:r>
            <a:endParaRPr lang="en-US" sz="1300" dirty="0"/>
          </a:p>
        </p:txBody>
      </p:sp>
      <p:sp>
        <p:nvSpPr>
          <p:cNvPr id="9" name="Text 7"/>
          <p:cNvSpPr/>
          <p:nvPr/>
        </p:nvSpPr>
        <p:spPr>
          <a:xfrm>
            <a:off x="731520" y="4754880"/>
            <a:ext cx="7680960" cy="274320"/>
          </a:xfrm>
          <a:prstGeom prst="rect">
            <a:avLst/>
          </a:prstGeom>
          <a:noFill/>
          <a:ln/>
        </p:spPr>
        <p:txBody>
          <a:bodyPr wrap="square" rtlCol="0" anchor="ctr"/>
          <a:lstStyle/>
          <a:p>
            <a:pPr algn="ctr" indent="0" marL="0">
              <a:buNone/>
            </a:pPr>
            <a:r>
              <a:rPr lang="en-US" sz="1200" i="1" dirty="0">
                <a:solidFill>
                  <a:srgbClr val="888888"/>
                </a:solidFill>
              </a:rPr>
              <a:t>Your usage patterns, your estimates</a:t>
            </a:r>
            <a:endParaRPr lang="en-US" sz="1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Supported Resources</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18 / 25</a:t>
            </a:r>
            <a:endParaRPr lang="en-US" sz="900" dirty="0"/>
          </a:p>
        </p:txBody>
      </p:sp>
      <p:sp>
        <p:nvSpPr>
          <p:cNvPr id="6" name="Text 4"/>
          <p:cNvSpPr/>
          <p:nvPr/>
        </p:nvSpPr>
        <p:spPr>
          <a:xfrm>
            <a:off x="274320" y="1143000"/>
            <a:ext cx="1280160" cy="457200"/>
          </a:xfrm>
          <a:prstGeom prst="rect">
            <a:avLst/>
          </a:prstGeom>
          <a:noFill/>
          <a:ln/>
        </p:spPr>
        <p:txBody>
          <a:bodyPr wrap="square" rtlCol="0" anchor="ctr"/>
          <a:lstStyle/>
          <a:p>
            <a:pPr indent="0" marL="0">
              <a:buNone/>
            </a:pPr>
            <a:r>
              <a:rPr lang="en-US" sz="1000" b="1" dirty="0">
                <a:solidFill>
                  <a:srgbClr val="FF9900"/>
                </a:solidFill>
              </a:rPr>
              <a:t>Compute</a:t>
            </a:r>
            <a:endParaRPr lang="en-US" sz="1000" dirty="0"/>
          </a:p>
        </p:txBody>
      </p:sp>
      <p:sp>
        <p:nvSpPr>
          <p:cNvPr id="7" name="Shape 5"/>
          <p:cNvSpPr/>
          <p:nvPr/>
        </p:nvSpPr>
        <p:spPr>
          <a:xfrm>
            <a:off x="1645920" y="1143000"/>
            <a:ext cx="1143000" cy="457200"/>
          </a:xfrm>
          <a:prstGeom prst="roundRect">
            <a:avLst>
              <a:gd name="adj" fmla="val 16000"/>
            </a:avLst>
          </a:prstGeom>
          <a:solidFill>
            <a:srgbClr val="2D2D44"/>
          </a:solidFill>
          <a:ln w="12700">
            <a:solidFill>
              <a:srgbClr val="FF9900"/>
            </a:solidFill>
            <a:prstDash val="solid"/>
          </a:ln>
        </p:spPr>
      </p:sp>
      <p:sp>
        <p:nvSpPr>
          <p:cNvPr id="8" name="Text 6"/>
          <p:cNvSpPr/>
          <p:nvPr/>
        </p:nvSpPr>
        <p:spPr>
          <a:xfrm>
            <a:off x="1645920" y="114300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EC2</a:t>
            </a:r>
            <a:endParaRPr lang="en-US" sz="900" dirty="0"/>
          </a:p>
        </p:txBody>
      </p:sp>
      <p:sp>
        <p:nvSpPr>
          <p:cNvPr id="9" name="Shape 7"/>
          <p:cNvSpPr/>
          <p:nvPr/>
        </p:nvSpPr>
        <p:spPr>
          <a:xfrm>
            <a:off x="2880360" y="1143000"/>
            <a:ext cx="1143000" cy="457200"/>
          </a:xfrm>
          <a:prstGeom prst="roundRect">
            <a:avLst>
              <a:gd name="adj" fmla="val 16000"/>
            </a:avLst>
          </a:prstGeom>
          <a:solidFill>
            <a:srgbClr val="2D2D44"/>
          </a:solidFill>
          <a:ln w="12700">
            <a:solidFill>
              <a:srgbClr val="FF9900"/>
            </a:solidFill>
            <a:prstDash val="solid"/>
          </a:ln>
        </p:spPr>
      </p:sp>
      <p:sp>
        <p:nvSpPr>
          <p:cNvPr id="10" name="Text 8"/>
          <p:cNvSpPr/>
          <p:nvPr/>
        </p:nvSpPr>
        <p:spPr>
          <a:xfrm>
            <a:off x="2880360" y="114300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Lambda</a:t>
            </a:r>
            <a:endParaRPr lang="en-US" sz="900" dirty="0"/>
          </a:p>
        </p:txBody>
      </p:sp>
      <p:sp>
        <p:nvSpPr>
          <p:cNvPr id="11" name="Shape 9"/>
          <p:cNvSpPr/>
          <p:nvPr/>
        </p:nvSpPr>
        <p:spPr>
          <a:xfrm>
            <a:off x="4114800" y="1143000"/>
            <a:ext cx="1143000" cy="457200"/>
          </a:xfrm>
          <a:prstGeom prst="roundRect">
            <a:avLst>
              <a:gd name="adj" fmla="val 16000"/>
            </a:avLst>
          </a:prstGeom>
          <a:solidFill>
            <a:srgbClr val="2D2D44"/>
          </a:solidFill>
          <a:ln w="12700">
            <a:solidFill>
              <a:srgbClr val="FF9900"/>
            </a:solidFill>
            <a:prstDash val="solid"/>
          </a:ln>
        </p:spPr>
      </p:sp>
      <p:sp>
        <p:nvSpPr>
          <p:cNvPr id="12" name="Text 10"/>
          <p:cNvSpPr/>
          <p:nvPr/>
        </p:nvSpPr>
        <p:spPr>
          <a:xfrm>
            <a:off x="4114800" y="114300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ECS</a:t>
            </a:r>
            <a:endParaRPr lang="en-US" sz="900" dirty="0"/>
          </a:p>
        </p:txBody>
      </p:sp>
      <p:sp>
        <p:nvSpPr>
          <p:cNvPr id="13" name="Shape 11"/>
          <p:cNvSpPr/>
          <p:nvPr/>
        </p:nvSpPr>
        <p:spPr>
          <a:xfrm>
            <a:off x="5349240" y="1143000"/>
            <a:ext cx="1143000" cy="457200"/>
          </a:xfrm>
          <a:prstGeom prst="roundRect">
            <a:avLst>
              <a:gd name="adj" fmla="val 16000"/>
            </a:avLst>
          </a:prstGeom>
          <a:solidFill>
            <a:srgbClr val="2D2D44"/>
          </a:solidFill>
          <a:ln w="12700">
            <a:solidFill>
              <a:srgbClr val="FF9900"/>
            </a:solidFill>
            <a:prstDash val="solid"/>
          </a:ln>
        </p:spPr>
      </p:sp>
      <p:sp>
        <p:nvSpPr>
          <p:cNvPr id="14" name="Text 12"/>
          <p:cNvSpPr/>
          <p:nvPr/>
        </p:nvSpPr>
        <p:spPr>
          <a:xfrm>
            <a:off x="5349240" y="114300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EKS</a:t>
            </a:r>
            <a:endParaRPr lang="en-US" sz="900" dirty="0"/>
          </a:p>
        </p:txBody>
      </p:sp>
      <p:sp>
        <p:nvSpPr>
          <p:cNvPr id="15" name="Text 13"/>
          <p:cNvSpPr/>
          <p:nvPr/>
        </p:nvSpPr>
        <p:spPr>
          <a:xfrm>
            <a:off x="274320" y="1737360"/>
            <a:ext cx="1280160" cy="457200"/>
          </a:xfrm>
          <a:prstGeom prst="rect">
            <a:avLst/>
          </a:prstGeom>
          <a:noFill/>
          <a:ln/>
        </p:spPr>
        <p:txBody>
          <a:bodyPr wrap="square" rtlCol="0" anchor="ctr"/>
          <a:lstStyle/>
          <a:p>
            <a:pPr indent="0" marL="0">
              <a:buNone/>
            </a:pPr>
            <a:r>
              <a:rPr lang="en-US" sz="1000" b="1" dirty="0">
                <a:solidFill>
                  <a:srgbClr val="00C853"/>
                </a:solidFill>
              </a:rPr>
              <a:t>Storage</a:t>
            </a:r>
            <a:endParaRPr lang="en-US" sz="1000" dirty="0"/>
          </a:p>
        </p:txBody>
      </p:sp>
      <p:sp>
        <p:nvSpPr>
          <p:cNvPr id="16" name="Shape 14"/>
          <p:cNvSpPr/>
          <p:nvPr/>
        </p:nvSpPr>
        <p:spPr>
          <a:xfrm>
            <a:off x="1645920" y="1737360"/>
            <a:ext cx="1143000" cy="457200"/>
          </a:xfrm>
          <a:prstGeom prst="roundRect">
            <a:avLst>
              <a:gd name="adj" fmla="val 16000"/>
            </a:avLst>
          </a:prstGeom>
          <a:solidFill>
            <a:srgbClr val="2D2D44"/>
          </a:solidFill>
          <a:ln w="12700">
            <a:solidFill>
              <a:srgbClr val="00C853"/>
            </a:solidFill>
            <a:prstDash val="solid"/>
          </a:ln>
        </p:spPr>
      </p:sp>
      <p:sp>
        <p:nvSpPr>
          <p:cNvPr id="17" name="Text 15"/>
          <p:cNvSpPr/>
          <p:nvPr/>
        </p:nvSpPr>
        <p:spPr>
          <a:xfrm>
            <a:off x="1645920" y="173736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S3</a:t>
            </a:r>
            <a:endParaRPr lang="en-US" sz="900" dirty="0"/>
          </a:p>
        </p:txBody>
      </p:sp>
      <p:sp>
        <p:nvSpPr>
          <p:cNvPr id="18" name="Shape 16"/>
          <p:cNvSpPr/>
          <p:nvPr/>
        </p:nvSpPr>
        <p:spPr>
          <a:xfrm>
            <a:off x="2880360" y="1737360"/>
            <a:ext cx="1143000" cy="457200"/>
          </a:xfrm>
          <a:prstGeom prst="roundRect">
            <a:avLst>
              <a:gd name="adj" fmla="val 16000"/>
            </a:avLst>
          </a:prstGeom>
          <a:solidFill>
            <a:srgbClr val="2D2D44"/>
          </a:solidFill>
          <a:ln w="12700">
            <a:solidFill>
              <a:srgbClr val="00C853"/>
            </a:solidFill>
            <a:prstDash val="solid"/>
          </a:ln>
        </p:spPr>
      </p:sp>
      <p:sp>
        <p:nvSpPr>
          <p:cNvPr id="19" name="Text 17"/>
          <p:cNvSpPr/>
          <p:nvPr/>
        </p:nvSpPr>
        <p:spPr>
          <a:xfrm>
            <a:off x="2880360" y="173736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EFS</a:t>
            </a:r>
            <a:endParaRPr lang="en-US" sz="900" dirty="0"/>
          </a:p>
        </p:txBody>
      </p:sp>
      <p:sp>
        <p:nvSpPr>
          <p:cNvPr id="20" name="Text 18"/>
          <p:cNvSpPr/>
          <p:nvPr/>
        </p:nvSpPr>
        <p:spPr>
          <a:xfrm>
            <a:off x="274320" y="2331720"/>
            <a:ext cx="1280160" cy="457200"/>
          </a:xfrm>
          <a:prstGeom prst="rect">
            <a:avLst/>
          </a:prstGeom>
          <a:noFill/>
          <a:ln/>
        </p:spPr>
        <p:txBody>
          <a:bodyPr wrap="square" rtlCol="0" anchor="ctr"/>
          <a:lstStyle/>
          <a:p>
            <a:pPr indent="0" marL="0">
              <a:buNone/>
            </a:pPr>
            <a:r>
              <a:rPr lang="en-US" sz="1000" b="1" dirty="0">
                <a:solidFill>
                  <a:srgbClr val="4FC3F7"/>
                </a:solidFill>
              </a:rPr>
              <a:t>Database</a:t>
            </a:r>
            <a:endParaRPr lang="en-US" sz="1000" dirty="0"/>
          </a:p>
        </p:txBody>
      </p:sp>
      <p:sp>
        <p:nvSpPr>
          <p:cNvPr id="21" name="Shape 19"/>
          <p:cNvSpPr/>
          <p:nvPr/>
        </p:nvSpPr>
        <p:spPr>
          <a:xfrm>
            <a:off x="1645920" y="2331720"/>
            <a:ext cx="1143000" cy="457200"/>
          </a:xfrm>
          <a:prstGeom prst="roundRect">
            <a:avLst>
              <a:gd name="adj" fmla="val 16000"/>
            </a:avLst>
          </a:prstGeom>
          <a:solidFill>
            <a:srgbClr val="2D2D44"/>
          </a:solidFill>
          <a:ln w="12700">
            <a:solidFill>
              <a:srgbClr val="4FC3F7"/>
            </a:solidFill>
            <a:prstDash val="solid"/>
          </a:ln>
        </p:spPr>
      </p:sp>
      <p:sp>
        <p:nvSpPr>
          <p:cNvPr id="22" name="Text 20"/>
          <p:cNvSpPr/>
          <p:nvPr/>
        </p:nvSpPr>
        <p:spPr>
          <a:xfrm>
            <a:off x="1645920" y="233172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RDS</a:t>
            </a:r>
            <a:endParaRPr lang="en-US" sz="900" dirty="0"/>
          </a:p>
        </p:txBody>
      </p:sp>
      <p:sp>
        <p:nvSpPr>
          <p:cNvPr id="23" name="Shape 21"/>
          <p:cNvSpPr/>
          <p:nvPr/>
        </p:nvSpPr>
        <p:spPr>
          <a:xfrm>
            <a:off x="2880360" y="2331720"/>
            <a:ext cx="1143000" cy="457200"/>
          </a:xfrm>
          <a:prstGeom prst="roundRect">
            <a:avLst>
              <a:gd name="adj" fmla="val 16000"/>
            </a:avLst>
          </a:prstGeom>
          <a:solidFill>
            <a:srgbClr val="2D2D44"/>
          </a:solidFill>
          <a:ln w="12700">
            <a:solidFill>
              <a:srgbClr val="4FC3F7"/>
            </a:solidFill>
            <a:prstDash val="solid"/>
          </a:ln>
        </p:spPr>
      </p:sp>
      <p:sp>
        <p:nvSpPr>
          <p:cNvPr id="24" name="Text 22"/>
          <p:cNvSpPr/>
          <p:nvPr/>
        </p:nvSpPr>
        <p:spPr>
          <a:xfrm>
            <a:off x="2880360" y="233172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DynamoDB</a:t>
            </a:r>
            <a:endParaRPr lang="en-US" sz="900" dirty="0"/>
          </a:p>
        </p:txBody>
      </p:sp>
      <p:sp>
        <p:nvSpPr>
          <p:cNvPr id="25" name="Shape 23"/>
          <p:cNvSpPr/>
          <p:nvPr/>
        </p:nvSpPr>
        <p:spPr>
          <a:xfrm>
            <a:off x="4114800" y="2331720"/>
            <a:ext cx="1143000" cy="457200"/>
          </a:xfrm>
          <a:prstGeom prst="roundRect">
            <a:avLst>
              <a:gd name="adj" fmla="val 16000"/>
            </a:avLst>
          </a:prstGeom>
          <a:solidFill>
            <a:srgbClr val="2D2D44"/>
          </a:solidFill>
          <a:ln w="12700">
            <a:solidFill>
              <a:srgbClr val="4FC3F7"/>
            </a:solidFill>
            <a:prstDash val="solid"/>
          </a:ln>
        </p:spPr>
      </p:sp>
      <p:sp>
        <p:nvSpPr>
          <p:cNvPr id="26" name="Text 24"/>
          <p:cNvSpPr/>
          <p:nvPr/>
        </p:nvSpPr>
        <p:spPr>
          <a:xfrm>
            <a:off x="4114800" y="233172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Aurora</a:t>
            </a:r>
            <a:endParaRPr lang="en-US" sz="900" dirty="0"/>
          </a:p>
          <a:p>
            <a:pPr algn="ctr" indent="0" marL="0">
              <a:lnSpc>
                <a:spcPct val="100000"/>
              </a:lnSpc>
              <a:buNone/>
            </a:pPr>
            <a:r>
              <a:rPr lang="en-US" sz="900" dirty="0">
                <a:solidFill>
                  <a:srgbClr val="FFFFFF"/>
                </a:solidFill>
              </a:rPr>
              <a:t>Serverless</a:t>
            </a:r>
            <a:endParaRPr lang="en-US" sz="900" dirty="0"/>
          </a:p>
        </p:txBody>
      </p:sp>
      <p:sp>
        <p:nvSpPr>
          <p:cNvPr id="27" name="Shape 25"/>
          <p:cNvSpPr/>
          <p:nvPr/>
        </p:nvSpPr>
        <p:spPr>
          <a:xfrm>
            <a:off x="5349240" y="2331720"/>
            <a:ext cx="1143000" cy="457200"/>
          </a:xfrm>
          <a:prstGeom prst="roundRect">
            <a:avLst>
              <a:gd name="adj" fmla="val 16000"/>
            </a:avLst>
          </a:prstGeom>
          <a:solidFill>
            <a:srgbClr val="2D2D44"/>
          </a:solidFill>
          <a:ln w="12700">
            <a:solidFill>
              <a:srgbClr val="4FC3F7"/>
            </a:solidFill>
            <a:prstDash val="solid"/>
          </a:ln>
        </p:spPr>
      </p:sp>
      <p:sp>
        <p:nvSpPr>
          <p:cNvPr id="28" name="Text 26"/>
          <p:cNvSpPr/>
          <p:nvPr/>
        </p:nvSpPr>
        <p:spPr>
          <a:xfrm>
            <a:off x="5349240" y="233172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ElastiCache</a:t>
            </a:r>
            <a:endParaRPr lang="en-US" sz="900" dirty="0"/>
          </a:p>
        </p:txBody>
      </p:sp>
      <p:sp>
        <p:nvSpPr>
          <p:cNvPr id="29" name="Text 27"/>
          <p:cNvSpPr/>
          <p:nvPr/>
        </p:nvSpPr>
        <p:spPr>
          <a:xfrm>
            <a:off x="274320" y="2926080"/>
            <a:ext cx="1280160" cy="457200"/>
          </a:xfrm>
          <a:prstGeom prst="rect">
            <a:avLst/>
          </a:prstGeom>
          <a:noFill/>
          <a:ln/>
        </p:spPr>
        <p:txBody>
          <a:bodyPr wrap="square" rtlCol="0" anchor="ctr"/>
          <a:lstStyle/>
          <a:p>
            <a:pPr indent="0" marL="0">
              <a:buNone/>
            </a:pPr>
            <a:r>
              <a:rPr lang="en-US" sz="1000" b="1" dirty="0">
                <a:solidFill>
                  <a:srgbClr val="E040FB"/>
                </a:solidFill>
              </a:rPr>
              <a:t>Networking</a:t>
            </a:r>
            <a:endParaRPr lang="en-US" sz="1000" dirty="0"/>
          </a:p>
        </p:txBody>
      </p:sp>
      <p:sp>
        <p:nvSpPr>
          <p:cNvPr id="30" name="Shape 28"/>
          <p:cNvSpPr/>
          <p:nvPr/>
        </p:nvSpPr>
        <p:spPr>
          <a:xfrm>
            <a:off x="1645920" y="2926080"/>
            <a:ext cx="1143000" cy="457200"/>
          </a:xfrm>
          <a:prstGeom prst="roundRect">
            <a:avLst>
              <a:gd name="adj" fmla="val 16000"/>
            </a:avLst>
          </a:prstGeom>
          <a:solidFill>
            <a:srgbClr val="2D2D44"/>
          </a:solidFill>
          <a:ln w="12700">
            <a:solidFill>
              <a:srgbClr val="E040FB"/>
            </a:solidFill>
            <a:prstDash val="solid"/>
          </a:ln>
        </p:spPr>
      </p:sp>
      <p:sp>
        <p:nvSpPr>
          <p:cNvPr id="31" name="Text 29"/>
          <p:cNvSpPr/>
          <p:nvPr/>
        </p:nvSpPr>
        <p:spPr>
          <a:xfrm>
            <a:off x="1645920" y="292608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ALB</a:t>
            </a:r>
            <a:endParaRPr lang="en-US" sz="900" dirty="0"/>
          </a:p>
        </p:txBody>
      </p:sp>
      <p:sp>
        <p:nvSpPr>
          <p:cNvPr id="32" name="Shape 30"/>
          <p:cNvSpPr/>
          <p:nvPr/>
        </p:nvSpPr>
        <p:spPr>
          <a:xfrm>
            <a:off x="2880360" y="2926080"/>
            <a:ext cx="1143000" cy="457200"/>
          </a:xfrm>
          <a:prstGeom prst="roundRect">
            <a:avLst>
              <a:gd name="adj" fmla="val 16000"/>
            </a:avLst>
          </a:prstGeom>
          <a:solidFill>
            <a:srgbClr val="2D2D44"/>
          </a:solidFill>
          <a:ln w="12700">
            <a:solidFill>
              <a:srgbClr val="E040FB"/>
            </a:solidFill>
            <a:prstDash val="solid"/>
          </a:ln>
        </p:spPr>
      </p:sp>
      <p:sp>
        <p:nvSpPr>
          <p:cNvPr id="33" name="Text 31"/>
          <p:cNvSpPr/>
          <p:nvPr/>
        </p:nvSpPr>
        <p:spPr>
          <a:xfrm>
            <a:off x="2880360" y="292608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NLB</a:t>
            </a:r>
            <a:endParaRPr lang="en-US" sz="900" dirty="0"/>
          </a:p>
        </p:txBody>
      </p:sp>
      <p:sp>
        <p:nvSpPr>
          <p:cNvPr id="34" name="Shape 32"/>
          <p:cNvSpPr/>
          <p:nvPr/>
        </p:nvSpPr>
        <p:spPr>
          <a:xfrm>
            <a:off x="4114800" y="2926080"/>
            <a:ext cx="1143000" cy="457200"/>
          </a:xfrm>
          <a:prstGeom prst="roundRect">
            <a:avLst>
              <a:gd name="adj" fmla="val 16000"/>
            </a:avLst>
          </a:prstGeom>
          <a:solidFill>
            <a:srgbClr val="2D2D44"/>
          </a:solidFill>
          <a:ln w="12700">
            <a:solidFill>
              <a:srgbClr val="E040FB"/>
            </a:solidFill>
            <a:prstDash val="solid"/>
          </a:ln>
        </p:spPr>
      </p:sp>
      <p:sp>
        <p:nvSpPr>
          <p:cNvPr id="35" name="Text 33"/>
          <p:cNvSpPr/>
          <p:nvPr/>
        </p:nvSpPr>
        <p:spPr>
          <a:xfrm>
            <a:off x="4114800" y="292608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NAT GW</a:t>
            </a:r>
            <a:endParaRPr lang="en-US" sz="900" dirty="0"/>
          </a:p>
        </p:txBody>
      </p:sp>
      <p:sp>
        <p:nvSpPr>
          <p:cNvPr id="36" name="Shape 34"/>
          <p:cNvSpPr/>
          <p:nvPr/>
        </p:nvSpPr>
        <p:spPr>
          <a:xfrm>
            <a:off x="5349240" y="2926080"/>
            <a:ext cx="1143000" cy="457200"/>
          </a:xfrm>
          <a:prstGeom prst="roundRect">
            <a:avLst>
              <a:gd name="adj" fmla="val 16000"/>
            </a:avLst>
          </a:prstGeom>
          <a:solidFill>
            <a:srgbClr val="2D2D44"/>
          </a:solidFill>
          <a:ln w="12700">
            <a:solidFill>
              <a:srgbClr val="E040FB"/>
            </a:solidFill>
            <a:prstDash val="solid"/>
          </a:ln>
        </p:spPr>
      </p:sp>
      <p:sp>
        <p:nvSpPr>
          <p:cNvPr id="37" name="Text 35"/>
          <p:cNvSpPr/>
          <p:nvPr/>
        </p:nvSpPr>
        <p:spPr>
          <a:xfrm>
            <a:off x="5349240" y="292608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VPC</a:t>
            </a:r>
            <a:endParaRPr lang="en-US" sz="900" dirty="0"/>
          </a:p>
          <a:p>
            <a:pPr algn="ctr" indent="0" marL="0">
              <a:lnSpc>
                <a:spcPct val="100000"/>
              </a:lnSpc>
              <a:buNone/>
            </a:pPr>
            <a:r>
              <a:rPr lang="en-US" sz="900" dirty="0">
                <a:solidFill>
                  <a:srgbClr val="FFFFFF"/>
                </a:solidFill>
              </a:rPr>
              <a:t>Endpoints</a:t>
            </a:r>
            <a:endParaRPr lang="en-US" sz="900" dirty="0"/>
          </a:p>
        </p:txBody>
      </p:sp>
      <p:sp>
        <p:nvSpPr>
          <p:cNvPr id="38" name="Shape 36"/>
          <p:cNvSpPr/>
          <p:nvPr/>
        </p:nvSpPr>
        <p:spPr>
          <a:xfrm>
            <a:off x="6583680" y="2926080"/>
            <a:ext cx="1143000" cy="457200"/>
          </a:xfrm>
          <a:prstGeom prst="roundRect">
            <a:avLst>
              <a:gd name="adj" fmla="val 16000"/>
            </a:avLst>
          </a:prstGeom>
          <a:solidFill>
            <a:srgbClr val="2D2D44"/>
          </a:solidFill>
          <a:ln w="12700">
            <a:solidFill>
              <a:srgbClr val="E040FB"/>
            </a:solidFill>
            <a:prstDash val="solid"/>
          </a:ln>
        </p:spPr>
      </p:sp>
      <p:sp>
        <p:nvSpPr>
          <p:cNvPr id="39" name="Text 37"/>
          <p:cNvSpPr/>
          <p:nvPr/>
        </p:nvSpPr>
        <p:spPr>
          <a:xfrm>
            <a:off x="6583680" y="292608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CloudFront</a:t>
            </a:r>
            <a:endParaRPr lang="en-US" sz="900" dirty="0"/>
          </a:p>
        </p:txBody>
      </p:sp>
      <p:sp>
        <p:nvSpPr>
          <p:cNvPr id="40" name="Shape 38"/>
          <p:cNvSpPr/>
          <p:nvPr/>
        </p:nvSpPr>
        <p:spPr>
          <a:xfrm>
            <a:off x="7818120" y="2926080"/>
            <a:ext cx="1143000" cy="457200"/>
          </a:xfrm>
          <a:prstGeom prst="roundRect">
            <a:avLst>
              <a:gd name="adj" fmla="val 16000"/>
            </a:avLst>
          </a:prstGeom>
          <a:solidFill>
            <a:srgbClr val="2D2D44"/>
          </a:solidFill>
          <a:ln w="12700">
            <a:solidFill>
              <a:srgbClr val="E040FB"/>
            </a:solidFill>
            <a:prstDash val="solid"/>
          </a:ln>
        </p:spPr>
      </p:sp>
      <p:sp>
        <p:nvSpPr>
          <p:cNvPr id="41" name="Text 39"/>
          <p:cNvSpPr/>
          <p:nvPr/>
        </p:nvSpPr>
        <p:spPr>
          <a:xfrm>
            <a:off x="7818120" y="292608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Transit GW</a:t>
            </a:r>
            <a:endParaRPr lang="en-US" sz="900" dirty="0"/>
          </a:p>
        </p:txBody>
      </p:sp>
      <p:sp>
        <p:nvSpPr>
          <p:cNvPr id="42" name="Text 40"/>
          <p:cNvSpPr/>
          <p:nvPr/>
        </p:nvSpPr>
        <p:spPr>
          <a:xfrm>
            <a:off x="274320" y="3520440"/>
            <a:ext cx="1280160" cy="457200"/>
          </a:xfrm>
          <a:prstGeom prst="rect">
            <a:avLst/>
          </a:prstGeom>
          <a:noFill/>
          <a:ln/>
        </p:spPr>
        <p:txBody>
          <a:bodyPr wrap="square" rtlCol="0" anchor="ctr"/>
          <a:lstStyle/>
          <a:p>
            <a:pPr indent="0" marL="0">
              <a:buNone/>
            </a:pPr>
            <a:r>
              <a:rPr lang="en-US" sz="1000" b="1" dirty="0">
                <a:solidFill>
                  <a:srgbClr val="FFCA28"/>
                </a:solidFill>
              </a:rPr>
              <a:t>Application</a:t>
            </a:r>
            <a:endParaRPr lang="en-US" sz="1000" dirty="0"/>
          </a:p>
        </p:txBody>
      </p:sp>
      <p:sp>
        <p:nvSpPr>
          <p:cNvPr id="43" name="Shape 41"/>
          <p:cNvSpPr/>
          <p:nvPr/>
        </p:nvSpPr>
        <p:spPr>
          <a:xfrm>
            <a:off x="1645920" y="3520440"/>
            <a:ext cx="1143000" cy="457200"/>
          </a:xfrm>
          <a:prstGeom prst="roundRect">
            <a:avLst>
              <a:gd name="adj" fmla="val 16000"/>
            </a:avLst>
          </a:prstGeom>
          <a:solidFill>
            <a:srgbClr val="2D2D44"/>
          </a:solidFill>
          <a:ln w="12700">
            <a:solidFill>
              <a:srgbClr val="FFCA28"/>
            </a:solidFill>
            <a:prstDash val="solid"/>
          </a:ln>
        </p:spPr>
      </p:sp>
      <p:sp>
        <p:nvSpPr>
          <p:cNvPr id="44" name="Text 42"/>
          <p:cNvSpPr/>
          <p:nvPr/>
        </p:nvSpPr>
        <p:spPr>
          <a:xfrm>
            <a:off x="1645920" y="352044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API GW</a:t>
            </a:r>
            <a:endParaRPr lang="en-US" sz="900" dirty="0"/>
          </a:p>
        </p:txBody>
      </p:sp>
      <p:sp>
        <p:nvSpPr>
          <p:cNvPr id="45" name="Shape 43"/>
          <p:cNvSpPr/>
          <p:nvPr/>
        </p:nvSpPr>
        <p:spPr>
          <a:xfrm>
            <a:off x="2880360" y="3520440"/>
            <a:ext cx="1143000" cy="457200"/>
          </a:xfrm>
          <a:prstGeom prst="roundRect">
            <a:avLst>
              <a:gd name="adj" fmla="val 16000"/>
            </a:avLst>
          </a:prstGeom>
          <a:solidFill>
            <a:srgbClr val="2D2D44"/>
          </a:solidFill>
          <a:ln w="12700">
            <a:solidFill>
              <a:srgbClr val="FFCA28"/>
            </a:solidFill>
            <a:prstDash val="solid"/>
          </a:ln>
        </p:spPr>
      </p:sp>
      <p:sp>
        <p:nvSpPr>
          <p:cNvPr id="46" name="Text 44"/>
          <p:cNvSpPr/>
          <p:nvPr/>
        </p:nvSpPr>
        <p:spPr>
          <a:xfrm>
            <a:off x="2880360" y="352044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SNS</a:t>
            </a:r>
            <a:endParaRPr lang="en-US" sz="900" dirty="0"/>
          </a:p>
        </p:txBody>
      </p:sp>
      <p:sp>
        <p:nvSpPr>
          <p:cNvPr id="47" name="Shape 45"/>
          <p:cNvSpPr/>
          <p:nvPr/>
        </p:nvSpPr>
        <p:spPr>
          <a:xfrm>
            <a:off x="4114800" y="3520440"/>
            <a:ext cx="1143000" cy="457200"/>
          </a:xfrm>
          <a:prstGeom prst="roundRect">
            <a:avLst>
              <a:gd name="adj" fmla="val 16000"/>
            </a:avLst>
          </a:prstGeom>
          <a:solidFill>
            <a:srgbClr val="2D2D44"/>
          </a:solidFill>
          <a:ln w="12700">
            <a:solidFill>
              <a:srgbClr val="FFCA28"/>
            </a:solidFill>
            <a:prstDash val="solid"/>
          </a:ln>
        </p:spPr>
      </p:sp>
      <p:sp>
        <p:nvSpPr>
          <p:cNvPr id="48" name="Text 46"/>
          <p:cNvSpPr/>
          <p:nvPr/>
        </p:nvSpPr>
        <p:spPr>
          <a:xfrm>
            <a:off x="4114800" y="352044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SQS</a:t>
            </a:r>
            <a:endParaRPr lang="en-US" sz="900" dirty="0"/>
          </a:p>
        </p:txBody>
      </p:sp>
      <p:sp>
        <p:nvSpPr>
          <p:cNvPr id="49" name="Shape 47"/>
          <p:cNvSpPr/>
          <p:nvPr/>
        </p:nvSpPr>
        <p:spPr>
          <a:xfrm>
            <a:off x="5349240" y="3520440"/>
            <a:ext cx="1143000" cy="457200"/>
          </a:xfrm>
          <a:prstGeom prst="roundRect">
            <a:avLst>
              <a:gd name="adj" fmla="val 16000"/>
            </a:avLst>
          </a:prstGeom>
          <a:solidFill>
            <a:srgbClr val="2D2D44"/>
          </a:solidFill>
          <a:ln w="12700">
            <a:solidFill>
              <a:srgbClr val="FFCA28"/>
            </a:solidFill>
            <a:prstDash val="solid"/>
          </a:ln>
        </p:spPr>
      </p:sp>
      <p:sp>
        <p:nvSpPr>
          <p:cNvPr id="50" name="Text 48"/>
          <p:cNvSpPr/>
          <p:nvPr/>
        </p:nvSpPr>
        <p:spPr>
          <a:xfrm>
            <a:off x="5349240" y="352044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Kinesis</a:t>
            </a:r>
            <a:endParaRPr lang="en-US" sz="900" dirty="0"/>
          </a:p>
        </p:txBody>
      </p:sp>
      <p:sp>
        <p:nvSpPr>
          <p:cNvPr id="51" name="Shape 49"/>
          <p:cNvSpPr/>
          <p:nvPr/>
        </p:nvSpPr>
        <p:spPr>
          <a:xfrm>
            <a:off x="6583680" y="3520440"/>
            <a:ext cx="1143000" cy="457200"/>
          </a:xfrm>
          <a:prstGeom prst="roundRect">
            <a:avLst>
              <a:gd name="adj" fmla="val 16000"/>
            </a:avLst>
          </a:prstGeom>
          <a:solidFill>
            <a:srgbClr val="2D2D44"/>
          </a:solidFill>
          <a:ln w="12700">
            <a:solidFill>
              <a:srgbClr val="FFCA28"/>
            </a:solidFill>
            <a:prstDash val="solid"/>
          </a:ln>
        </p:spPr>
      </p:sp>
      <p:sp>
        <p:nvSpPr>
          <p:cNvPr id="52" name="Text 50"/>
          <p:cNvSpPr/>
          <p:nvPr/>
        </p:nvSpPr>
        <p:spPr>
          <a:xfrm>
            <a:off x="6583680" y="352044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Step</a:t>
            </a:r>
            <a:endParaRPr lang="en-US" sz="900" dirty="0"/>
          </a:p>
          <a:p>
            <a:pPr algn="ctr" indent="0" marL="0">
              <a:lnSpc>
                <a:spcPct val="100000"/>
              </a:lnSpc>
              <a:buNone/>
            </a:pPr>
            <a:r>
              <a:rPr lang="en-US" sz="900" dirty="0">
                <a:solidFill>
                  <a:srgbClr val="FFFFFF"/>
                </a:solidFill>
              </a:rPr>
              <a:t>Functions</a:t>
            </a:r>
            <a:endParaRPr lang="en-US" sz="900" dirty="0"/>
          </a:p>
        </p:txBody>
      </p:sp>
      <p:sp>
        <p:nvSpPr>
          <p:cNvPr id="53" name="Text 51"/>
          <p:cNvSpPr/>
          <p:nvPr/>
        </p:nvSpPr>
        <p:spPr>
          <a:xfrm>
            <a:off x="274320" y="4114800"/>
            <a:ext cx="1280160" cy="457200"/>
          </a:xfrm>
          <a:prstGeom prst="rect">
            <a:avLst/>
          </a:prstGeom>
          <a:noFill/>
          <a:ln/>
        </p:spPr>
        <p:txBody>
          <a:bodyPr wrap="square" rtlCol="0" anchor="ctr"/>
          <a:lstStyle/>
          <a:p>
            <a:pPr indent="0" marL="0">
              <a:buNone/>
            </a:pPr>
            <a:r>
              <a:rPr lang="en-US" sz="1000" b="1" dirty="0">
                <a:solidFill>
                  <a:srgbClr val="78909C"/>
                </a:solidFill>
              </a:rPr>
              <a:t>Operations</a:t>
            </a:r>
            <a:endParaRPr lang="en-US" sz="1000" dirty="0"/>
          </a:p>
        </p:txBody>
      </p:sp>
      <p:sp>
        <p:nvSpPr>
          <p:cNvPr id="54" name="Shape 52"/>
          <p:cNvSpPr/>
          <p:nvPr/>
        </p:nvSpPr>
        <p:spPr>
          <a:xfrm>
            <a:off x="1645920" y="4114800"/>
            <a:ext cx="1143000" cy="457200"/>
          </a:xfrm>
          <a:prstGeom prst="roundRect">
            <a:avLst>
              <a:gd name="adj" fmla="val 16000"/>
            </a:avLst>
          </a:prstGeom>
          <a:solidFill>
            <a:srgbClr val="2D2D44"/>
          </a:solidFill>
          <a:ln w="12700">
            <a:solidFill>
              <a:srgbClr val="78909C"/>
            </a:solidFill>
            <a:prstDash val="solid"/>
          </a:ln>
        </p:spPr>
      </p:sp>
      <p:sp>
        <p:nvSpPr>
          <p:cNvPr id="55" name="Text 53"/>
          <p:cNvSpPr/>
          <p:nvPr/>
        </p:nvSpPr>
        <p:spPr>
          <a:xfrm>
            <a:off x="1645920" y="411480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CloudWatch</a:t>
            </a:r>
            <a:endParaRPr lang="en-US" sz="900" dirty="0"/>
          </a:p>
        </p:txBody>
      </p:sp>
      <p:sp>
        <p:nvSpPr>
          <p:cNvPr id="56" name="Shape 54"/>
          <p:cNvSpPr/>
          <p:nvPr/>
        </p:nvSpPr>
        <p:spPr>
          <a:xfrm>
            <a:off x="2880360" y="4114800"/>
            <a:ext cx="1143000" cy="457200"/>
          </a:xfrm>
          <a:prstGeom prst="roundRect">
            <a:avLst>
              <a:gd name="adj" fmla="val 16000"/>
            </a:avLst>
          </a:prstGeom>
          <a:solidFill>
            <a:srgbClr val="2D2D44"/>
          </a:solidFill>
          <a:ln w="12700">
            <a:solidFill>
              <a:srgbClr val="78909C"/>
            </a:solidFill>
            <a:prstDash val="solid"/>
          </a:ln>
        </p:spPr>
      </p:sp>
      <p:sp>
        <p:nvSpPr>
          <p:cNvPr id="57" name="Text 55"/>
          <p:cNvSpPr/>
          <p:nvPr/>
        </p:nvSpPr>
        <p:spPr>
          <a:xfrm>
            <a:off x="2880360" y="411480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Secrets</a:t>
            </a:r>
            <a:endParaRPr lang="en-US" sz="900" dirty="0"/>
          </a:p>
          <a:p>
            <a:pPr algn="ctr" indent="0" marL="0">
              <a:lnSpc>
                <a:spcPct val="100000"/>
              </a:lnSpc>
              <a:buNone/>
            </a:pPr>
            <a:r>
              <a:rPr lang="en-US" sz="900" dirty="0">
                <a:solidFill>
                  <a:srgbClr val="FFFFFF"/>
                </a:solidFill>
              </a:rPr>
              <a:t>Manager</a:t>
            </a:r>
            <a:endParaRPr lang="en-US" sz="900" dirty="0"/>
          </a:p>
        </p:txBody>
      </p:sp>
      <p:sp>
        <p:nvSpPr>
          <p:cNvPr id="58" name="Shape 56"/>
          <p:cNvSpPr/>
          <p:nvPr/>
        </p:nvSpPr>
        <p:spPr>
          <a:xfrm>
            <a:off x="4114800" y="4114800"/>
            <a:ext cx="1143000" cy="457200"/>
          </a:xfrm>
          <a:prstGeom prst="roundRect">
            <a:avLst>
              <a:gd name="adj" fmla="val 16000"/>
            </a:avLst>
          </a:prstGeom>
          <a:solidFill>
            <a:srgbClr val="2D2D44"/>
          </a:solidFill>
          <a:ln w="12700">
            <a:solidFill>
              <a:srgbClr val="78909C"/>
            </a:solidFill>
            <a:prstDash val="solid"/>
          </a:ln>
        </p:spPr>
      </p:sp>
      <p:sp>
        <p:nvSpPr>
          <p:cNvPr id="59" name="Text 57"/>
          <p:cNvSpPr/>
          <p:nvPr/>
        </p:nvSpPr>
        <p:spPr>
          <a:xfrm>
            <a:off x="4114800" y="4114800"/>
            <a:ext cx="1143000" cy="457200"/>
          </a:xfrm>
          <a:prstGeom prst="rect">
            <a:avLst/>
          </a:prstGeom>
          <a:noFill/>
          <a:ln/>
        </p:spPr>
        <p:txBody>
          <a:bodyPr wrap="square" rtlCol="0" anchor="ctr"/>
          <a:lstStyle/>
          <a:p>
            <a:pPr algn="ctr" indent="0" marL="0">
              <a:lnSpc>
                <a:spcPct val="100000"/>
              </a:lnSpc>
              <a:buNone/>
            </a:pPr>
            <a:r>
              <a:rPr lang="en-US" sz="900" dirty="0">
                <a:solidFill>
                  <a:srgbClr val="FFFFFF"/>
                </a:solidFill>
              </a:rPr>
              <a:t>Route 53</a:t>
            </a:r>
            <a:endParaRPr lang="en-US" sz="900" dirty="0"/>
          </a:p>
        </p:txBody>
      </p:sp>
      <p:sp>
        <p:nvSpPr>
          <p:cNvPr id="60" name="Text 58"/>
          <p:cNvSpPr/>
          <p:nvPr/>
        </p:nvSpPr>
        <p:spPr>
          <a:xfrm>
            <a:off x="731520" y="4709160"/>
            <a:ext cx="7680960" cy="274320"/>
          </a:xfrm>
          <a:prstGeom prst="rect">
            <a:avLst/>
          </a:prstGeom>
          <a:noFill/>
          <a:ln/>
        </p:spPr>
        <p:txBody>
          <a:bodyPr wrap="square" rtlCol="0" anchor="ctr"/>
          <a:lstStyle/>
          <a:p>
            <a:pPr algn="ctr" indent="0" marL="0">
              <a:buNone/>
            </a:pPr>
            <a:r>
              <a:rPr lang="en-US" sz="1100" i="1" dirty="0">
                <a:solidFill>
                  <a:srgbClr val="888888"/>
                </a:solidFill>
              </a:rPr>
              <a:t>Each resource type is a self-contained calculator. Adding a new one = one interface.</a:t>
            </a:r>
            <a:endParaRPr lang="en-US" sz="11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Cost Optimization Recommendations</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19 / 25</a:t>
            </a:r>
            <a:endParaRPr lang="en-US" sz="900" dirty="0"/>
          </a:p>
        </p:txBody>
      </p:sp>
      <p:sp>
        <p:nvSpPr>
          <p:cNvPr id="6" name="Text 4"/>
          <p:cNvSpPr/>
          <p:nvPr/>
        </p:nvSpPr>
        <p:spPr>
          <a:xfrm>
            <a:off x="731520" y="1188720"/>
            <a:ext cx="7680960" cy="365760"/>
          </a:xfrm>
          <a:prstGeom prst="rect">
            <a:avLst/>
          </a:prstGeom>
          <a:noFill/>
          <a:ln/>
        </p:spPr>
        <p:txBody>
          <a:bodyPr wrap="square" rtlCol="0" anchor="ctr"/>
          <a:lstStyle/>
          <a:p>
            <a:pPr algn="ctr" indent="0" marL="0">
              <a:buNone/>
            </a:pPr>
            <a:r>
              <a:rPr lang="en-US" sz="1500" dirty="0">
                <a:solidFill>
                  <a:srgbClr val="CCCCCC"/>
                </a:solidFill>
              </a:rPr>
              <a:t>7 built-in analyzers</a:t>
            </a:r>
            <a:endParaRPr lang="en-US" sz="1500" dirty="0"/>
          </a:p>
        </p:txBody>
      </p:sp>
      <p:sp>
        <p:nvSpPr>
          <p:cNvPr id="7" name="Shape 5"/>
          <p:cNvSpPr/>
          <p:nvPr/>
        </p:nvSpPr>
        <p:spPr>
          <a:xfrm>
            <a:off x="548640" y="1737360"/>
            <a:ext cx="8046720" cy="640080"/>
          </a:xfrm>
          <a:prstGeom prst="roundRect">
            <a:avLst>
              <a:gd name="adj" fmla="val 14286"/>
            </a:avLst>
          </a:prstGeom>
          <a:solidFill>
            <a:srgbClr val="2D2D44"/>
          </a:solidFill>
          <a:ln/>
        </p:spPr>
      </p:sp>
      <p:sp>
        <p:nvSpPr>
          <p:cNvPr id="8" name="Text 6"/>
          <p:cNvSpPr/>
          <p:nvPr/>
        </p:nvSpPr>
        <p:spPr>
          <a:xfrm>
            <a:off x="640080" y="1737360"/>
            <a:ext cx="548640" cy="640080"/>
          </a:xfrm>
          <a:prstGeom prst="rect">
            <a:avLst/>
          </a:prstGeom>
          <a:noFill/>
          <a:ln/>
        </p:spPr>
        <p:txBody>
          <a:bodyPr wrap="square" rtlCol="0" anchor="ctr"/>
          <a:lstStyle/>
          <a:p>
            <a:pPr algn="ctr" indent="0" marL="0">
              <a:buNone/>
            </a:pPr>
            <a:r>
              <a:rPr lang="en-US" sz="2000" dirty="0">
                <a:solidFill>
                  <a:srgbClr val="000000"/>
                </a:solidFill>
              </a:rPr>
              <a:t>💵</a:t>
            </a:r>
            <a:endParaRPr lang="en-US" sz="2000" dirty="0"/>
          </a:p>
        </p:txBody>
      </p:sp>
      <p:sp>
        <p:nvSpPr>
          <p:cNvPr id="9" name="Text 7"/>
          <p:cNvSpPr/>
          <p:nvPr/>
        </p:nvSpPr>
        <p:spPr>
          <a:xfrm>
            <a:off x="1188720" y="1737360"/>
            <a:ext cx="3657600" cy="640080"/>
          </a:xfrm>
          <a:prstGeom prst="rect">
            <a:avLst/>
          </a:prstGeom>
          <a:noFill/>
          <a:ln/>
        </p:spPr>
        <p:txBody>
          <a:bodyPr wrap="square" rtlCol="0" anchor="ctr"/>
          <a:lstStyle/>
          <a:p>
            <a:pPr indent="0" marL="0">
              <a:buNone/>
            </a:pPr>
            <a:r>
              <a:rPr lang="en-US" sz="1300" b="1" dirty="0">
                <a:solidFill>
                  <a:srgbClr val="FFFFFF"/>
                </a:solidFill>
              </a:rPr>
              <a:t>Consider Reserved Instances for RDS</a:t>
            </a:r>
            <a:endParaRPr lang="en-US" sz="1300" dirty="0"/>
          </a:p>
        </p:txBody>
      </p:sp>
      <p:sp>
        <p:nvSpPr>
          <p:cNvPr id="10" name="Text 8"/>
          <p:cNvSpPr/>
          <p:nvPr/>
        </p:nvSpPr>
        <p:spPr>
          <a:xfrm>
            <a:off x="4846320" y="1737360"/>
            <a:ext cx="1463040" cy="640080"/>
          </a:xfrm>
          <a:prstGeom prst="rect">
            <a:avLst/>
          </a:prstGeom>
          <a:noFill/>
          <a:ln/>
        </p:spPr>
        <p:txBody>
          <a:bodyPr wrap="square" rtlCol="0" anchor="ctr"/>
          <a:lstStyle/>
          <a:p>
            <a:pPr algn="ctr" indent="0" marL="0">
              <a:buNone/>
            </a:pPr>
            <a:r>
              <a:rPr lang="en-US" sz="1100" b="1" dirty="0">
                <a:solidFill>
                  <a:srgbClr val="00C853"/>
                </a:solidFill>
              </a:rPr>
              <a:t>Save up to 40%</a:t>
            </a:r>
            <a:endParaRPr lang="en-US" sz="1100" dirty="0"/>
          </a:p>
        </p:txBody>
      </p:sp>
      <p:sp>
        <p:nvSpPr>
          <p:cNvPr id="11" name="Text 9"/>
          <p:cNvSpPr/>
          <p:nvPr/>
        </p:nvSpPr>
        <p:spPr>
          <a:xfrm>
            <a:off x="6309360" y="1737360"/>
            <a:ext cx="1097280" cy="640080"/>
          </a:xfrm>
          <a:prstGeom prst="rect">
            <a:avLst/>
          </a:prstGeom>
          <a:noFill/>
          <a:ln/>
        </p:spPr>
        <p:txBody>
          <a:bodyPr wrap="square" rtlCol="0" anchor="ctr"/>
          <a:lstStyle/>
          <a:p>
            <a:pPr algn="ctr" indent="0" marL="0">
              <a:buNone/>
            </a:pPr>
            <a:r>
              <a:rPr lang="en-US" sz="1000" dirty="0">
                <a:solidFill>
                  <a:srgbClr val="CCCCCC"/>
                </a:solidFill>
              </a:rPr>
              <a:t>Low effort</a:t>
            </a:r>
            <a:endParaRPr lang="en-US" sz="1000" dirty="0"/>
          </a:p>
        </p:txBody>
      </p:sp>
      <p:sp>
        <p:nvSpPr>
          <p:cNvPr id="12" name="Text 10"/>
          <p:cNvSpPr/>
          <p:nvPr/>
        </p:nvSpPr>
        <p:spPr>
          <a:xfrm>
            <a:off x="7406640" y="1737360"/>
            <a:ext cx="1097280" cy="640080"/>
          </a:xfrm>
          <a:prstGeom prst="rect">
            <a:avLst/>
          </a:prstGeom>
          <a:noFill/>
          <a:ln/>
        </p:spPr>
        <p:txBody>
          <a:bodyPr wrap="square" rtlCol="0" anchor="ctr"/>
          <a:lstStyle/>
          <a:p>
            <a:pPr algn="ctr" indent="0" marL="0">
              <a:buNone/>
            </a:pPr>
            <a:r>
              <a:rPr lang="en-US" sz="1000" dirty="0">
                <a:solidFill>
                  <a:srgbClr val="CCCCCC"/>
                </a:solidFill>
              </a:rPr>
              <a:t>Low risk</a:t>
            </a:r>
            <a:endParaRPr lang="en-US" sz="1000" dirty="0"/>
          </a:p>
        </p:txBody>
      </p:sp>
      <p:sp>
        <p:nvSpPr>
          <p:cNvPr id="13" name="Shape 11"/>
          <p:cNvSpPr/>
          <p:nvPr/>
        </p:nvSpPr>
        <p:spPr>
          <a:xfrm>
            <a:off x="548640" y="2514600"/>
            <a:ext cx="8046720" cy="640080"/>
          </a:xfrm>
          <a:prstGeom prst="roundRect">
            <a:avLst>
              <a:gd name="adj" fmla="val 14286"/>
            </a:avLst>
          </a:prstGeom>
          <a:solidFill>
            <a:srgbClr val="2D2D44"/>
          </a:solidFill>
          <a:ln/>
        </p:spPr>
      </p:sp>
      <p:sp>
        <p:nvSpPr>
          <p:cNvPr id="14" name="Text 12"/>
          <p:cNvSpPr/>
          <p:nvPr/>
        </p:nvSpPr>
        <p:spPr>
          <a:xfrm>
            <a:off x="640080" y="2514600"/>
            <a:ext cx="548640" cy="640080"/>
          </a:xfrm>
          <a:prstGeom prst="rect">
            <a:avLst/>
          </a:prstGeom>
          <a:noFill/>
          <a:ln/>
        </p:spPr>
        <p:txBody>
          <a:bodyPr wrap="square" rtlCol="0" anchor="ctr"/>
          <a:lstStyle/>
          <a:p>
            <a:pPr algn="ctr" indent="0" marL="0">
              <a:buNone/>
            </a:pPr>
            <a:r>
              <a:rPr lang="en-US" sz="2000" dirty="0">
                <a:solidFill>
                  <a:srgbClr val="000000"/>
                </a:solidFill>
              </a:rPr>
              <a:t>💪</a:t>
            </a:r>
            <a:endParaRPr lang="en-US" sz="2000" dirty="0"/>
          </a:p>
        </p:txBody>
      </p:sp>
      <p:sp>
        <p:nvSpPr>
          <p:cNvPr id="15" name="Text 13"/>
          <p:cNvSpPr/>
          <p:nvPr/>
        </p:nvSpPr>
        <p:spPr>
          <a:xfrm>
            <a:off x="1188720" y="2514600"/>
            <a:ext cx="3657600" cy="640080"/>
          </a:xfrm>
          <a:prstGeom prst="rect">
            <a:avLst/>
          </a:prstGeom>
          <a:noFill/>
          <a:ln/>
        </p:spPr>
        <p:txBody>
          <a:bodyPr wrap="square" rtlCol="0" anchor="ctr"/>
          <a:lstStyle/>
          <a:p>
            <a:pPr indent="0" marL="0">
              <a:buNone/>
            </a:pPr>
            <a:r>
              <a:rPr lang="en-US" sz="1300" b="1" dirty="0">
                <a:solidFill>
                  <a:srgbClr val="FFFFFF"/>
                </a:solidFill>
              </a:rPr>
              <a:t>Graviton migration for EC2 instances</a:t>
            </a:r>
            <a:endParaRPr lang="en-US" sz="1300" dirty="0"/>
          </a:p>
        </p:txBody>
      </p:sp>
      <p:sp>
        <p:nvSpPr>
          <p:cNvPr id="16" name="Text 14"/>
          <p:cNvSpPr/>
          <p:nvPr/>
        </p:nvSpPr>
        <p:spPr>
          <a:xfrm>
            <a:off x="4846320" y="2514600"/>
            <a:ext cx="1463040" cy="640080"/>
          </a:xfrm>
          <a:prstGeom prst="rect">
            <a:avLst/>
          </a:prstGeom>
          <a:noFill/>
          <a:ln/>
        </p:spPr>
        <p:txBody>
          <a:bodyPr wrap="square" rtlCol="0" anchor="ctr"/>
          <a:lstStyle/>
          <a:p>
            <a:pPr algn="ctr" indent="0" marL="0">
              <a:buNone/>
            </a:pPr>
            <a:r>
              <a:rPr lang="en-US" sz="1100" b="1" dirty="0">
                <a:solidFill>
                  <a:srgbClr val="00C853"/>
                </a:solidFill>
              </a:rPr>
              <a:t>Save up to 20%</a:t>
            </a:r>
            <a:endParaRPr lang="en-US" sz="1100" dirty="0"/>
          </a:p>
        </p:txBody>
      </p:sp>
      <p:sp>
        <p:nvSpPr>
          <p:cNvPr id="17" name="Text 15"/>
          <p:cNvSpPr/>
          <p:nvPr/>
        </p:nvSpPr>
        <p:spPr>
          <a:xfrm>
            <a:off x="6309360" y="2514600"/>
            <a:ext cx="1097280" cy="640080"/>
          </a:xfrm>
          <a:prstGeom prst="rect">
            <a:avLst/>
          </a:prstGeom>
          <a:noFill/>
          <a:ln/>
        </p:spPr>
        <p:txBody>
          <a:bodyPr wrap="square" rtlCol="0" anchor="ctr"/>
          <a:lstStyle/>
          <a:p>
            <a:pPr algn="ctr" indent="0" marL="0">
              <a:buNone/>
            </a:pPr>
            <a:r>
              <a:rPr lang="en-US" sz="1000" dirty="0">
                <a:solidFill>
                  <a:srgbClr val="CCCCCC"/>
                </a:solidFill>
              </a:rPr>
              <a:t>Medium effort</a:t>
            </a:r>
            <a:endParaRPr lang="en-US" sz="1000" dirty="0"/>
          </a:p>
        </p:txBody>
      </p:sp>
      <p:sp>
        <p:nvSpPr>
          <p:cNvPr id="18" name="Text 16"/>
          <p:cNvSpPr/>
          <p:nvPr/>
        </p:nvSpPr>
        <p:spPr>
          <a:xfrm>
            <a:off x="7406640" y="2514600"/>
            <a:ext cx="1097280" cy="640080"/>
          </a:xfrm>
          <a:prstGeom prst="rect">
            <a:avLst/>
          </a:prstGeom>
          <a:noFill/>
          <a:ln/>
        </p:spPr>
        <p:txBody>
          <a:bodyPr wrap="square" rtlCol="0" anchor="ctr"/>
          <a:lstStyle/>
          <a:p>
            <a:pPr algn="ctr" indent="0" marL="0">
              <a:buNone/>
            </a:pPr>
            <a:r>
              <a:rPr lang="en-US" sz="1000" dirty="0">
                <a:solidFill>
                  <a:srgbClr val="CCCCCC"/>
                </a:solidFill>
              </a:rPr>
              <a:t>Low risk</a:t>
            </a:r>
            <a:endParaRPr lang="en-US" sz="1000" dirty="0"/>
          </a:p>
        </p:txBody>
      </p:sp>
      <p:sp>
        <p:nvSpPr>
          <p:cNvPr id="19" name="Shape 17"/>
          <p:cNvSpPr/>
          <p:nvPr/>
        </p:nvSpPr>
        <p:spPr>
          <a:xfrm>
            <a:off x="548640" y="3291840"/>
            <a:ext cx="8046720" cy="640080"/>
          </a:xfrm>
          <a:prstGeom prst="roundRect">
            <a:avLst>
              <a:gd name="adj" fmla="val 14286"/>
            </a:avLst>
          </a:prstGeom>
          <a:solidFill>
            <a:srgbClr val="2D2D44"/>
          </a:solidFill>
          <a:ln/>
        </p:spPr>
      </p:sp>
      <p:sp>
        <p:nvSpPr>
          <p:cNvPr id="20" name="Text 18"/>
          <p:cNvSpPr/>
          <p:nvPr/>
        </p:nvSpPr>
        <p:spPr>
          <a:xfrm>
            <a:off x="640080" y="3291840"/>
            <a:ext cx="548640" cy="640080"/>
          </a:xfrm>
          <a:prstGeom prst="rect">
            <a:avLst/>
          </a:prstGeom>
          <a:noFill/>
          <a:ln/>
        </p:spPr>
        <p:txBody>
          <a:bodyPr wrap="square" rtlCol="0" anchor="ctr"/>
          <a:lstStyle/>
          <a:p>
            <a:pPr algn="ctr" indent="0" marL="0">
              <a:buNone/>
            </a:pPr>
            <a:r>
              <a:rPr lang="en-US" sz="2000" dirty="0">
                <a:solidFill>
                  <a:srgbClr val="000000"/>
                </a:solidFill>
              </a:rPr>
              <a:t>📦</a:t>
            </a:r>
            <a:endParaRPr lang="en-US" sz="2000" dirty="0"/>
          </a:p>
        </p:txBody>
      </p:sp>
      <p:sp>
        <p:nvSpPr>
          <p:cNvPr id="21" name="Text 19"/>
          <p:cNvSpPr/>
          <p:nvPr/>
        </p:nvSpPr>
        <p:spPr>
          <a:xfrm>
            <a:off x="1188720" y="3291840"/>
            <a:ext cx="3657600" cy="640080"/>
          </a:xfrm>
          <a:prstGeom prst="rect">
            <a:avLst/>
          </a:prstGeom>
          <a:noFill/>
          <a:ln/>
        </p:spPr>
        <p:txBody>
          <a:bodyPr wrap="square" rtlCol="0" anchor="ctr"/>
          <a:lstStyle/>
          <a:p>
            <a:pPr indent="0" marL="0">
              <a:buNone/>
            </a:pPr>
            <a:r>
              <a:rPr lang="en-US" sz="1300" b="1" dirty="0">
                <a:solidFill>
                  <a:srgbClr val="FFFFFF"/>
                </a:solidFill>
              </a:rPr>
              <a:t>S3 Intelligent Tiering</a:t>
            </a:r>
            <a:endParaRPr lang="en-US" sz="1300" dirty="0"/>
          </a:p>
        </p:txBody>
      </p:sp>
      <p:sp>
        <p:nvSpPr>
          <p:cNvPr id="22" name="Text 20"/>
          <p:cNvSpPr/>
          <p:nvPr/>
        </p:nvSpPr>
        <p:spPr>
          <a:xfrm>
            <a:off x="4846320" y="3291840"/>
            <a:ext cx="1463040" cy="640080"/>
          </a:xfrm>
          <a:prstGeom prst="rect">
            <a:avLst/>
          </a:prstGeom>
          <a:noFill/>
          <a:ln/>
        </p:spPr>
        <p:txBody>
          <a:bodyPr wrap="square" rtlCol="0" anchor="ctr"/>
          <a:lstStyle/>
          <a:p>
            <a:pPr algn="ctr" indent="0" marL="0">
              <a:buNone/>
            </a:pPr>
            <a:r>
              <a:rPr lang="en-US" sz="1100" b="1" dirty="0">
                <a:solidFill>
                  <a:srgbClr val="00C853"/>
                </a:solidFill>
              </a:rPr>
              <a:t>Save up to 30%</a:t>
            </a:r>
            <a:endParaRPr lang="en-US" sz="1100" dirty="0"/>
          </a:p>
        </p:txBody>
      </p:sp>
      <p:sp>
        <p:nvSpPr>
          <p:cNvPr id="23" name="Text 21"/>
          <p:cNvSpPr/>
          <p:nvPr/>
        </p:nvSpPr>
        <p:spPr>
          <a:xfrm>
            <a:off x="6309360" y="3291840"/>
            <a:ext cx="1097280" cy="640080"/>
          </a:xfrm>
          <a:prstGeom prst="rect">
            <a:avLst/>
          </a:prstGeom>
          <a:noFill/>
          <a:ln/>
        </p:spPr>
        <p:txBody>
          <a:bodyPr wrap="square" rtlCol="0" anchor="ctr"/>
          <a:lstStyle/>
          <a:p>
            <a:pPr algn="ctr" indent="0" marL="0">
              <a:buNone/>
            </a:pPr>
            <a:r>
              <a:rPr lang="en-US" sz="1000" dirty="0">
                <a:solidFill>
                  <a:srgbClr val="CCCCCC"/>
                </a:solidFill>
              </a:rPr>
              <a:t>Low effort</a:t>
            </a:r>
            <a:endParaRPr lang="en-US" sz="1000" dirty="0"/>
          </a:p>
        </p:txBody>
      </p:sp>
      <p:sp>
        <p:nvSpPr>
          <p:cNvPr id="24" name="Text 22"/>
          <p:cNvSpPr/>
          <p:nvPr/>
        </p:nvSpPr>
        <p:spPr>
          <a:xfrm>
            <a:off x="7406640" y="3291840"/>
            <a:ext cx="1097280" cy="640080"/>
          </a:xfrm>
          <a:prstGeom prst="rect">
            <a:avLst/>
          </a:prstGeom>
          <a:noFill/>
          <a:ln/>
        </p:spPr>
        <p:txBody>
          <a:bodyPr wrap="square" rtlCol="0" anchor="ctr"/>
          <a:lstStyle/>
          <a:p>
            <a:pPr algn="ctr" indent="0" marL="0">
              <a:buNone/>
            </a:pPr>
            <a:r>
              <a:rPr lang="en-US" sz="1000" dirty="0">
                <a:solidFill>
                  <a:srgbClr val="CCCCCC"/>
                </a:solidFill>
              </a:rPr>
              <a:t>No risk</a:t>
            </a:r>
            <a:endParaRPr lang="en-US" sz="1000" dirty="0"/>
          </a:p>
        </p:txBody>
      </p:sp>
      <p:sp>
        <p:nvSpPr>
          <p:cNvPr id="25" name="Shape 23"/>
          <p:cNvSpPr/>
          <p:nvPr/>
        </p:nvSpPr>
        <p:spPr>
          <a:xfrm>
            <a:off x="548640" y="4069080"/>
            <a:ext cx="8046720" cy="640080"/>
          </a:xfrm>
          <a:prstGeom prst="roundRect">
            <a:avLst>
              <a:gd name="adj" fmla="val 14286"/>
            </a:avLst>
          </a:prstGeom>
          <a:solidFill>
            <a:srgbClr val="2D2D44"/>
          </a:solidFill>
          <a:ln/>
        </p:spPr>
      </p:sp>
      <p:sp>
        <p:nvSpPr>
          <p:cNvPr id="26" name="Text 24"/>
          <p:cNvSpPr/>
          <p:nvPr/>
        </p:nvSpPr>
        <p:spPr>
          <a:xfrm>
            <a:off x="640080" y="4069080"/>
            <a:ext cx="548640" cy="640080"/>
          </a:xfrm>
          <a:prstGeom prst="rect">
            <a:avLst/>
          </a:prstGeom>
          <a:noFill/>
          <a:ln/>
        </p:spPr>
        <p:txBody>
          <a:bodyPr wrap="square" rtlCol="0" anchor="ctr"/>
          <a:lstStyle/>
          <a:p>
            <a:pPr algn="ctr" indent="0" marL="0">
              <a:buNone/>
            </a:pPr>
            <a:r>
              <a:rPr lang="en-US" sz="2000" dirty="0">
                <a:solidFill>
                  <a:srgbClr val="000000"/>
                </a:solidFill>
              </a:rPr>
              <a:t>📉</a:t>
            </a:r>
            <a:endParaRPr lang="en-US" sz="2000" dirty="0"/>
          </a:p>
        </p:txBody>
      </p:sp>
      <p:sp>
        <p:nvSpPr>
          <p:cNvPr id="27" name="Text 25"/>
          <p:cNvSpPr/>
          <p:nvPr/>
        </p:nvSpPr>
        <p:spPr>
          <a:xfrm>
            <a:off x="1188720" y="4069080"/>
            <a:ext cx="3657600" cy="640080"/>
          </a:xfrm>
          <a:prstGeom prst="rect">
            <a:avLst/>
          </a:prstGeom>
          <a:noFill/>
          <a:ln/>
        </p:spPr>
        <p:txBody>
          <a:bodyPr wrap="square" rtlCol="0" anchor="ctr"/>
          <a:lstStyle/>
          <a:p>
            <a:pPr indent="0" marL="0">
              <a:buNone/>
            </a:pPr>
            <a:r>
              <a:rPr lang="en-US" sz="1300" b="1" dirty="0">
                <a:solidFill>
                  <a:srgbClr val="FFFFFF"/>
                </a:solidFill>
              </a:rPr>
              <a:t>Right-size over-provisioned resources</a:t>
            </a:r>
            <a:endParaRPr lang="en-US" sz="1300" dirty="0"/>
          </a:p>
        </p:txBody>
      </p:sp>
      <p:sp>
        <p:nvSpPr>
          <p:cNvPr id="28" name="Text 26"/>
          <p:cNvSpPr/>
          <p:nvPr/>
        </p:nvSpPr>
        <p:spPr>
          <a:xfrm>
            <a:off x="4846320" y="4069080"/>
            <a:ext cx="1463040" cy="640080"/>
          </a:xfrm>
          <a:prstGeom prst="rect">
            <a:avLst/>
          </a:prstGeom>
          <a:noFill/>
          <a:ln/>
        </p:spPr>
        <p:txBody>
          <a:bodyPr wrap="square" rtlCol="0" anchor="ctr"/>
          <a:lstStyle/>
          <a:p>
            <a:pPr algn="ctr" indent="0" marL="0">
              <a:buNone/>
            </a:pPr>
            <a:r>
              <a:rPr lang="en-US" sz="1100" b="1" dirty="0">
                <a:solidFill>
                  <a:srgbClr val="00C853"/>
                </a:solidFill>
              </a:rPr>
              <a:t>Save up to 35%</a:t>
            </a:r>
            <a:endParaRPr lang="en-US" sz="1100" dirty="0"/>
          </a:p>
        </p:txBody>
      </p:sp>
      <p:sp>
        <p:nvSpPr>
          <p:cNvPr id="29" name="Text 27"/>
          <p:cNvSpPr/>
          <p:nvPr/>
        </p:nvSpPr>
        <p:spPr>
          <a:xfrm>
            <a:off x="6309360" y="4069080"/>
            <a:ext cx="1097280" cy="640080"/>
          </a:xfrm>
          <a:prstGeom prst="rect">
            <a:avLst/>
          </a:prstGeom>
          <a:noFill/>
          <a:ln/>
        </p:spPr>
        <p:txBody>
          <a:bodyPr wrap="square" rtlCol="0" anchor="ctr"/>
          <a:lstStyle/>
          <a:p>
            <a:pPr algn="ctr" indent="0" marL="0">
              <a:buNone/>
            </a:pPr>
            <a:r>
              <a:rPr lang="en-US" sz="1000" dirty="0">
                <a:solidFill>
                  <a:srgbClr val="CCCCCC"/>
                </a:solidFill>
              </a:rPr>
              <a:t>Medium effort</a:t>
            </a:r>
            <a:endParaRPr lang="en-US" sz="1000" dirty="0"/>
          </a:p>
        </p:txBody>
      </p:sp>
      <p:sp>
        <p:nvSpPr>
          <p:cNvPr id="30" name="Text 28"/>
          <p:cNvSpPr/>
          <p:nvPr/>
        </p:nvSpPr>
        <p:spPr>
          <a:xfrm>
            <a:off x="7406640" y="4069080"/>
            <a:ext cx="1097280" cy="640080"/>
          </a:xfrm>
          <a:prstGeom prst="rect">
            <a:avLst/>
          </a:prstGeom>
          <a:noFill/>
          <a:ln/>
        </p:spPr>
        <p:txBody>
          <a:bodyPr wrap="square" rtlCol="0" anchor="ctr"/>
          <a:lstStyle/>
          <a:p>
            <a:pPr algn="ctr" indent="0" marL="0">
              <a:buNone/>
            </a:pPr>
            <a:r>
              <a:rPr lang="en-US" sz="1000" dirty="0">
                <a:solidFill>
                  <a:srgbClr val="CCCCCC"/>
                </a:solidFill>
              </a:rPr>
              <a:t>Medium risk</a:t>
            </a:r>
            <a:endParaRPr lang="en-US" sz="1000" dirty="0"/>
          </a:p>
        </p:txBody>
      </p:sp>
      <p:sp>
        <p:nvSpPr>
          <p:cNvPr id="31" name="Text 29"/>
          <p:cNvSpPr/>
          <p:nvPr/>
        </p:nvSpPr>
        <p:spPr>
          <a:xfrm>
            <a:off x="731520" y="4709160"/>
            <a:ext cx="7680960" cy="274320"/>
          </a:xfrm>
          <a:prstGeom prst="rect">
            <a:avLst/>
          </a:prstGeom>
          <a:noFill/>
          <a:ln/>
        </p:spPr>
        <p:txBody>
          <a:bodyPr wrap="square" rtlCol="0" anchor="ctr"/>
          <a:lstStyle/>
          <a:p>
            <a:pPr algn="ctr" indent="0" marL="0">
              <a:buNone/>
            </a:pPr>
            <a:r>
              <a:rPr lang="en-US" sz="1200" i="1" dirty="0">
                <a:solidFill>
                  <a:srgbClr val="888888"/>
                </a:solidFill>
              </a:rPr>
              <a:t>Like having a FinOps advisor built into your CI/CD pipeline</a:t>
            </a:r>
            <a:endParaRPr lang="en-US" sz="1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The Problem</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2 / 25</a:t>
            </a:r>
            <a:endParaRPr lang="en-US" sz="900" dirty="0"/>
          </a:p>
        </p:txBody>
      </p:sp>
      <p:sp>
        <p:nvSpPr>
          <p:cNvPr id="6" name="Text 4"/>
          <p:cNvSpPr/>
          <p:nvPr/>
        </p:nvSpPr>
        <p:spPr>
          <a:xfrm>
            <a:off x="731520" y="1371600"/>
            <a:ext cx="7680960" cy="640080"/>
          </a:xfrm>
          <a:prstGeom prst="rect">
            <a:avLst/>
          </a:prstGeom>
          <a:noFill/>
          <a:ln/>
        </p:spPr>
        <p:txBody>
          <a:bodyPr wrap="square" rtlCol="0" anchor="ctr"/>
          <a:lstStyle/>
          <a:p>
            <a:pPr algn="ctr" indent="0" marL="0">
              <a:buNone/>
            </a:pPr>
            <a:r>
              <a:rPr lang="en-US" sz="2800" b="1" dirty="0">
                <a:solidFill>
                  <a:srgbClr val="FF9900"/>
                </a:solidFill>
              </a:rPr>
              <a:t>Who owns the AWS bill?</a:t>
            </a:r>
            <a:endParaRPr lang="en-US" sz="2800" dirty="0"/>
          </a:p>
        </p:txBody>
      </p:sp>
      <p:sp>
        <p:nvSpPr>
          <p:cNvPr id="7" name="Shape 5"/>
          <p:cNvSpPr/>
          <p:nvPr/>
        </p:nvSpPr>
        <p:spPr>
          <a:xfrm>
            <a:off x="914400" y="2377440"/>
            <a:ext cx="3108960" cy="1828800"/>
          </a:xfrm>
          <a:prstGeom prst="roundRect">
            <a:avLst>
              <a:gd name="adj" fmla="val 7500"/>
            </a:avLst>
          </a:prstGeom>
          <a:solidFill>
            <a:srgbClr val="2D2D44"/>
          </a:solidFill>
          <a:ln/>
        </p:spPr>
      </p:sp>
      <p:sp>
        <p:nvSpPr>
          <p:cNvPr id="8" name="Text 6"/>
          <p:cNvSpPr/>
          <p:nvPr/>
        </p:nvSpPr>
        <p:spPr>
          <a:xfrm>
            <a:off x="914400" y="2468880"/>
            <a:ext cx="3108960" cy="731520"/>
          </a:xfrm>
          <a:prstGeom prst="rect">
            <a:avLst/>
          </a:prstGeom>
          <a:noFill/>
          <a:ln/>
        </p:spPr>
        <p:txBody>
          <a:bodyPr wrap="square" rtlCol="0" anchor="ctr"/>
          <a:lstStyle/>
          <a:p>
            <a:pPr algn="ctr" indent="0" marL="0">
              <a:buNone/>
            </a:pPr>
            <a:r>
              <a:rPr lang="en-US" sz="3600" dirty="0">
                <a:solidFill>
                  <a:srgbClr val="000000"/>
                </a:solidFill>
              </a:rPr>
              <a:t>👨‍💻</a:t>
            </a:r>
            <a:endParaRPr lang="en-US" sz="3600" dirty="0"/>
          </a:p>
        </p:txBody>
      </p:sp>
      <p:sp>
        <p:nvSpPr>
          <p:cNvPr id="9" name="Text 7"/>
          <p:cNvSpPr/>
          <p:nvPr/>
        </p:nvSpPr>
        <p:spPr>
          <a:xfrm>
            <a:off x="914400" y="3108960"/>
            <a:ext cx="3108960" cy="914400"/>
          </a:xfrm>
          <a:prstGeom prst="rect">
            <a:avLst/>
          </a:prstGeom>
          <a:noFill/>
          <a:ln/>
        </p:spPr>
        <p:txBody>
          <a:bodyPr wrap="square" rtlCol="0" anchor="ctr"/>
          <a:lstStyle/>
          <a:p>
            <a:pPr algn="ctr" indent="0" marL="0">
              <a:lnSpc>
                <a:spcPct val="120000"/>
              </a:lnSpc>
              <a:buNone/>
            </a:pPr>
            <a:r>
              <a:rPr lang="en-US" sz="1300" dirty="0">
                <a:solidFill>
                  <a:srgbClr val="00C853"/>
                </a:solidFill>
              </a:rPr>
              <a:t>Developer</a:t>
            </a:r>
            <a:endParaRPr lang="en-US" sz="1300" dirty="0"/>
          </a:p>
          <a:p>
            <a:pPr algn="ctr" indent="0" marL="0">
              <a:lnSpc>
                <a:spcPct val="120000"/>
              </a:lnSpc>
              <a:buNone/>
            </a:pPr>
            <a:r>
              <a:rPr lang="en-US" sz="1300" dirty="0">
                <a:solidFill>
                  <a:srgbClr val="00C853"/>
                </a:solidFill>
              </a:rPr>
              <a:t>merges PR happily</a:t>
            </a:r>
            <a:endParaRPr lang="en-US" sz="1300" dirty="0"/>
          </a:p>
        </p:txBody>
      </p:sp>
      <p:sp>
        <p:nvSpPr>
          <p:cNvPr id="10" name="Text 8"/>
          <p:cNvSpPr/>
          <p:nvPr/>
        </p:nvSpPr>
        <p:spPr>
          <a:xfrm>
            <a:off x="4023360" y="2743200"/>
            <a:ext cx="1097280" cy="914400"/>
          </a:xfrm>
          <a:prstGeom prst="rect">
            <a:avLst/>
          </a:prstGeom>
          <a:noFill/>
          <a:ln/>
        </p:spPr>
        <p:txBody>
          <a:bodyPr wrap="square" rtlCol="0" anchor="ctr"/>
          <a:lstStyle/>
          <a:p>
            <a:pPr algn="ctr" indent="0" marL="0">
              <a:buNone/>
            </a:pPr>
            <a:r>
              <a:rPr lang="en-US" sz="3600" dirty="0">
                <a:solidFill>
                  <a:srgbClr val="FF9900"/>
                </a:solidFill>
              </a:rPr>
              <a:t>→</a:t>
            </a:r>
            <a:endParaRPr lang="en-US" sz="3600" dirty="0"/>
          </a:p>
        </p:txBody>
      </p:sp>
      <p:sp>
        <p:nvSpPr>
          <p:cNvPr id="11" name="Shape 9"/>
          <p:cNvSpPr/>
          <p:nvPr/>
        </p:nvSpPr>
        <p:spPr>
          <a:xfrm>
            <a:off x="5120640" y="2377440"/>
            <a:ext cx="3108960" cy="1828800"/>
          </a:xfrm>
          <a:prstGeom prst="roundRect">
            <a:avLst>
              <a:gd name="adj" fmla="val 7500"/>
            </a:avLst>
          </a:prstGeom>
          <a:solidFill>
            <a:srgbClr val="2D2D44"/>
          </a:solidFill>
          <a:ln/>
        </p:spPr>
      </p:sp>
      <p:sp>
        <p:nvSpPr>
          <p:cNvPr id="12" name="Text 10"/>
          <p:cNvSpPr/>
          <p:nvPr/>
        </p:nvSpPr>
        <p:spPr>
          <a:xfrm>
            <a:off x="5120640" y="2468880"/>
            <a:ext cx="3108960" cy="731520"/>
          </a:xfrm>
          <a:prstGeom prst="rect">
            <a:avLst/>
          </a:prstGeom>
          <a:noFill/>
          <a:ln/>
        </p:spPr>
        <p:txBody>
          <a:bodyPr wrap="square" rtlCol="0" anchor="ctr"/>
          <a:lstStyle/>
          <a:p>
            <a:pPr algn="ctr" indent="0" marL="0">
              <a:buNone/>
            </a:pPr>
            <a:r>
              <a:rPr lang="en-US" sz="3600" dirty="0">
                <a:solidFill>
                  <a:srgbClr val="000000"/>
                </a:solidFill>
              </a:rPr>
              <a:t>💸</a:t>
            </a:r>
            <a:endParaRPr lang="en-US" sz="3600" dirty="0"/>
          </a:p>
        </p:txBody>
      </p:sp>
      <p:sp>
        <p:nvSpPr>
          <p:cNvPr id="13" name="Text 11"/>
          <p:cNvSpPr/>
          <p:nvPr/>
        </p:nvSpPr>
        <p:spPr>
          <a:xfrm>
            <a:off x="5120640" y="3108960"/>
            <a:ext cx="3108960" cy="914400"/>
          </a:xfrm>
          <a:prstGeom prst="rect">
            <a:avLst/>
          </a:prstGeom>
          <a:noFill/>
          <a:ln/>
        </p:spPr>
        <p:txBody>
          <a:bodyPr wrap="square" rtlCol="0" anchor="ctr"/>
          <a:lstStyle/>
          <a:p>
            <a:pPr algn="ctr" indent="0" marL="0">
              <a:lnSpc>
                <a:spcPct val="120000"/>
              </a:lnSpc>
              <a:buNone/>
            </a:pPr>
            <a:r>
              <a:rPr lang="en-US" sz="1300" dirty="0">
                <a:solidFill>
                  <a:srgbClr val="FF5252"/>
                </a:solidFill>
              </a:rPr>
              <a:t>Finance panics</a:t>
            </a:r>
            <a:endParaRPr lang="en-US" sz="1300" dirty="0"/>
          </a:p>
          <a:p>
            <a:pPr algn="ctr" indent="0" marL="0">
              <a:lnSpc>
                <a:spcPct val="120000"/>
              </a:lnSpc>
              <a:buNone/>
            </a:pPr>
            <a:r>
              <a:rPr lang="en-US" sz="1300" dirty="0">
                <a:solidFill>
                  <a:srgbClr val="FF5252"/>
                </a:solidFill>
              </a:rPr>
              <a:t>at the AWS bill</a:t>
            </a:r>
            <a:endParaRPr lang="en-US" sz="13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Getting Started - GitHub Actions</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20 / 25</a:t>
            </a:r>
            <a:endParaRPr lang="en-US" sz="900" dirty="0"/>
          </a:p>
        </p:txBody>
      </p:sp>
      <p:sp>
        <p:nvSpPr>
          <p:cNvPr id="6" name="Shape 4"/>
          <p:cNvSpPr/>
          <p:nvPr/>
        </p:nvSpPr>
        <p:spPr>
          <a:xfrm>
            <a:off x="548640" y="1188720"/>
            <a:ext cx="8046720" cy="3474720"/>
          </a:xfrm>
          <a:prstGeom prst="roundRect">
            <a:avLst>
              <a:gd name="adj" fmla="val 2632"/>
            </a:avLst>
          </a:prstGeom>
          <a:solidFill>
            <a:srgbClr val="0D0D1A"/>
          </a:solidFill>
          <a:ln w="12700">
            <a:solidFill>
              <a:srgbClr val="2D2D44"/>
            </a:solidFill>
            <a:prstDash val="solid"/>
          </a:ln>
        </p:spPr>
      </p:sp>
      <p:sp>
        <p:nvSpPr>
          <p:cNvPr id="7" name="Text 5"/>
          <p:cNvSpPr/>
          <p:nvPr/>
        </p:nvSpPr>
        <p:spPr>
          <a:xfrm>
            <a:off x="7315200" y="1234440"/>
            <a:ext cx="1097280" cy="274320"/>
          </a:xfrm>
          <a:prstGeom prst="rect">
            <a:avLst/>
          </a:prstGeom>
          <a:noFill/>
          <a:ln/>
        </p:spPr>
        <p:txBody>
          <a:bodyPr wrap="square" rtlCol="0" anchor="ctr"/>
          <a:lstStyle/>
          <a:p>
            <a:pPr algn="r" indent="0" marL="0">
              <a:buNone/>
            </a:pPr>
            <a:r>
              <a:rPr lang="en-US" sz="900" dirty="0">
                <a:solidFill>
                  <a:srgbClr val="888888"/>
                </a:solidFill>
              </a:rPr>
              <a:t>yaml</a:t>
            </a:r>
            <a:endParaRPr lang="en-US" sz="900" dirty="0"/>
          </a:p>
        </p:txBody>
      </p:sp>
      <p:sp>
        <p:nvSpPr>
          <p:cNvPr id="8" name="Text 6"/>
          <p:cNvSpPr/>
          <p:nvPr/>
        </p:nvSpPr>
        <p:spPr>
          <a:xfrm>
            <a:off x="822960" y="1417320"/>
            <a:ext cx="7498080" cy="3108960"/>
          </a:xfrm>
          <a:prstGeom prst="rect">
            <a:avLst/>
          </a:prstGeom>
          <a:noFill/>
          <a:ln/>
        </p:spPr>
        <p:txBody>
          <a:bodyPr wrap="square" rtlCol="0" anchor="t"/>
          <a:lstStyle/>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.github/workflows/cost-analysis.yml</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name: CDK Cost Analysis</a:t>
            </a:r>
            <a:endParaRPr lang="en-US" sz="1300" dirty="0"/>
          </a:p>
          <a:p>
            <a:pPr indent="0" marL="0">
              <a:lnSpc>
                <a:spcPct val="115000"/>
              </a:lnSpc>
              <a:spcAft>
                <a:spcPts val="200"/>
              </a:spcAft>
              <a:buNone/>
            </a:pP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on: [pull_request]</a:t>
            </a:r>
            <a:endParaRPr lang="en-US" sz="1300" dirty="0"/>
          </a:p>
          <a:p>
            <a:pPr indent="0" marL="0">
              <a:lnSpc>
                <a:spcPct val="115000"/>
              </a:lnSpc>
              <a:spcAft>
                <a:spcPts val="200"/>
              </a:spcAft>
              <a:buNone/>
            </a:pP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jobs:</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cost-analysis:</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runs-on: ubuntu-latest</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steps:</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 uses: actions/checkout@v4</a:t>
            </a:r>
            <a:endParaRPr lang="en-US" sz="1300" dirty="0"/>
          </a:p>
          <a:p>
            <a:pPr indent="0" marL="0">
              <a:lnSpc>
                <a:spcPct val="115000"/>
              </a:lnSpc>
              <a:spcAft>
                <a:spcPts val="200"/>
              </a:spcAft>
              <a:buNone/>
            </a:pP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 uses: buildinginthecloud/cdk-cost-analyzer@v1</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with:</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path: './infrastructure'</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github-token: ${{ secrets.GITHUB_TOKEN }}</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aws-region: 'eu-west-1'</a:t>
            </a:r>
            <a:endParaRPr lang="en-US" sz="1300" dirty="0"/>
          </a:p>
        </p:txBody>
      </p:sp>
      <p:sp>
        <p:nvSpPr>
          <p:cNvPr id="9" name="Text 7"/>
          <p:cNvSpPr/>
          <p:nvPr/>
        </p:nvSpPr>
        <p:spPr>
          <a:xfrm>
            <a:off x="731520" y="4754880"/>
            <a:ext cx="7680960" cy="274320"/>
          </a:xfrm>
          <a:prstGeom prst="rect">
            <a:avLst/>
          </a:prstGeom>
          <a:noFill/>
          <a:ln/>
        </p:spPr>
        <p:txBody>
          <a:bodyPr wrap="square" rtlCol="0" anchor="ctr"/>
          <a:lstStyle/>
          <a:p>
            <a:pPr algn="ctr" indent="0" marL="0">
              <a:buNone/>
            </a:pPr>
            <a:r>
              <a:rPr lang="en-US" sz="1400" b="1" dirty="0">
                <a:solidFill>
                  <a:srgbClr val="FF9900"/>
                </a:solidFill>
              </a:rPr>
              <a:t>5 lines. That's it.</a:t>
            </a:r>
            <a:endParaRPr lang="en-US" sz="1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Getting Started - GitLab CI/CD</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21 / 25</a:t>
            </a:r>
            <a:endParaRPr lang="en-US" sz="900" dirty="0"/>
          </a:p>
        </p:txBody>
      </p:sp>
      <p:sp>
        <p:nvSpPr>
          <p:cNvPr id="6" name="Shape 4"/>
          <p:cNvSpPr/>
          <p:nvPr/>
        </p:nvSpPr>
        <p:spPr>
          <a:xfrm>
            <a:off x="548640" y="1188720"/>
            <a:ext cx="8046720" cy="3474720"/>
          </a:xfrm>
          <a:prstGeom prst="roundRect">
            <a:avLst>
              <a:gd name="adj" fmla="val 2632"/>
            </a:avLst>
          </a:prstGeom>
          <a:solidFill>
            <a:srgbClr val="0D0D1A"/>
          </a:solidFill>
          <a:ln w="12700">
            <a:solidFill>
              <a:srgbClr val="2D2D44"/>
            </a:solidFill>
            <a:prstDash val="solid"/>
          </a:ln>
        </p:spPr>
      </p:sp>
      <p:sp>
        <p:nvSpPr>
          <p:cNvPr id="7" name="Text 5"/>
          <p:cNvSpPr/>
          <p:nvPr/>
        </p:nvSpPr>
        <p:spPr>
          <a:xfrm>
            <a:off x="7315200" y="1234440"/>
            <a:ext cx="1097280" cy="274320"/>
          </a:xfrm>
          <a:prstGeom prst="rect">
            <a:avLst/>
          </a:prstGeom>
          <a:noFill/>
          <a:ln/>
        </p:spPr>
        <p:txBody>
          <a:bodyPr wrap="square" rtlCol="0" anchor="ctr"/>
          <a:lstStyle/>
          <a:p>
            <a:pPr algn="r" indent="0" marL="0">
              <a:buNone/>
            </a:pPr>
            <a:r>
              <a:rPr lang="en-US" sz="900" dirty="0">
                <a:solidFill>
                  <a:srgbClr val="888888"/>
                </a:solidFill>
              </a:rPr>
              <a:t>yaml</a:t>
            </a:r>
            <a:endParaRPr lang="en-US" sz="900" dirty="0"/>
          </a:p>
        </p:txBody>
      </p:sp>
      <p:sp>
        <p:nvSpPr>
          <p:cNvPr id="8" name="Text 6"/>
          <p:cNvSpPr/>
          <p:nvPr/>
        </p:nvSpPr>
        <p:spPr>
          <a:xfrm>
            <a:off x="822960" y="1417320"/>
            <a:ext cx="7498080" cy="3108960"/>
          </a:xfrm>
          <a:prstGeom prst="rect">
            <a:avLst/>
          </a:prstGeom>
          <a:noFill/>
          <a:ln/>
        </p:spPr>
        <p:txBody>
          <a:bodyPr wrap="square" rtlCol="0" anchor="t"/>
          <a:lstStyle/>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.gitlab-ci.yml</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cost-analysis:</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stage: test</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image: node:20</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script:</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 npm ci</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 npx cdk synth</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 npx cdk-cost-analyzer analyze</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--base-template base.template.json</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--pr-template pr.template.json</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--gitlab-mr</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--project-id $CI_PROJECT_ID</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--mr-iid $CI_MERGE_REQUEST_IID</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only:</a:t>
            </a:r>
            <a:endParaRPr lang="en-US" sz="1300" dirty="0"/>
          </a:p>
          <a:p>
            <a:pPr indent="0" marL="0">
              <a:lnSpc>
                <a:spcPct val="115000"/>
              </a:lnSpc>
              <a:spcAft>
                <a:spcPts val="200"/>
              </a:spcAft>
              <a:buNone/>
            </a:pPr>
            <a:r>
              <a:rPr lang="en-US" sz="1300" dirty="0">
                <a:solidFill>
                  <a:srgbClr val="CCCCCC"/>
                </a:solidFill>
                <a:latin typeface="Courier New" pitchFamily="34" charset="0"/>
                <a:ea typeface="Courier New" pitchFamily="34" charset="-122"/>
                <a:cs typeface="Courier New" pitchFamily="34" charset="-120"/>
              </a:rPr>
              <a:t>    - merge_requests</a:t>
            </a:r>
            <a:endParaRPr lang="en-US" sz="1300" dirty="0"/>
          </a:p>
        </p:txBody>
      </p:sp>
      <p:sp>
        <p:nvSpPr>
          <p:cNvPr id="9" name="Text 7"/>
          <p:cNvSpPr/>
          <p:nvPr/>
        </p:nvSpPr>
        <p:spPr>
          <a:xfrm>
            <a:off x="731520" y="4754880"/>
            <a:ext cx="7680960" cy="274320"/>
          </a:xfrm>
          <a:prstGeom prst="rect">
            <a:avLst/>
          </a:prstGeom>
          <a:noFill/>
          <a:ln/>
        </p:spPr>
        <p:txBody>
          <a:bodyPr wrap="square" rtlCol="0" anchor="ctr"/>
          <a:lstStyle/>
          <a:p>
            <a:pPr algn="ctr" indent="0" marL="0">
              <a:buNone/>
            </a:pPr>
            <a:r>
              <a:rPr lang="en-US" sz="1400" b="1" dirty="0">
                <a:solidFill>
                  <a:srgbClr val="FF9900"/>
                </a:solidFill>
              </a:rPr>
              <a:t>Works where you work</a:t>
            </a:r>
            <a:endParaRPr lang="en-US" sz="1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The Bigger Picture - FinOps Culture</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22 / 25</a:t>
            </a:r>
            <a:endParaRPr lang="en-US" sz="900" dirty="0"/>
          </a:p>
        </p:txBody>
      </p:sp>
      <p:sp>
        <p:nvSpPr>
          <p:cNvPr id="6" name="Shape 4"/>
          <p:cNvSpPr/>
          <p:nvPr/>
        </p:nvSpPr>
        <p:spPr>
          <a:xfrm>
            <a:off x="1371600" y="3291840"/>
            <a:ext cx="6400800" cy="914400"/>
          </a:xfrm>
          <a:prstGeom prst="trapezoid">
            <a:avLst/>
          </a:prstGeom>
          <a:solidFill>
            <a:srgbClr val="2D2D44"/>
          </a:solidFill>
          <a:ln w="19050">
            <a:solidFill>
              <a:srgbClr val="888888"/>
            </a:solidFill>
            <a:prstDash val="solid"/>
          </a:ln>
        </p:spPr>
      </p:sp>
      <p:sp>
        <p:nvSpPr>
          <p:cNvPr id="7" name="Text 5"/>
          <p:cNvSpPr/>
          <p:nvPr/>
        </p:nvSpPr>
        <p:spPr>
          <a:xfrm>
            <a:off x="1371600" y="3337560"/>
            <a:ext cx="6400800" cy="457200"/>
          </a:xfrm>
          <a:prstGeom prst="rect">
            <a:avLst/>
          </a:prstGeom>
          <a:noFill/>
          <a:ln/>
        </p:spPr>
        <p:txBody>
          <a:bodyPr wrap="square" rtlCol="0" anchor="ctr"/>
          <a:lstStyle/>
          <a:p>
            <a:pPr algn="ctr" indent="0" marL="0">
              <a:buNone/>
            </a:pPr>
            <a:r>
              <a:rPr lang="en-US" sz="1600" b="1" dirty="0">
                <a:solidFill>
                  <a:srgbClr val="888888"/>
                </a:solidFill>
              </a:rPr>
              <a:t>Visibility</a:t>
            </a:r>
            <a:endParaRPr lang="en-US" sz="1600" dirty="0"/>
          </a:p>
        </p:txBody>
      </p:sp>
      <p:sp>
        <p:nvSpPr>
          <p:cNvPr id="8" name="Text 6"/>
          <p:cNvSpPr/>
          <p:nvPr/>
        </p:nvSpPr>
        <p:spPr>
          <a:xfrm>
            <a:off x="1371600" y="3749040"/>
            <a:ext cx="6400800" cy="365760"/>
          </a:xfrm>
          <a:prstGeom prst="rect">
            <a:avLst/>
          </a:prstGeom>
          <a:noFill/>
          <a:ln/>
        </p:spPr>
        <p:txBody>
          <a:bodyPr wrap="square" rtlCol="0" anchor="ctr"/>
          <a:lstStyle/>
          <a:p>
            <a:pPr algn="ctr" indent="0" marL="0">
              <a:buNone/>
            </a:pPr>
            <a:r>
              <a:rPr lang="en-US" sz="1100" dirty="0">
                <a:solidFill>
                  <a:srgbClr val="888888"/>
                </a:solidFill>
              </a:rPr>
              <a:t>Cost reports &amp; dashboards</a:t>
            </a:r>
            <a:endParaRPr lang="en-US" sz="1100" dirty="0"/>
          </a:p>
        </p:txBody>
      </p:sp>
      <p:sp>
        <p:nvSpPr>
          <p:cNvPr id="9" name="Shape 7"/>
          <p:cNvSpPr/>
          <p:nvPr/>
        </p:nvSpPr>
        <p:spPr>
          <a:xfrm>
            <a:off x="2286000" y="2286000"/>
            <a:ext cx="4572000" cy="914400"/>
          </a:xfrm>
          <a:prstGeom prst="trapezoid">
            <a:avLst/>
          </a:prstGeom>
          <a:solidFill>
            <a:srgbClr val="33200A"/>
          </a:solidFill>
          <a:ln w="31750">
            <a:solidFill>
              <a:srgbClr val="FF9900"/>
            </a:solidFill>
            <a:prstDash val="solid"/>
          </a:ln>
        </p:spPr>
      </p:sp>
      <p:sp>
        <p:nvSpPr>
          <p:cNvPr id="10" name="Text 8"/>
          <p:cNvSpPr/>
          <p:nvPr/>
        </p:nvSpPr>
        <p:spPr>
          <a:xfrm>
            <a:off x="2286000" y="2331720"/>
            <a:ext cx="4572000" cy="457200"/>
          </a:xfrm>
          <a:prstGeom prst="rect">
            <a:avLst/>
          </a:prstGeom>
          <a:noFill/>
          <a:ln/>
        </p:spPr>
        <p:txBody>
          <a:bodyPr wrap="square" rtlCol="0" anchor="ctr"/>
          <a:lstStyle/>
          <a:p>
            <a:pPr algn="ctr" indent="0" marL="0">
              <a:buNone/>
            </a:pPr>
            <a:r>
              <a:rPr lang="en-US" sz="1600" b="1" dirty="0">
                <a:solidFill>
                  <a:srgbClr val="FF9900"/>
                </a:solidFill>
              </a:rPr>
              <a:t>Accountability</a:t>
            </a:r>
            <a:endParaRPr lang="en-US" sz="1600" dirty="0"/>
          </a:p>
        </p:txBody>
      </p:sp>
      <p:sp>
        <p:nvSpPr>
          <p:cNvPr id="11" name="Text 9"/>
          <p:cNvSpPr/>
          <p:nvPr/>
        </p:nvSpPr>
        <p:spPr>
          <a:xfrm>
            <a:off x="2286000" y="2743200"/>
            <a:ext cx="4572000" cy="365760"/>
          </a:xfrm>
          <a:prstGeom prst="rect">
            <a:avLst/>
          </a:prstGeom>
          <a:noFill/>
          <a:ln/>
        </p:spPr>
        <p:txBody>
          <a:bodyPr wrap="square" rtlCol="0" anchor="ctr"/>
          <a:lstStyle/>
          <a:p>
            <a:pPr algn="ctr" indent="0" marL="0">
              <a:buNone/>
            </a:pPr>
            <a:r>
              <a:rPr lang="en-US" sz="1100" dirty="0">
                <a:solidFill>
                  <a:srgbClr val="FF9900"/>
                </a:solidFill>
              </a:rPr>
              <a:t>Cost in CI/CD &amp; thresholds</a:t>
            </a:r>
            <a:endParaRPr lang="en-US" sz="1100" dirty="0"/>
          </a:p>
        </p:txBody>
      </p:sp>
      <p:sp>
        <p:nvSpPr>
          <p:cNvPr id="12" name="Shape 10"/>
          <p:cNvSpPr/>
          <p:nvPr/>
        </p:nvSpPr>
        <p:spPr>
          <a:xfrm>
            <a:off x="3200400" y="1371600"/>
            <a:ext cx="2743200" cy="822960"/>
          </a:xfrm>
          <a:prstGeom prst="trapezoid">
            <a:avLst/>
          </a:prstGeom>
          <a:solidFill>
            <a:srgbClr val="2D2D44"/>
          </a:solidFill>
          <a:ln w="19050">
            <a:solidFill>
              <a:srgbClr val="00C853"/>
            </a:solidFill>
            <a:prstDash val="solid"/>
          </a:ln>
        </p:spPr>
      </p:sp>
      <p:sp>
        <p:nvSpPr>
          <p:cNvPr id="13" name="Text 11"/>
          <p:cNvSpPr/>
          <p:nvPr/>
        </p:nvSpPr>
        <p:spPr>
          <a:xfrm>
            <a:off x="3200400" y="1371600"/>
            <a:ext cx="2743200" cy="457200"/>
          </a:xfrm>
          <a:prstGeom prst="rect">
            <a:avLst/>
          </a:prstGeom>
          <a:noFill/>
          <a:ln/>
        </p:spPr>
        <p:txBody>
          <a:bodyPr wrap="square" rtlCol="0" anchor="ctr"/>
          <a:lstStyle/>
          <a:p>
            <a:pPr algn="ctr" indent="0" marL="0">
              <a:buNone/>
            </a:pPr>
            <a:r>
              <a:rPr lang="en-US" sz="1400" b="1" dirty="0">
                <a:solidFill>
                  <a:srgbClr val="00C853"/>
                </a:solidFill>
              </a:rPr>
              <a:t>Optimization</a:t>
            </a:r>
            <a:endParaRPr lang="en-US" sz="1400" dirty="0"/>
          </a:p>
        </p:txBody>
      </p:sp>
      <p:sp>
        <p:nvSpPr>
          <p:cNvPr id="14" name="Text 12"/>
          <p:cNvSpPr/>
          <p:nvPr/>
        </p:nvSpPr>
        <p:spPr>
          <a:xfrm>
            <a:off x="3200400" y="1783080"/>
            <a:ext cx="2743200" cy="274320"/>
          </a:xfrm>
          <a:prstGeom prst="rect">
            <a:avLst/>
          </a:prstGeom>
          <a:noFill/>
          <a:ln/>
        </p:spPr>
        <p:txBody>
          <a:bodyPr wrap="square" rtlCol="0" anchor="ctr"/>
          <a:lstStyle/>
          <a:p>
            <a:pPr algn="ctr" indent="0" marL="0">
              <a:buNone/>
            </a:pPr>
            <a:r>
              <a:rPr lang="en-US" sz="1000" dirty="0">
                <a:solidFill>
                  <a:srgbClr val="00C853"/>
                </a:solidFill>
              </a:rPr>
              <a:t>Recommendations</a:t>
            </a:r>
            <a:endParaRPr lang="en-US" sz="1000" dirty="0"/>
          </a:p>
        </p:txBody>
      </p:sp>
      <p:sp>
        <p:nvSpPr>
          <p:cNvPr id="15" name="Text 13"/>
          <p:cNvSpPr/>
          <p:nvPr/>
        </p:nvSpPr>
        <p:spPr>
          <a:xfrm>
            <a:off x="6949440" y="2468880"/>
            <a:ext cx="1828800" cy="457200"/>
          </a:xfrm>
          <a:prstGeom prst="rect">
            <a:avLst/>
          </a:prstGeom>
          <a:noFill/>
          <a:ln/>
        </p:spPr>
        <p:txBody>
          <a:bodyPr wrap="square" rtlCol="0" anchor="ctr"/>
          <a:lstStyle/>
          <a:p>
            <a:pPr indent="0" marL="0">
              <a:buNone/>
            </a:pPr>
            <a:r>
              <a:rPr lang="en-US" sz="1300" b="1" dirty="0">
                <a:solidFill>
                  <a:srgbClr val="FF9900"/>
                </a:solidFill>
              </a:rPr>
              <a:t>◀  We are here</a:t>
            </a:r>
            <a:endParaRPr lang="en-US" sz="13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What I Learned</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23 / 25</a:t>
            </a:r>
            <a:endParaRPr lang="en-US" sz="900" dirty="0"/>
          </a:p>
        </p:txBody>
      </p:sp>
      <p:sp>
        <p:nvSpPr>
          <p:cNvPr id="6" name="Shape 4"/>
          <p:cNvSpPr/>
          <p:nvPr/>
        </p:nvSpPr>
        <p:spPr>
          <a:xfrm>
            <a:off x="640080" y="1280160"/>
            <a:ext cx="548640" cy="548640"/>
          </a:xfrm>
          <a:prstGeom prst="ellipse">
            <a:avLst/>
          </a:prstGeom>
          <a:solidFill>
            <a:srgbClr val="FF9900"/>
          </a:solidFill>
          <a:ln/>
        </p:spPr>
      </p:sp>
      <p:sp>
        <p:nvSpPr>
          <p:cNvPr id="7" name="Text 5"/>
          <p:cNvSpPr/>
          <p:nvPr/>
        </p:nvSpPr>
        <p:spPr>
          <a:xfrm>
            <a:off x="640080" y="1280160"/>
            <a:ext cx="548640" cy="548640"/>
          </a:xfrm>
          <a:prstGeom prst="rect">
            <a:avLst/>
          </a:prstGeom>
          <a:noFill/>
          <a:ln/>
        </p:spPr>
        <p:txBody>
          <a:bodyPr wrap="square" rtlCol="0" anchor="ctr"/>
          <a:lstStyle/>
          <a:p>
            <a:pPr algn="ctr" indent="0" marL="0">
              <a:buNone/>
            </a:pPr>
            <a:r>
              <a:rPr lang="en-US" sz="1800" b="1" dirty="0">
                <a:solidFill>
                  <a:srgbClr val="1A1A2E"/>
                </a:solidFill>
              </a:rPr>
              <a:t>1</a:t>
            </a:r>
            <a:endParaRPr lang="en-US" sz="1800" dirty="0"/>
          </a:p>
        </p:txBody>
      </p:sp>
      <p:sp>
        <p:nvSpPr>
          <p:cNvPr id="8" name="Text 6"/>
          <p:cNvSpPr/>
          <p:nvPr/>
        </p:nvSpPr>
        <p:spPr>
          <a:xfrm>
            <a:off x="1371600" y="1188720"/>
            <a:ext cx="7132320" cy="457200"/>
          </a:xfrm>
          <a:prstGeom prst="rect">
            <a:avLst/>
          </a:prstGeom>
          <a:noFill/>
          <a:ln/>
        </p:spPr>
        <p:txBody>
          <a:bodyPr wrap="square" rtlCol="0" anchor="ctr"/>
          <a:lstStyle/>
          <a:p>
            <a:pPr indent="0" marL="0">
              <a:buNone/>
            </a:pPr>
            <a:r>
              <a:rPr lang="en-US" sz="1600" b="1" dirty="0">
                <a:solidFill>
                  <a:srgbClr val="FFFFFF"/>
                </a:solidFill>
              </a:rPr>
              <a:t>Spec-driven development makes AI 10x more effective</a:t>
            </a:r>
            <a:endParaRPr lang="en-US" sz="1600" dirty="0"/>
          </a:p>
        </p:txBody>
      </p:sp>
      <p:sp>
        <p:nvSpPr>
          <p:cNvPr id="9" name="Text 7"/>
          <p:cNvSpPr/>
          <p:nvPr/>
        </p:nvSpPr>
        <p:spPr>
          <a:xfrm>
            <a:off x="1371600" y="1691640"/>
            <a:ext cx="7132320" cy="365760"/>
          </a:xfrm>
          <a:prstGeom prst="rect">
            <a:avLst/>
          </a:prstGeom>
          <a:noFill/>
          <a:ln/>
        </p:spPr>
        <p:txBody>
          <a:bodyPr wrap="square" rtlCol="0" anchor="ctr"/>
          <a:lstStyle/>
          <a:p>
            <a:pPr indent="0" marL="0">
              <a:buNone/>
            </a:pPr>
            <a:r>
              <a:rPr lang="en-US" sz="1200" dirty="0">
                <a:solidFill>
                  <a:srgbClr val="CCCCCC"/>
                </a:solidFill>
              </a:rPr>
              <a:t>Better specs = better output. This is the contract between you and the AI.</a:t>
            </a:r>
            <a:endParaRPr lang="en-US" sz="1200" dirty="0"/>
          </a:p>
        </p:txBody>
      </p:sp>
      <p:sp>
        <p:nvSpPr>
          <p:cNvPr id="10" name="Shape 8"/>
          <p:cNvSpPr/>
          <p:nvPr/>
        </p:nvSpPr>
        <p:spPr>
          <a:xfrm>
            <a:off x="640080" y="2468880"/>
            <a:ext cx="548640" cy="548640"/>
          </a:xfrm>
          <a:prstGeom prst="ellipse">
            <a:avLst/>
          </a:prstGeom>
          <a:solidFill>
            <a:srgbClr val="FF9900"/>
          </a:solidFill>
          <a:ln/>
        </p:spPr>
      </p:sp>
      <p:sp>
        <p:nvSpPr>
          <p:cNvPr id="11" name="Text 9"/>
          <p:cNvSpPr/>
          <p:nvPr/>
        </p:nvSpPr>
        <p:spPr>
          <a:xfrm>
            <a:off x="640080" y="2468880"/>
            <a:ext cx="548640" cy="548640"/>
          </a:xfrm>
          <a:prstGeom prst="rect">
            <a:avLst/>
          </a:prstGeom>
          <a:noFill/>
          <a:ln/>
        </p:spPr>
        <p:txBody>
          <a:bodyPr wrap="square" rtlCol="0" anchor="ctr"/>
          <a:lstStyle/>
          <a:p>
            <a:pPr algn="ctr" indent="0" marL="0">
              <a:buNone/>
            </a:pPr>
            <a:r>
              <a:rPr lang="en-US" sz="1800" b="1" dirty="0">
                <a:solidFill>
                  <a:srgbClr val="1A1A2E"/>
                </a:solidFill>
              </a:rPr>
              <a:t>2</a:t>
            </a:r>
            <a:endParaRPr lang="en-US" sz="1800" dirty="0"/>
          </a:p>
        </p:txBody>
      </p:sp>
      <p:sp>
        <p:nvSpPr>
          <p:cNvPr id="12" name="Text 10"/>
          <p:cNvSpPr/>
          <p:nvPr/>
        </p:nvSpPr>
        <p:spPr>
          <a:xfrm>
            <a:off x="1371600" y="2377440"/>
            <a:ext cx="7132320" cy="457200"/>
          </a:xfrm>
          <a:prstGeom prst="rect">
            <a:avLst/>
          </a:prstGeom>
          <a:noFill/>
          <a:ln/>
        </p:spPr>
        <p:txBody>
          <a:bodyPr wrap="square" rtlCol="0" anchor="ctr"/>
          <a:lstStyle/>
          <a:p>
            <a:pPr indent="0" marL="0">
              <a:buNone/>
            </a:pPr>
            <a:r>
              <a:rPr lang="en-US" sz="1600" b="1" dirty="0">
                <a:solidFill>
                  <a:srgbClr val="FFFFFF"/>
                </a:solidFill>
              </a:rPr>
              <a:t>Cost awareness belongs in the PR, not in a monthly report</a:t>
            </a:r>
            <a:endParaRPr lang="en-US" sz="1600" dirty="0"/>
          </a:p>
        </p:txBody>
      </p:sp>
      <p:sp>
        <p:nvSpPr>
          <p:cNvPr id="13" name="Text 11"/>
          <p:cNvSpPr/>
          <p:nvPr/>
        </p:nvSpPr>
        <p:spPr>
          <a:xfrm>
            <a:off x="1371600" y="2880360"/>
            <a:ext cx="7132320" cy="365760"/>
          </a:xfrm>
          <a:prstGeom prst="rect">
            <a:avLst/>
          </a:prstGeom>
          <a:noFill/>
          <a:ln/>
        </p:spPr>
        <p:txBody>
          <a:bodyPr wrap="square" rtlCol="0" anchor="ctr"/>
          <a:lstStyle/>
          <a:p>
            <a:pPr indent="0" marL="0">
              <a:buNone/>
            </a:pPr>
            <a:r>
              <a:rPr lang="en-US" sz="1200" dirty="0">
                <a:solidFill>
                  <a:srgbClr val="CCCCCC"/>
                </a:solidFill>
              </a:rPr>
              <a:t>By the time finance sees the bill, it's already too late.</a:t>
            </a:r>
            <a:endParaRPr lang="en-US" sz="1200" dirty="0"/>
          </a:p>
        </p:txBody>
      </p:sp>
      <p:sp>
        <p:nvSpPr>
          <p:cNvPr id="14" name="Shape 12"/>
          <p:cNvSpPr/>
          <p:nvPr/>
        </p:nvSpPr>
        <p:spPr>
          <a:xfrm>
            <a:off x="640080" y="3657600"/>
            <a:ext cx="548640" cy="548640"/>
          </a:xfrm>
          <a:prstGeom prst="ellipse">
            <a:avLst/>
          </a:prstGeom>
          <a:solidFill>
            <a:srgbClr val="FF9900"/>
          </a:solidFill>
          <a:ln/>
        </p:spPr>
      </p:sp>
      <p:sp>
        <p:nvSpPr>
          <p:cNvPr id="15" name="Text 13"/>
          <p:cNvSpPr/>
          <p:nvPr/>
        </p:nvSpPr>
        <p:spPr>
          <a:xfrm>
            <a:off x="640080" y="3657600"/>
            <a:ext cx="548640" cy="548640"/>
          </a:xfrm>
          <a:prstGeom prst="rect">
            <a:avLst/>
          </a:prstGeom>
          <a:noFill/>
          <a:ln/>
        </p:spPr>
        <p:txBody>
          <a:bodyPr wrap="square" rtlCol="0" anchor="ctr"/>
          <a:lstStyle/>
          <a:p>
            <a:pPr algn="ctr" indent="0" marL="0">
              <a:buNone/>
            </a:pPr>
            <a:r>
              <a:rPr lang="en-US" sz="1800" b="1" dirty="0">
                <a:solidFill>
                  <a:srgbClr val="1A1A2E"/>
                </a:solidFill>
              </a:rPr>
              <a:t>3</a:t>
            </a:r>
            <a:endParaRPr lang="en-US" sz="1800" dirty="0"/>
          </a:p>
        </p:txBody>
      </p:sp>
      <p:sp>
        <p:nvSpPr>
          <p:cNvPr id="16" name="Text 14"/>
          <p:cNvSpPr/>
          <p:nvPr/>
        </p:nvSpPr>
        <p:spPr>
          <a:xfrm>
            <a:off x="1371600" y="3566160"/>
            <a:ext cx="7132320" cy="457200"/>
          </a:xfrm>
          <a:prstGeom prst="rect">
            <a:avLst/>
          </a:prstGeom>
          <a:noFill/>
          <a:ln/>
        </p:spPr>
        <p:txBody>
          <a:bodyPr wrap="square" rtlCol="0" anchor="ctr"/>
          <a:lstStyle/>
          <a:p>
            <a:pPr indent="0" marL="0">
              <a:buNone/>
            </a:pPr>
            <a:r>
              <a:rPr lang="en-US" sz="1600" b="1" dirty="0">
                <a:solidFill>
                  <a:srgbClr val="FFFFFF"/>
                </a:solidFill>
              </a:rPr>
              <a:t>Open source tools don't have to be perfect to be valuable</a:t>
            </a:r>
            <a:endParaRPr lang="en-US" sz="1600" dirty="0"/>
          </a:p>
        </p:txBody>
      </p:sp>
      <p:sp>
        <p:nvSpPr>
          <p:cNvPr id="17" name="Text 15"/>
          <p:cNvSpPr/>
          <p:nvPr/>
        </p:nvSpPr>
        <p:spPr>
          <a:xfrm>
            <a:off x="1371600" y="4069080"/>
            <a:ext cx="7132320" cy="365760"/>
          </a:xfrm>
          <a:prstGeom prst="rect">
            <a:avLst/>
          </a:prstGeom>
          <a:noFill/>
          <a:ln/>
        </p:spPr>
        <p:txBody>
          <a:bodyPr wrap="square" rtlCol="0" anchor="ctr"/>
          <a:lstStyle/>
          <a:p>
            <a:pPr indent="0" marL="0">
              <a:buNone/>
            </a:pPr>
            <a:r>
              <a:rPr lang="en-US" sz="1200" dirty="0">
                <a:solidFill>
                  <a:srgbClr val="CCCCCC"/>
                </a:solidFill>
              </a:rPr>
              <a:t>It's useful today, and it gets better with every contribution.</a:t>
            </a:r>
            <a:endParaRPr lang="en-US" sz="12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Get Started Today</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24 / 25</a:t>
            </a:r>
            <a:endParaRPr lang="en-US" sz="900" dirty="0"/>
          </a:p>
        </p:txBody>
      </p:sp>
      <p:sp>
        <p:nvSpPr>
          <p:cNvPr id="6" name="Text 4"/>
          <p:cNvSpPr/>
          <p:nvPr/>
        </p:nvSpPr>
        <p:spPr>
          <a:xfrm>
            <a:off x="731520" y="1280160"/>
            <a:ext cx="7680960" cy="457200"/>
          </a:xfrm>
          <a:prstGeom prst="rect">
            <a:avLst/>
          </a:prstGeom>
          <a:noFill/>
          <a:ln/>
        </p:spPr>
        <p:txBody>
          <a:bodyPr wrap="square" rtlCol="0" anchor="ctr"/>
          <a:lstStyle/>
          <a:p>
            <a:pPr algn="ctr" indent="0" marL="0">
              <a:buNone/>
            </a:pPr>
            <a:r>
              <a:rPr lang="en-US" sz="1600" b="1" dirty="0">
                <a:solidFill>
                  <a:srgbClr val="FF9900"/>
                </a:solidFill>
                <a:latin typeface="Courier New" pitchFamily="34" charset="0"/>
                <a:ea typeface="Courier New" pitchFamily="34" charset="-122"/>
                <a:cs typeface="Courier New" pitchFamily="34" charset="-120"/>
              </a:rPr>
              <a:t>github.com/buildinginthecloud/cdk-cost-analyzer</a:t>
            </a:r>
            <a:endParaRPr lang="en-US" sz="1600" dirty="0"/>
          </a:p>
        </p:txBody>
      </p:sp>
      <p:sp>
        <p:nvSpPr>
          <p:cNvPr id="7" name="Shape 5"/>
          <p:cNvSpPr/>
          <p:nvPr/>
        </p:nvSpPr>
        <p:spPr>
          <a:xfrm>
            <a:off x="1097280" y="2011680"/>
            <a:ext cx="6949440" cy="731520"/>
          </a:xfrm>
          <a:prstGeom prst="roundRect">
            <a:avLst>
              <a:gd name="adj" fmla="val 12500"/>
            </a:avLst>
          </a:prstGeom>
          <a:solidFill>
            <a:srgbClr val="2D2D44"/>
          </a:solidFill>
          <a:ln/>
        </p:spPr>
      </p:sp>
      <p:sp>
        <p:nvSpPr>
          <p:cNvPr id="8" name="Text 6"/>
          <p:cNvSpPr/>
          <p:nvPr/>
        </p:nvSpPr>
        <p:spPr>
          <a:xfrm>
            <a:off x="1188720" y="2011680"/>
            <a:ext cx="731520" cy="731520"/>
          </a:xfrm>
          <a:prstGeom prst="rect">
            <a:avLst/>
          </a:prstGeom>
          <a:noFill/>
          <a:ln/>
        </p:spPr>
        <p:txBody>
          <a:bodyPr wrap="square" rtlCol="0" anchor="ctr"/>
          <a:lstStyle/>
          <a:p>
            <a:pPr algn="ctr" indent="0" marL="0">
              <a:buNone/>
            </a:pPr>
            <a:r>
              <a:rPr lang="en-US" sz="2400" dirty="0">
                <a:solidFill>
                  <a:srgbClr val="000000"/>
                </a:solidFill>
              </a:rPr>
              <a:t>⭐</a:t>
            </a:r>
            <a:endParaRPr lang="en-US" sz="2400" dirty="0"/>
          </a:p>
        </p:txBody>
      </p:sp>
      <p:sp>
        <p:nvSpPr>
          <p:cNvPr id="9" name="Text 7"/>
          <p:cNvSpPr/>
          <p:nvPr/>
        </p:nvSpPr>
        <p:spPr>
          <a:xfrm>
            <a:off x="1920240" y="2011680"/>
            <a:ext cx="3200400" cy="731520"/>
          </a:xfrm>
          <a:prstGeom prst="rect">
            <a:avLst/>
          </a:prstGeom>
          <a:noFill/>
          <a:ln/>
        </p:spPr>
        <p:txBody>
          <a:bodyPr wrap="square" rtlCol="0" anchor="ctr"/>
          <a:lstStyle/>
          <a:p>
            <a:pPr indent="0" marL="0">
              <a:buNone/>
            </a:pPr>
            <a:r>
              <a:rPr lang="en-US" sz="1500" b="1" dirty="0">
                <a:solidFill>
                  <a:srgbClr val="FFFFFF"/>
                </a:solidFill>
              </a:rPr>
              <a:t>Try it in your pipeline</a:t>
            </a:r>
            <a:endParaRPr lang="en-US" sz="1500" dirty="0"/>
          </a:p>
        </p:txBody>
      </p:sp>
      <p:sp>
        <p:nvSpPr>
          <p:cNvPr id="10" name="Text 8"/>
          <p:cNvSpPr/>
          <p:nvPr/>
        </p:nvSpPr>
        <p:spPr>
          <a:xfrm>
            <a:off x="5120640" y="2011680"/>
            <a:ext cx="2743200" cy="731520"/>
          </a:xfrm>
          <a:prstGeom prst="rect">
            <a:avLst/>
          </a:prstGeom>
          <a:noFill/>
          <a:ln/>
        </p:spPr>
        <p:txBody>
          <a:bodyPr wrap="square" rtlCol="0" anchor="ctr"/>
          <a:lstStyle/>
          <a:p>
            <a:pPr indent="0" marL="0">
              <a:buNone/>
            </a:pPr>
            <a:r>
              <a:rPr lang="en-US" sz="1100" dirty="0">
                <a:solidFill>
                  <a:srgbClr val="CCCCCC"/>
                </a:solidFill>
              </a:rPr>
              <a:t>5 lines of YAML to shift left your costs</a:t>
            </a:r>
            <a:endParaRPr lang="en-US" sz="1100" dirty="0"/>
          </a:p>
        </p:txBody>
      </p:sp>
      <p:sp>
        <p:nvSpPr>
          <p:cNvPr id="11" name="Shape 9"/>
          <p:cNvSpPr/>
          <p:nvPr/>
        </p:nvSpPr>
        <p:spPr>
          <a:xfrm>
            <a:off x="1097280" y="2926080"/>
            <a:ext cx="6949440" cy="731520"/>
          </a:xfrm>
          <a:prstGeom prst="roundRect">
            <a:avLst>
              <a:gd name="adj" fmla="val 12500"/>
            </a:avLst>
          </a:prstGeom>
          <a:solidFill>
            <a:srgbClr val="2D2D44"/>
          </a:solidFill>
          <a:ln/>
        </p:spPr>
      </p:sp>
      <p:sp>
        <p:nvSpPr>
          <p:cNvPr id="12" name="Text 10"/>
          <p:cNvSpPr/>
          <p:nvPr/>
        </p:nvSpPr>
        <p:spPr>
          <a:xfrm>
            <a:off x="1188720" y="2926080"/>
            <a:ext cx="731520" cy="731520"/>
          </a:xfrm>
          <a:prstGeom prst="rect">
            <a:avLst/>
          </a:prstGeom>
          <a:noFill/>
          <a:ln/>
        </p:spPr>
        <p:txBody>
          <a:bodyPr wrap="square" rtlCol="0" anchor="ctr"/>
          <a:lstStyle/>
          <a:p>
            <a:pPr algn="ctr" indent="0" marL="0">
              <a:buNone/>
            </a:pPr>
            <a:r>
              <a:rPr lang="en-US" sz="2400" dirty="0">
                <a:solidFill>
                  <a:srgbClr val="000000"/>
                </a:solidFill>
              </a:rPr>
              <a:t>💻</a:t>
            </a:r>
            <a:endParaRPr lang="en-US" sz="2400" dirty="0"/>
          </a:p>
        </p:txBody>
      </p:sp>
      <p:sp>
        <p:nvSpPr>
          <p:cNvPr id="13" name="Text 11"/>
          <p:cNvSpPr/>
          <p:nvPr/>
        </p:nvSpPr>
        <p:spPr>
          <a:xfrm>
            <a:off x="1920240" y="2926080"/>
            <a:ext cx="3200400" cy="731520"/>
          </a:xfrm>
          <a:prstGeom prst="rect">
            <a:avLst/>
          </a:prstGeom>
          <a:noFill/>
          <a:ln/>
        </p:spPr>
        <p:txBody>
          <a:bodyPr wrap="square" rtlCol="0" anchor="ctr"/>
          <a:lstStyle/>
          <a:p>
            <a:pPr indent="0" marL="0">
              <a:buNone/>
            </a:pPr>
            <a:r>
              <a:rPr lang="en-US" sz="1500" b="1" dirty="0">
                <a:solidFill>
                  <a:srgbClr val="FFFFFF"/>
                </a:solidFill>
              </a:rPr>
              <a:t>Contribute a calculator</a:t>
            </a:r>
            <a:endParaRPr lang="en-US" sz="1500" dirty="0"/>
          </a:p>
        </p:txBody>
      </p:sp>
      <p:sp>
        <p:nvSpPr>
          <p:cNvPr id="14" name="Text 12"/>
          <p:cNvSpPr/>
          <p:nvPr/>
        </p:nvSpPr>
        <p:spPr>
          <a:xfrm>
            <a:off x="5120640" y="2926080"/>
            <a:ext cx="2743200" cy="731520"/>
          </a:xfrm>
          <a:prstGeom prst="rect">
            <a:avLst/>
          </a:prstGeom>
          <a:noFill/>
          <a:ln/>
        </p:spPr>
        <p:txBody>
          <a:bodyPr wrap="square" rtlCol="0" anchor="ctr"/>
          <a:lstStyle/>
          <a:p>
            <a:pPr indent="0" marL="0">
              <a:buNone/>
            </a:pPr>
            <a:r>
              <a:rPr lang="en-US" sz="1100" dirty="0">
                <a:solidFill>
                  <a:srgbClr val="CCCCCC"/>
                </a:solidFill>
              </a:rPr>
              <a:t>Each resource type is a self-contained module</a:t>
            </a:r>
            <a:endParaRPr lang="en-US" sz="1100" dirty="0"/>
          </a:p>
        </p:txBody>
      </p:sp>
      <p:sp>
        <p:nvSpPr>
          <p:cNvPr id="15" name="Shape 13"/>
          <p:cNvSpPr/>
          <p:nvPr/>
        </p:nvSpPr>
        <p:spPr>
          <a:xfrm>
            <a:off x="1097280" y="3840480"/>
            <a:ext cx="6949440" cy="731520"/>
          </a:xfrm>
          <a:prstGeom prst="roundRect">
            <a:avLst>
              <a:gd name="adj" fmla="val 12500"/>
            </a:avLst>
          </a:prstGeom>
          <a:solidFill>
            <a:srgbClr val="2D2D44"/>
          </a:solidFill>
          <a:ln/>
        </p:spPr>
      </p:sp>
      <p:sp>
        <p:nvSpPr>
          <p:cNvPr id="16" name="Text 14"/>
          <p:cNvSpPr/>
          <p:nvPr/>
        </p:nvSpPr>
        <p:spPr>
          <a:xfrm>
            <a:off x="1188720" y="3840480"/>
            <a:ext cx="731520" cy="731520"/>
          </a:xfrm>
          <a:prstGeom prst="rect">
            <a:avLst/>
          </a:prstGeom>
          <a:noFill/>
          <a:ln/>
        </p:spPr>
        <p:txBody>
          <a:bodyPr wrap="square" rtlCol="0" anchor="ctr"/>
          <a:lstStyle/>
          <a:p>
            <a:pPr algn="ctr" indent="0" marL="0">
              <a:buNone/>
            </a:pPr>
            <a:r>
              <a:rPr lang="en-US" sz="2400" dirty="0">
                <a:solidFill>
                  <a:srgbClr val="000000"/>
                </a:solidFill>
              </a:rPr>
              <a:t>📢</a:t>
            </a:r>
            <a:endParaRPr lang="en-US" sz="2400" dirty="0"/>
          </a:p>
        </p:txBody>
      </p:sp>
      <p:sp>
        <p:nvSpPr>
          <p:cNvPr id="17" name="Text 15"/>
          <p:cNvSpPr/>
          <p:nvPr/>
        </p:nvSpPr>
        <p:spPr>
          <a:xfrm>
            <a:off x="1920240" y="3840480"/>
            <a:ext cx="3200400" cy="731520"/>
          </a:xfrm>
          <a:prstGeom prst="rect">
            <a:avLst/>
          </a:prstGeom>
          <a:noFill/>
          <a:ln/>
        </p:spPr>
        <p:txBody>
          <a:bodyPr wrap="square" rtlCol="0" anchor="ctr"/>
          <a:lstStyle/>
          <a:p>
            <a:pPr indent="0" marL="0">
              <a:buNone/>
            </a:pPr>
            <a:r>
              <a:rPr lang="en-US" sz="1500" b="1" dirty="0">
                <a:solidFill>
                  <a:srgbClr val="FFFFFF"/>
                </a:solidFill>
              </a:rPr>
              <a:t>Spread the word</a:t>
            </a:r>
            <a:endParaRPr lang="en-US" sz="1500" dirty="0"/>
          </a:p>
        </p:txBody>
      </p:sp>
      <p:sp>
        <p:nvSpPr>
          <p:cNvPr id="18" name="Text 16"/>
          <p:cNvSpPr/>
          <p:nvPr/>
        </p:nvSpPr>
        <p:spPr>
          <a:xfrm>
            <a:off x="5120640" y="3840480"/>
            <a:ext cx="2743200" cy="731520"/>
          </a:xfrm>
          <a:prstGeom prst="rect">
            <a:avLst/>
          </a:prstGeom>
          <a:noFill/>
          <a:ln/>
        </p:spPr>
        <p:txBody>
          <a:bodyPr wrap="square" rtlCol="0" anchor="ctr"/>
          <a:lstStyle/>
          <a:p>
            <a:pPr indent="0" marL="0">
              <a:buNone/>
            </a:pPr>
            <a:r>
              <a:rPr lang="en-US" sz="1100" dirty="0">
                <a:solidFill>
                  <a:srgbClr val="CCCCCC"/>
                </a:solidFill>
              </a:rPr>
              <a:t>Star the repo and share with your team</a:t>
            </a:r>
            <a:endParaRPr lang="en-US" sz="1100" dirty="0"/>
          </a:p>
        </p:txBody>
      </p:sp>
      <p:sp>
        <p:nvSpPr>
          <p:cNvPr id="19" name="Text 17"/>
          <p:cNvSpPr/>
          <p:nvPr/>
        </p:nvSpPr>
        <p:spPr>
          <a:xfrm>
            <a:off x="731520" y="4663440"/>
            <a:ext cx="7680960" cy="365760"/>
          </a:xfrm>
          <a:prstGeom prst="rect">
            <a:avLst/>
          </a:prstGeom>
          <a:noFill/>
          <a:ln/>
        </p:spPr>
        <p:txBody>
          <a:bodyPr wrap="square" rtlCol="0" anchor="ctr"/>
          <a:lstStyle/>
          <a:p>
            <a:pPr algn="ctr" indent="0" marL="0">
              <a:buNone/>
            </a:pPr>
            <a:r>
              <a:rPr lang="en-US" sz="1500" b="1" i="1" dirty="0">
                <a:solidFill>
                  <a:srgbClr val="FFFFFF"/>
                </a:solidFill>
              </a:rPr>
              <a:t>It's free. It's open source. It's waiting for your PR.</a:t>
            </a:r>
            <a:endParaRPr lang="en-US" sz="15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914400"/>
            <a:ext cx="7680960" cy="914400"/>
          </a:xfrm>
          <a:prstGeom prst="rect">
            <a:avLst/>
          </a:prstGeom>
          <a:noFill/>
          <a:ln/>
        </p:spPr>
        <p:txBody>
          <a:bodyPr wrap="square" rtlCol="0" anchor="ctr"/>
          <a:lstStyle/>
          <a:p>
            <a:pPr algn="ctr" indent="0" marL="0">
              <a:buNone/>
            </a:pPr>
            <a:r>
              <a:rPr lang="en-US" sz="4400" b="1" dirty="0">
                <a:solidFill>
                  <a:srgbClr val="FFFFFF"/>
                </a:solidFill>
              </a:rPr>
              <a:t>Thank You!</a:t>
            </a:r>
            <a:endParaRPr lang="en-US" sz="4400" dirty="0"/>
          </a:p>
        </p:txBody>
      </p:sp>
      <p:sp>
        <p:nvSpPr>
          <p:cNvPr id="4" name="Text 2"/>
          <p:cNvSpPr/>
          <p:nvPr/>
        </p:nvSpPr>
        <p:spPr>
          <a:xfrm>
            <a:off x="731520" y="1828800"/>
            <a:ext cx="7680960" cy="548640"/>
          </a:xfrm>
          <a:prstGeom prst="rect">
            <a:avLst/>
          </a:prstGeom>
          <a:noFill/>
          <a:ln/>
        </p:spPr>
        <p:txBody>
          <a:bodyPr wrap="square" rtlCol="0" anchor="ctr"/>
          <a:lstStyle/>
          <a:p>
            <a:pPr algn="ctr" indent="0" marL="0">
              <a:buNone/>
            </a:pPr>
            <a:r>
              <a:rPr lang="en-US" sz="2400" dirty="0">
                <a:solidFill>
                  <a:srgbClr val="FF9900"/>
                </a:solidFill>
              </a:rPr>
              <a:t>Q &amp; A</a:t>
            </a:r>
            <a:endParaRPr lang="en-US" sz="2400" dirty="0"/>
          </a:p>
        </p:txBody>
      </p:sp>
      <p:sp>
        <p:nvSpPr>
          <p:cNvPr id="5" name="Text 3"/>
          <p:cNvSpPr/>
          <p:nvPr/>
        </p:nvSpPr>
        <p:spPr>
          <a:xfrm>
            <a:off x="731520" y="2743200"/>
            <a:ext cx="7680960" cy="320040"/>
          </a:xfrm>
          <a:prstGeom prst="rect">
            <a:avLst/>
          </a:prstGeom>
          <a:noFill/>
          <a:ln/>
        </p:spPr>
        <p:txBody>
          <a:bodyPr wrap="square" rtlCol="0" anchor="ctr"/>
          <a:lstStyle/>
          <a:p>
            <a:pPr algn="ctr" indent="0" marL="0">
              <a:buNone/>
            </a:pPr>
            <a:r>
              <a:rPr lang="en-US" sz="1600" b="1" dirty="0">
                <a:solidFill>
                  <a:srgbClr val="FFFFFF"/>
                </a:solidFill>
              </a:rPr>
              <a:t>Yvo van Zee</a:t>
            </a:r>
            <a:endParaRPr lang="en-US" sz="1600" dirty="0"/>
          </a:p>
        </p:txBody>
      </p:sp>
      <p:sp>
        <p:nvSpPr>
          <p:cNvPr id="6" name="Text 4"/>
          <p:cNvSpPr/>
          <p:nvPr/>
        </p:nvSpPr>
        <p:spPr>
          <a:xfrm>
            <a:off x="731520" y="3108960"/>
            <a:ext cx="7680960" cy="320040"/>
          </a:xfrm>
          <a:prstGeom prst="rect">
            <a:avLst/>
          </a:prstGeom>
          <a:noFill/>
          <a:ln/>
        </p:spPr>
        <p:txBody>
          <a:bodyPr wrap="square" rtlCol="0" anchor="ctr"/>
          <a:lstStyle/>
          <a:p>
            <a:pPr algn="ctr" indent="0" marL="0">
              <a:buNone/>
            </a:pPr>
            <a:r>
              <a:rPr lang="en-US" sz="1200" dirty="0">
                <a:solidFill>
                  <a:srgbClr val="CCCCCC"/>
                </a:solidFill>
              </a:rPr>
              <a:t>Cloud Consultant @ Cloudar</a:t>
            </a:r>
            <a:endParaRPr lang="en-US" sz="1200" dirty="0"/>
          </a:p>
        </p:txBody>
      </p:sp>
      <p:sp>
        <p:nvSpPr>
          <p:cNvPr id="7" name="Text 5"/>
          <p:cNvSpPr/>
          <p:nvPr/>
        </p:nvSpPr>
        <p:spPr>
          <a:xfrm>
            <a:off x="731520" y="3474720"/>
            <a:ext cx="7680960" cy="320040"/>
          </a:xfrm>
          <a:prstGeom prst="rect">
            <a:avLst/>
          </a:prstGeom>
          <a:noFill/>
          <a:ln/>
        </p:spPr>
        <p:txBody>
          <a:bodyPr wrap="square" rtlCol="0" anchor="ctr"/>
          <a:lstStyle/>
          <a:p>
            <a:pPr algn="ctr" indent="0" marL="0">
              <a:buNone/>
            </a:pPr>
            <a:r>
              <a:rPr lang="en-US" sz="1200" dirty="0">
                <a:solidFill>
                  <a:srgbClr val="CCCCCC"/>
                </a:solidFill>
              </a:rPr>
              <a:t>AWS Community Builder (4th year)</a:t>
            </a:r>
            <a:endParaRPr lang="en-US" sz="1200" dirty="0"/>
          </a:p>
        </p:txBody>
      </p:sp>
      <p:sp>
        <p:nvSpPr>
          <p:cNvPr id="8" name="Text 6"/>
          <p:cNvSpPr/>
          <p:nvPr/>
        </p:nvSpPr>
        <p:spPr>
          <a:xfrm>
            <a:off x="731520" y="3840480"/>
            <a:ext cx="7680960" cy="320040"/>
          </a:xfrm>
          <a:prstGeom prst="rect">
            <a:avLst/>
          </a:prstGeom>
          <a:noFill/>
          <a:ln/>
        </p:spPr>
        <p:txBody>
          <a:bodyPr wrap="square" rtlCol="0" anchor="ctr"/>
          <a:lstStyle/>
          <a:p>
            <a:pPr algn="ctr" indent="0" marL="0">
              <a:buNone/>
            </a:pPr>
            <a:endParaRPr lang="en-US" sz="1200" dirty="0"/>
          </a:p>
        </p:txBody>
      </p:sp>
      <p:sp>
        <p:nvSpPr>
          <p:cNvPr id="9" name="Text 7"/>
          <p:cNvSpPr/>
          <p:nvPr/>
        </p:nvSpPr>
        <p:spPr>
          <a:xfrm>
            <a:off x="731520" y="4206240"/>
            <a:ext cx="7680960" cy="320040"/>
          </a:xfrm>
          <a:prstGeom prst="rect">
            <a:avLst/>
          </a:prstGeom>
          <a:noFill/>
          <a:ln/>
        </p:spPr>
        <p:txBody>
          <a:bodyPr wrap="square" rtlCol="0" anchor="ctr"/>
          <a:lstStyle/>
          <a:p>
            <a:pPr algn="ctr" indent="0" marL="0">
              <a:buNone/>
            </a:pPr>
            <a:r>
              <a:rPr lang="en-US" sz="1300" dirty="0">
                <a:solidFill>
                  <a:srgbClr val="FF9900"/>
                </a:solidFill>
                <a:latin typeface="Courier New" pitchFamily="34" charset="0"/>
                <a:ea typeface="Courier New" pitchFamily="34" charset="-122"/>
                <a:cs typeface="Courier New" pitchFamily="34" charset="-120"/>
              </a:rPr>
              <a:t>github.com/buildinginthecloud/cdk-cost-analyzer</a:t>
            </a:r>
            <a:endParaRPr lang="en-US" sz="1300" dirty="0"/>
          </a:p>
        </p:txBody>
      </p:sp>
      <p:sp>
        <p:nvSpPr>
          <p:cNvPr id="10" name="Text 8"/>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25 / 25</a:t>
            </a:r>
            <a:endParaRPr lang="en-US" sz="9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The ANWB Story</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3 / 25</a:t>
            </a:r>
            <a:endParaRPr lang="en-US" sz="900" dirty="0"/>
          </a:p>
        </p:txBody>
      </p:sp>
      <p:sp>
        <p:nvSpPr>
          <p:cNvPr id="6" name="Text 4"/>
          <p:cNvSpPr/>
          <p:nvPr/>
        </p:nvSpPr>
        <p:spPr>
          <a:xfrm>
            <a:off x="731520" y="1371600"/>
            <a:ext cx="7680960" cy="640080"/>
          </a:xfrm>
          <a:prstGeom prst="rect">
            <a:avLst/>
          </a:prstGeom>
          <a:noFill/>
          <a:ln/>
        </p:spPr>
        <p:txBody>
          <a:bodyPr wrap="square" rtlCol="0" anchor="ctr"/>
          <a:lstStyle/>
          <a:p>
            <a:pPr algn="ctr" indent="0" marL="0">
              <a:buNone/>
            </a:pPr>
            <a:r>
              <a:rPr lang="en-US" sz="3200" b="1" dirty="0">
                <a:solidFill>
                  <a:srgbClr val="FF9900"/>
                </a:solidFill>
              </a:rPr>
              <a:t>ANWB</a:t>
            </a:r>
            <a:endParaRPr lang="en-US" sz="3200" dirty="0"/>
          </a:p>
        </p:txBody>
      </p:sp>
      <p:sp>
        <p:nvSpPr>
          <p:cNvPr id="7" name="Text 5"/>
          <p:cNvSpPr/>
          <p:nvPr/>
        </p:nvSpPr>
        <p:spPr>
          <a:xfrm>
            <a:off x="731520" y="1920240"/>
            <a:ext cx="7680960" cy="365760"/>
          </a:xfrm>
          <a:prstGeom prst="rect">
            <a:avLst/>
          </a:prstGeom>
          <a:noFill/>
          <a:ln/>
        </p:spPr>
        <p:txBody>
          <a:bodyPr wrap="square" rtlCol="0" anchor="ctr"/>
          <a:lstStyle/>
          <a:p>
            <a:pPr algn="ctr" indent="0" marL="0">
              <a:buNone/>
            </a:pPr>
            <a:r>
              <a:rPr lang="en-US" sz="1400" dirty="0">
                <a:solidFill>
                  <a:srgbClr val="CCCCCC"/>
                </a:solidFill>
              </a:rPr>
              <a:t>The Dutch Automobile Association</a:t>
            </a:r>
            <a:endParaRPr lang="en-US" sz="1400" dirty="0"/>
          </a:p>
        </p:txBody>
      </p:sp>
      <p:sp>
        <p:nvSpPr>
          <p:cNvPr id="8" name="Text 6"/>
          <p:cNvSpPr/>
          <p:nvPr/>
        </p:nvSpPr>
        <p:spPr>
          <a:xfrm>
            <a:off x="731520" y="2743200"/>
            <a:ext cx="7680960" cy="457200"/>
          </a:xfrm>
          <a:prstGeom prst="rect">
            <a:avLst/>
          </a:prstGeom>
          <a:noFill/>
          <a:ln/>
        </p:spPr>
        <p:txBody>
          <a:bodyPr wrap="square" rtlCol="0" anchor="ctr"/>
          <a:lstStyle/>
          <a:p>
            <a:pPr algn="ctr" indent="0" marL="0">
              <a:buNone/>
            </a:pPr>
            <a:r>
              <a:rPr lang="en-US" sz="1800" b="1" dirty="0">
                <a:solidFill>
                  <a:srgbClr val="FFFFFF"/>
                </a:solidFill>
              </a:rPr>
              <a:t>FinOps Maturity Journey</a:t>
            </a:r>
            <a:endParaRPr lang="en-US" sz="1800" dirty="0"/>
          </a:p>
        </p:txBody>
      </p:sp>
      <p:sp>
        <p:nvSpPr>
          <p:cNvPr id="9" name="Shape 7"/>
          <p:cNvSpPr/>
          <p:nvPr/>
        </p:nvSpPr>
        <p:spPr>
          <a:xfrm>
            <a:off x="1371600" y="3383280"/>
            <a:ext cx="2286000" cy="731520"/>
          </a:xfrm>
          <a:prstGeom prst="roundRect">
            <a:avLst>
              <a:gd name="adj" fmla="val 12500"/>
            </a:avLst>
          </a:prstGeom>
          <a:solidFill>
            <a:srgbClr val="2D2D44"/>
          </a:solidFill>
          <a:ln w="25400">
            <a:solidFill>
              <a:srgbClr val="FF5252"/>
            </a:solidFill>
            <a:prstDash val="solid"/>
          </a:ln>
        </p:spPr>
      </p:sp>
      <p:sp>
        <p:nvSpPr>
          <p:cNvPr id="10" name="Text 8"/>
          <p:cNvSpPr/>
          <p:nvPr/>
        </p:nvSpPr>
        <p:spPr>
          <a:xfrm>
            <a:off x="1371600" y="3383280"/>
            <a:ext cx="2286000" cy="731520"/>
          </a:xfrm>
          <a:prstGeom prst="rect">
            <a:avLst/>
          </a:prstGeom>
          <a:noFill/>
          <a:ln/>
        </p:spPr>
        <p:txBody>
          <a:bodyPr wrap="square" rtlCol="0" anchor="ctr"/>
          <a:lstStyle/>
          <a:p>
            <a:pPr algn="ctr" indent="0" marL="0">
              <a:buNone/>
            </a:pPr>
            <a:r>
              <a:rPr lang="en-US" sz="1600" b="1" dirty="0">
                <a:solidFill>
                  <a:srgbClr val="FF5252"/>
                </a:solidFill>
              </a:rPr>
              <a:t>Reactive</a:t>
            </a:r>
            <a:endParaRPr lang="en-US" sz="1600" dirty="0"/>
          </a:p>
        </p:txBody>
      </p:sp>
      <p:sp>
        <p:nvSpPr>
          <p:cNvPr id="11" name="Shape 9"/>
          <p:cNvSpPr/>
          <p:nvPr/>
        </p:nvSpPr>
        <p:spPr>
          <a:xfrm>
            <a:off x="3840480" y="3657600"/>
            <a:ext cx="1463040" cy="54864"/>
          </a:xfrm>
          <a:prstGeom prst="rect">
            <a:avLst/>
          </a:prstGeom>
          <a:solidFill>
            <a:srgbClr val="FF9900"/>
          </a:solidFill>
          <a:ln/>
        </p:spPr>
      </p:sp>
      <p:sp>
        <p:nvSpPr>
          <p:cNvPr id="12" name="Text 10"/>
          <p:cNvSpPr/>
          <p:nvPr/>
        </p:nvSpPr>
        <p:spPr>
          <a:xfrm>
            <a:off x="5029200" y="3429000"/>
            <a:ext cx="365760" cy="457200"/>
          </a:xfrm>
          <a:prstGeom prst="rect">
            <a:avLst/>
          </a:prstGeom>
          <a:noFill/>
          <a:ln/>
        </p:spPr>
        <p:txBody>
          <a:bodyPr wrap="square" rtlCol="0" anchor="ctr"/>
          <a:lstStyle/>
          <a:p>
            <a:pPr algn="ctr" indent="0" marL="0">
              <a:buNone/>
            </a:pPr>
            <a:r>
              <a:rPr lang="en-US" sz="1800" dirty="0">
                <a:solidFill>
                  <a:srgbClr val="FF9900"/>
                </a:solidFill>
              </a:rPr>
              <a:t>▶</a:t>
            </a:r>
            <a:endParaRPr lang="en-US" sz="1800" dirty="0"/>
          </a:p>
        </p:txBody>
      </p:sp>
      <p:sp>
        <p:nvSpPr>
          <p:cNvPr id="13" name="Shape 11"/>
          <p:cNvSpPr/>
          <p:nvPr/>
        </p:nvSpPr>
        <p:spPr>
          <a:xfrm>
            <a:off x="5486400" y="3383280"/>
            <a:ext cx="2286000" cy="731520"/>
          </a:xfrm>
          <a:prstGeom prst="roundRect">
            <a:avLst>
              <a:gd name="adj" fmla="val 12500"/>
            </a:avLst>
          </a:prstGeom>
          <a:solidFill>
            <a:srgbClr val="2D2D44"/>
          </a:solidFill>
          <a:ln w="25400">
            <a:solidFill>
              <a:srgbClr val="00C853"/>
            </a:solidFill>
            <a:prstDash val="solid"/>
          </a:ln>
        </p:spPr>
      </p:sp>
      <p:sp>
        <p:nvSpPr>
          <p:cNvPr id="14" name="Text 12"/>
          <p:cNvSpPr/>
          <p:nvPr/>
        </p:nvSpPr>
        <p:spPr>
          <a:xfrm>
            <a:off x="5486400" y="3383280"/>
            <a:ext cx="2286000" cy="731520"/>
          </a:xfrm>
          <a:prstGeom prst="rect">
            <a:avLst/>
          </a:prstGeom>
          <a:noFill/>
          <a:ln/>
        </p:spPr>
        <p:txBody>
          <a:bodyPr wrap="square" rtlCol="0" anchor="ctr"/>
          <a:lstStyle/>
          <a:p>
            <a:pPr algn="ctr" indent="0" marL="0">
              <a:buNone/>
            </a:pPr>
            <a:r>
              <a:rPr lang="en-US" sz="1600" b="1" dirty="0">
                <a:solidFill>
                  <a:srgbClr val="00C853"/>
                </a:solidFill>
              </a:rPr>
              <a:t>Proactive</a:t>
            </a:r>
            <a:endParaRPr lang="en-US" sz="1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The Gap</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4 / 25</a:t>
            </a:r>
            <a:endParaRPr lang="en-US" sz="900" dirty="0"/>
          </a:p>
        </p:txBody>
      </p:sp>
      <p:sp>
        <p:nvSpPr>
          <p:cNvPr id="6" name="Text 4"/>
          <p:cNvSpPr/>
          <p:nvPr/>
        </p:nvSpPr>
        <p:spPr>
          <a:xfrm>
            <a:off x="731520" y="1280160"/>
            <a:ext cx="7680960" cy="548640"/>
          </a:xfrm>
          <a:prstGeom prst="rect">
            <a:avLst/>
          </a:prstGeom>
          <a:noFill/>
          <a:ln/>
        </p:spPr>
        <p:txBody>
          <a:bodyPr wrap="square" rtlCol="0" anchor="ctr"/>
          <a:lstStyle/>
          <a:p>
            <a:pPr algn="ctr" indent="0" marL="0">
              <a:buNone/>
            </a:pPr>
            <a:r>
              <a:rPr lang="en-US" sz="1800" i="1" dirty="0">
                <a:solidFill>
                  <a:srgbClr val="CCCCCC"/>
                </a:solidFill>
              </a:rPr>
              <a:t>Infracost supported Terraform. We used CDK.</a:t>
            </a:r>
            <a:endParaRPr lang="en-US" sz="1800" dirty="0"/>
          </a:p>
        </p:txBody>
      </p:sp>
      <p:sp>
        <p:nvSpPr>
          <p:cNvPr id="7" name="Shape 5"/>
          <p:cNvSpPr/>
          <p:nvPr/>
        </p:nvSpPr>
        <p:spPr>
          <a:xfrm>
            <a:off x="914400" y="2103120"/>
            <a:ext cx="3200400" cy="2286000"/>
          </a:xfrm>
          <a:prstGeom prst="roundRect">
            <a:avLst>
              <a:gd name="adj" fmla="val 6000"/>
            </a:avLst>
          </a:prstGeom>
          <a:solidFill>
            <a:srgbClr val="2D2D44"/>
          </a:solidFill>
          <a:ln w="25400">
            <a:solidFill>
              <a:srgbClr val="00C853"/>
            </a:solidFill>
            <a:prstDash val="solid"/>
          </a:ln>
        </p:spPr>
      </p:sp>
      <p:sp>
        <p:nvSpPr>
          <p:cNvPr id="8" name="Text 6"/>
          <p:cNvSpPr/>
          <p:nvPr/>
        </p:nvSpPr>
        <p:spPr>
          <a:xfrm>
            <a:off x="914400" y="2286000"/>
            <a:ext cx="3200400" cy="457200"/>
          </a:xfrm>
          <a:prstGeom prst="rect">
            <a:avLst/>
          </a:prstGeom>
          <a:noFill/>
          <a:ln/>
        </p:spPr>
        <p:txBody>
          <a:bodyPr wrap="square" rtlCol="0" anchor="ctr"/>
          <a:lstStyle/>
          <a:p>
            <a:pPr algn="ctr" indent="0" marL="0">
              <a:buNone/>
            </a:pPr>
            <a:r>
              <a:rPr lang="en-US" sz="1600" b="1" dirty="0">
                <a:solidFill>
                  <a:srgbClr val="FFFFFF"/>
                </a:solidFill>
              </a:rPr>
              <a:t>Terraform + Infracost</a:t>
            </a:r>
            <a:endParaRPr lang="en-US" sz="1600" dirty="0"/>
          </a:p>
        </p:txBody>
      </p:sp>
      <p:sp>
        <p:nvSpPr>
          <p:cNvPr id="9" name="Text 7"/>
          <p:cNvSpPr/>
          <p:nvPr/>
        </p:nvSpPr>
        <p:spPr>
          <a:xfrm>
            <a:off x="914400" y="2926080"/>
            <a:ext cx="3200400" cy="914400"/>
          </a:xfrm>
          <a:prstGeom prst="rect">
            <a:avLst/>
          </a:prstGeom>
          <a:noFill/>
          <a:ln/>
        </p:spPr>
        <p:txBody>
          <a:bodyPr wrap="square" rtlCol="0" anchor="ctr"/>
          <a:lstStyle/>
          <a:p>
            <a:pPr algn="ctr" indent="0" marL="0">
              <a:buNone/>
            </a:pPr>
            <a:r>
              <a:rPr lang="en-US" sz="4800" dirty="0">
                <a:solidFill>
                  <a:srgbClr val="000000"/>
                </a:solidFill>
              </a:rPr>
              <a:t>✅</a:t>
            </a:r>
            <a:endParaRPr lang="en-US" sz="4800" dirty="0"/>
          </a:p>
        </p:txBody>
      </p:sp>
      <p:sp>
        <p:nvSpPr>
          <p:cNvPr id="10" name="Text 8"/>
          <p:cNvSpPr/>
          <p:nvPr/>
        </p:nvSpPr>
        <p:spPr>
          <a:xfrm>
            <a:off x="4114800" y="2743200"/>
            <a:ext cx="914400" cy="914400"/>
          </a:xfrm>
          <a:prstGeom prst="rect">
            <a:avLst/>
          </a:prstGeom>
          <a:noFill/>
          <a:ln/>
        </p:spPr>
        <p:txBody>
          <a:bodyPr wrap="square" rtlCol="0" anchor="ctr"/>
          <a:lstStyle/>
          <a:p>
            <a:pPr algn="ctr" indent="0" marL="0">
              <a:buNone/>
            </a:pPr>
            <a:r>
              <a:rPr lang="en-US" sz="2000" dirty="0">
                <a:solidFill>
                  <a:srgbClr val="888888"/>
                </a:solidFill>
              </a:rPr>
              <a:t>vs</a:t>
            </a:r>
            <a:endParaRPr lang="en-US" sz="2000" dirty="0"/>
          </a:p>
        </p:txBody>
      </p:sp>
      <p:sp>
        <p:nvSpPr>
          <p:cNvPr id="11" name="Shape 9"/>
          <p:cNvSpPr/>
          <p:nvPr/>
        </p:nvSpPr>
        <p:spPr>
          <a:xfrm>
            <a:off x="5029200" y="2103120"/>
            <a:ext cx="3200400" cy="2286000"/>
          </a:xfrm>
          <a:prstGeom prst="roundRect">
            <a:avLst>
              <a:gd name="adj" fmla="val 6000"/>
            </a:avLst>
          </a:prstGeom>
          <a:solidFill>
            <a:srgbClr val="2D2D44"/>
          </a:solidFill>
          <a:ln w="25400">
            <a:solidFill>
              <a:srgbClr val="FF5252"/>
            </a:solidFill>
            <a:prstDash val="solid"/>
          </a:ln>
        </p:spPr>
      </p:sp>
      <p:sp>
        <p:nvSpPr>
          <p:cNvPr id="12" name="Text 10"/>
          <p:cNvSpPr/>
          <p:nvPr/>
        </p:nvSpPr>
        <p:spPr>
          <a:xfrm>
            <a:off x="5029200" y="2286000"/>
            <a:ext cx="3200400" cy="457200"/>
          </a:xfrm>
          <a:prstGeom prst="rect">
            <a:avLst/>
          </a:prstGeom>
          <a:noFill/>
          <a:ln/>
        </p:spPr>
        <p:txBody>
          <a:bodyPr wrap="square" rtlCol="0" anchor="ctr"/>
          <a:lstStyle/>
          <a:p>
            <a:pPr algn="ctr" indent="0" marL="0">
              <a:buNone/>
            </a:pPr>
            <a:r>
              <a:rPr lang="en-US" sz="1600" b="1" dirty="0">
                <a:solidFill>
                  <a:srgbClr val="FFFFFF"/>
                </a:solidFill>
              </a:rPr>
              <a:t>CDK / CloudFormation</a:t>
            </a:r>
            <a:endParaRPr lang="en-US" sz="1600" dirty="0"/>
          </a:p>
        </p:txBody>
      </p:sp>
      <p:sp>
        <p:nvSpPr>
          <p:cNvPr id="13" name="Text 11"/>
          <p:cNvSpPr/>
          <p:nvPr/>
        </p:nvSpPr>
        <p:spPr>
          <a:xfrm>
            <a:off x="5029200" y="2926080"/>
            <a:ext cx="3200400" cy="914400"/>
          </a:xfrm>
          <a:prstGeom prst="rect">
            <a:avLst/>
          </a:prstGeom>
          <a:noFill/>
          <a:ln/>
        </p:spPr>
        <p:txBody>
          <a:bodyPr wrap="square" rtlCol="0" anchor="ctr"/>
          <a:lstStyle/>
          <a:p>
            <a:pPr algn="ctr" indent="0" marL="0">
              <a:buNone/>
            </a:pPr>
            <a:r>
              <a:rPr lang="en-US" sz="5600" b="1" dirty="0">
                <a:solidFill>
                  <a:srgbClr val="FF5252"/>
                </a:solidFill>
              </a:rPr>
              <a:t>?</a:t>
            </a:r>
            <a:endParaRPr lang="en-US" sz="5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The Idea</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5 / 25</a:t>
            </a:r>
            <a:endParaRPr lang="en-US" sz="900" dirty="0"/>
          </a:p>
        </p:txBody>
      </p:sp>
      <p:sp>
        <p:nvSpPr>
          <p:cNvPr id="6" name="Text 4"/>
          <p:cNvSpPr/>
          <p:nvPr/>
        </p:nvSpPr>
        <p:spPr>
          <a:xfrm>
            <a:off x="731520" y="1371600"/>
            <a:ext cx="7680960" cy="914400"/>
          </a:xfrm>
          <a:prstGeom prst="rect">
            <a:avLst/>
          </a:prstGeom>
          <a:noFill/>
          <a:ln/>
        </p:spPr>
        <p:txBody>
          <a:bodyPr wrap="square" rtlCol="0" anchor="ctr"/>
          <a:lstStyle/>
          <a:p>
            <a:pPr algn="ctr" indent="0" marL="0">
              <a:buNone/>
            </a:pPr>
            <a:r>
              <a:rPr lang="en-US" sz="5600" dirty="0">
                <a:solidFill>
                  <a:srgbClr val="000000"/>
                </a:solidFill>
              </a:rPr>
              <a:t>💡</a:t>
            </a:r>
            <a:endParaRPr lang="en-US" sz="5600" dirty="0"/>
          </a:p>
        </p:txBody>
      </p:sp>
      <p:sp>
        <p:nvSpPr>
          <p:cNvPr id="7" name="Text 5"/>
          <p:cNvSpPr/>
          <p:nvPr/>
        </p:nvSpPr>
        <p:spPr>
          <a:xfrm>
            <a:off x="731520" y="2377440"/>
            <a:ext cx="7680960" cy="914400"/>
          </a:xfrm>
          <a:prstGeom prst="rect">
            <a:avLst/>
          </a:prstGeom>
          <a:noFill/>
          <a:ln/>
        </p:spPr>
        <p:txBody>
          <a:bodyPr wrap="square" rtlCol="0" anchor="ctr"/>
          <a:lstStyle/>
          <a:p>
            <a:pPr algn="ctr" indent="0" marL="0">
              <a:lnSpc>
                <a:spcPct val="130000"/>
              </a:lnSpc>
              <a:buNone/>
            </a:pPr>
            <a:r>
              <a:rPr lang="en-US" sz="2600" b="1" dirty="0">
                <a:solidFill>
                  <a:srgbClr val="FFFFFF"/>
                </a:solidFill>
              </a:rPr>
              <a:t>"What if we build it ourselves...</a:t>
            </a:r>
            <a:endParaRPr lang="en-US" sz="2600" dirty="0"/>
          </a:p>
          <a:p>
            <a:pPr algn="ctr" indent="0" marL="0">
              <a:lnSpc>
                <a:spcPct val="130000"/>
              </a:lnSpc>
              <a:buNone/>
            </a:pPr>
            <a:r>
              <a:rPr lang="en-US" sz="2600" b="1" dirty="0">
                <a:solidFill>
                  <a:srgbClr val="FFFFFF"/>
                </a:solidFill>
              </a:rPr>
              <a:t>with AI?"</a:t>
            </a:r>
            <a:endParaRPr lang="en-US" sz="2600" dirty="0"/>
          </a:p>
        </p:txBody>
      </p:sp>
      <p:sp>
        <p:nvSpPr>
          <p:cNvPr id="8" name="Shape 6"/>
          <p:cNvSpPr/>
          <p:nvPr/>
        </p:nvSpPr>
        <p:spPr>
          <a:xfrm>
            <a:off x="3200400" y="3566160"/>
            <a:ext cx="2743200" cy="640080"/>
          </a:xfrm>
          <a:prstGeom prst="roundRect">
            <a:avLst>
              <a:gd name="adj" fmla="val 14286"/>
            </a:avLst>
          </a:prstGeom>
          <a:solidFill>
            <a:srgbClr val="2D2D44"/>
          </a:solidFill>
          <a:ln w="25400">
            <a:solidFill>
              <a:srgbClr val="FF9900"/>
            </a:solidFill>
            <a:prstDash val="solid"/>
          </a:ln>
        </p:spPr>
      </p:sp>
      <p:sp>
        <p:nvSpPr>
          <p:cNvPr id="9" name="Text 7"/>
          <p:cNvSpPr/>
          <p:nvPr/>
        </p:nvSpPr>
        <p:spPr>
          <a:xfrm>
            <a:off x="3200400" y="3566160"/>
            <a:ext cx="2743200" cy="640080"/>
          </a:xfrm>
          <a:prstGeom prst="rect">
            <a:avLst/>
          </a:prstGeom>
          <a:noFill/>
          <a:ln/>
        </p:spPr>
        <p:txBody>
          <a:bodyPr wrap="square" rtlCol="0" anchor="ctr"/>
          <a:lstStyle/>
          <a:p>
            <a:pPr algn="ctr" indent="0" marL="0">
              <a:buNone/>
            </a:pPr>
            <a:r>
              <a:rPr lang="en-US" sz="1800" b="1" dirty="0">
                <a:solidFill>
                  <a:srgbClr val="FF9900"/>
                </a:solidFill>
              </a:rPr>
              <a:t>Kiro by AWS</a:t>
            </a:r>
            <a:endParaRPr lang="en-US"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What is Kiro?</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6 / 25</a:t>
            </a:r>
            <a:endParaRPr lang="en-US" sz="900" dirty="0"/>
          </a:p>
        </p:txBody>
      </p:sp>
      <p:sp>
        <p:nvSpPr>
          <p:cNvPr id="6" name="Text 4"/>
          <p:cNvSpPr/>
          <p:nvPr/>
        </p:nvSpPr>
        <p:spPr>
          <a:xfrm>
            <a:off x="731520" y="1188720"/>
            <a:ext cx="7680960" cy="457200"/>
          </a:xfrm>
          <a:prstGeom prst="rect">
            <a:avLst/>
          </a:prstGeom>
          <a:noFill/>
          <a:ln/>
        </p:spPr>
        <p:txBody>
          <a:bodyPr wrap="square" rtlCol="0" anchor="ctr"/>
          <a:lstStyle/>
          <a:p>
            <a:pPr algn="ctr" indent="0" marL="0">
              <a:buNone/>
            </a:pPr>
            <a:r>
              <a:rPr lang="en-US" sz="1600" dirty="0">
                <a:solidFill>
                  <a:srgbClr val="CCCCCC"/>
                </a:solidFill>
              </a:rPr>
              <a:t>AWS's AI-powered coding tool</a:t>
            </a:r>
            <a:endParaRPr lang="en-US" sz="1600" dirty="0"/>
          </a:p>
        </p:txBody>
      </p:sp>
      <p:sp>
        <p:nvSpPr>
          <p:cNvPr id="7" name="Shape 5"/>
          <p:cNvSpPr/>
          <p:nvPr/>
        </p:nvSpPr>
        <p:spPr>
          <a:xfrm>
            <a:off x="731520" y="1920240"/>
            <a:ext cx="2377440" cy="2560320"/>
          </a:xfrm>
          <a:prstGeom prst="roundRect">
            <a:avLst>
              <a:gd name="adj" fmla="val 5769"/>
            </a:avLst>
          </a:prstGeom>
          <a:solidFill>
            <a:srgbClr val="2D2D44"/>
          </a:solidFill>
          <a:ln w="12700">
            <a:solidFill>
              <a:srgbClr val="FF9900"/>
            </a:solidFill>
            <a:prstDash val="solid"/>
          </a:ln>
        </p:spPr>
      </p:sp>
      <p:sp>
        <p:nvSpPr>
          <p:cNvPr id="8" name="Text 6"/>
          <p:cNvSpPr/>
          <p:nvPr/>
        </p:nvSpPr>
        <p:spPr>
          <a:xfrm>
            <a:off x="731520" y="2011680"/>
            <a:ext cx="2377440" cy="731520"/>
          </a:xfrm>
          <a:prstGeom prst="rect">
            <a:avLst/>
          </a:prstGeom>
          <a:noFill/>
          <a:ln/>
        </p:spPr>
        <p:txBody>
          <a:bodyPr wrap="square" rtlCol="0" anchor="ctr"/>
          <a:lstStyle/>
          <a:p>
            <a:pPr algn="ctr" indent="0" marL="0">
              <a:buNone/>
            </a:pPr>
            <a:r>
              <a:rPr lang="en-US" sz="3200" dirty="0">
                <a:solidFill>
                  <a:srgbClr val="000000"/>
                </a:solidFill>
              </a:rPr>
              <a:t>📝</a:t>
            </a:r>
            <a:endParaRPr lang="en-US" sz="3200" dirty="0"/>
          </a:p>
        </p:txBody>
      </p:sp>
      <p:sp>
        <p:nvSpPr>
          <p:cNvPr id="9" name="Text 7"/>
          <p:cNvSpPr/>
          <p:nvPr/>
        </p:nvSpPr>
        <p:spPr>
          <a:xfrm>
            <a:off x="731520" y="2743200"/>
            <a:ext cx="2377440" cy="640080"/>
          </a:xfrm>
          <a:prstGeom prst="rect">
            <a:avLst/>
          </a:prstGeom>
          <a:noFill/>
          <a:ln/>
        </p:spPr>
        <p:txBody>
          <a:bodyPr wrap="square" rtlCol="0" anchor="ctr"/>
          <a:lstStyle/>
          <a:p>
            <a:pPr algn="ctr" indent="0" marL="0">
              <a:lnSpc>
                <a:spcPct val="110000"/>
              </a:lnSpc>
              <a:buNone/>
            </a:pPr>
            <a:r>
              <a:rPr lang="en-US" sz="1400" b="1" dirty="0">
                <a:solidFill>
                  <a:srgbClr val="FF9900"/>
                </a:solidFill>
              </a:rPr>
              <a:t>Spec-Driven</a:t>
            </a:r>
            <a:endParaRPr lang="en-US" sz="1400" dirty="0"/>
          </a:p>
          <a:p>
            <a:pPr algn="ctr" indent="0" marL="0">
              <a:lnSpc>
                <a:spcPct val="110000"/>
              </a:lnSpc>
              <a:buNone/>
            </a:pPr>
            <a:r>
              <a:rPr lang="en-US" sz="1400" b="1" dirty="0">
                <a:solidFill>
                  <a:srgbClr val="FF9900"/>
                </a:solidFill>
              </a:rPr>
              <a:t>Development</a:t>
            </a:r>
            <a:endParaRPr lang="en-US" sz="1400" dirty="0"/>
          </a:p>
        </p:txBody>
      </p:sp>
      <p:sp>
        <p:nvSpPr>
          <p:cNvPr id="10" name="Text 8"/>
          <p:cNvSpPr/>
          <p:nvPr/>
        </p:nvSpPr>
        <p:spPr>
          <a:xfrm>
            <a:off x="731520" y="3383280"/>
            <a:ext cx="2377440" cy="731520"/>
          </a:xfrm>
          <a:prstGeom prst="rect">
            <a:avLst/>
          </a:prstGeom>
          <a:noFill/>
          <a:ln/>
        </p:spPr>
        <p:txBody>
          <a:bodyPr wrap="square" rtlCol="0" anchor="ctr"/>
          <a:lstStyle/>
          <a:p>
            <a:pPr algn="ctr" indent="0" marL="0">
              <a:lnSpc>
                <a:spcPct val="115000"/>
              </a:lnSpc>
              <a:buNone/>
            </a:pPr>
            <a:r>
              <a:rPr lang="en-US" sz="1100" dirty="0">
                <a:solidFill>
                  <a:srgbClr val="CCCCCC"/>
                </a:solidFill>
              </a:rPr>
              <a:t>Write specs,</a:t>
            </a:r>
            <a:endParaRPr lang="en-US" sz="1100" dirty="0"/>
          </a:p>
          <a:p>
            <a:pPr algn="ctr" indent="0" marL="0">
              <a:lnSpc>
                <a:spcPct val="115000"/>
              </a:lnSpc>
              <a:buNone/>
            </a:pPr>
            <a:r>
              <a:rPr lang="en-US" sz="1100" dirty="0">
                <a:solidFill>
                  <a:srgbClr val="CCCCCC"/>
                </a:solidFill>
              </a:rPr>
              <a:t>AI implements</a:t>
            </a:r>
            <a:endParaRPr lang="en-US" sz="1100" dirty="0"/>
          </a:p>
        </p:txBody>
      </p:sp>
      <p:sp>
        <p:nvSpPr>
          <p:cNvPr id="11" name="Shape 9"/>
          <p:cNvSpPr/>
          <p:nvPr/>
        </p:nvSpPr>
        <p:spPr>
          <a:xfrm>
            <a:off x="3474720" y="1920240"/>
            <a:ext cx="2377440" cy="2560320"/>
          </a:xfrm>
          <a:prstGeom prst="roundRect">
            <a:avLst>
              <a:gd name="adj" fmla="val 5769"/>
            </a:avLst>
          </a:prstGeom>
          <a:solidFill>
            <a:srgbClr val="2D2D44"/>
          </a:solidFill>
          <a:ln w="12700">
            <a:solidFill>
              <a:srgbClr val="FF9900"/>
            </a:solidFill>
            <a:prstDash val="solid"/>
          </a:ln>
        </p:spPr>
      </p:sp>
      <p:sp>
        <p:nvSpPr>
          <p:cNvPr id="12" name="Text 10"/>
          <p:cNvSpPr/>
          <p:nvPr/>
        </p:nvSpPr>
        <p:spPr>
          <a:xfrm>
            <a:off x="3474720" y="2011680"/>
            <a:ext cx="2377440" cy="731520"/>
          </a:xfrm>
          <a:prstGeom prst="rect">
            <a:avLst/>
          </a:prstGeom>
          <a:noFill/>
          <a:ln/>
        </p:spPr>
        <p:txBody>
          <a:bodyPr wrap="square" rtlCol="0" anchor="ctr"/>
          <a:lstStyle/>
          <a:p>
            <a:pPr algn="ctr" indent="0" marL="0">
              <a:buNone/>
            </a:pPr>
            <a:r>
              <a:rPr lang="en-US" sz="3200" dirty="0">
                <a:solidFill>
                  <a:srgbClr val="000000"/>
                </a:solidFill>
              </a:rPr>
              <a:t>🤖</a:t>
            </a:r>
            <a:endParaRPr lang="en-US" sz="3200" dirty="0"/>
          </a:p>
        </p:txBody>
      </p:sp>
      <p:sp>
        <p:nvSpPr>
          <p:cNvPr id="13" name="Text 11"/>
          <p:cNvSpPr/>
          <p:nvPr/>
        </p:nvSpPr>
        <p:spPr>
          <a:xfrm>
            <a:off x="3474720" y="2743200"/>
            <a:ext cx="2377440" cy="640080"/>
          </a:xfrm>
          <a:prstGeom prst="rect">
            <a:avLst/>
          </a:prstGeom>
          <a:noFill/>
          <a:ln/>
        </p:spPr>
        <p:txBody>
          <a:bodyPr wrap="square" rtlCol="0" anchor="ctr"/>
          <a:lstStyle/>
          <a:p>
            <a:pPr algn="ctr" indent="0" marL="0">
              <a:lnSpc>
                <a:spcPct val="110000"/>
              </a:lnSpc>
              <a:buNone/>
            </a:pPr>
            <a:r>
              <a:rPr lang="en-US" sz="1400" b="1" dirty="0">
                <a:solidFill>
                  <a:srgbClr val="FF9900"/>
                </a:solidFill>
              </a:rPr>
              <a:t>Autonomous</a:t>
            </a:r>
            <a:endParaRPr lang="en-US" sz="1400" dirty="0"/>
          </a:p>
          <a:p>
            <a:pPr algn="ctr" indent="0" marL="0">
              <a:lnSpc>
                <a:spcPct val="110000"/>
              </a:lnSpc>
              <a:buNone/>
            </a:pPr>
            <a:r>
              <a:rPr lang="en-US" sz="1400" b="1" dirty="0">
                <a:solidFill>
                  <a:srgbClr val="FF9900"/>
                </a:solidFill>
              </a:rPr>
              <a:t>Agents</a:t>
            </a:r>
            <a:endParaRPr lang="en-US" sz="1400" dirty="0"/>
          </a:p>
        </p:txBody>
      </p:sp>
      <p:sp>
        <p:nvSpPr>
          <p:cNvPr id="14" name="Text 12"/>
          <p:cNvSpPr/>
          <p:nvPr/>
        </p:nvSpPr>
        <p:spPr>
          <a:xfrm>
            <a:off x="3474720" y="3383280"/>
            <a:ext cx="2377440" cy="731520"/>
          </a:xfrm>
          <a:prstGeom prst="rect">
            <a:avLst/>
          </a:prstGeom>
          <a:noFill/>
          <a:ln/>
        </p:spPr>
        <p:txBody>
          <a:bodyPr wrap="square" rtlCol="0" anchor="ctr"/>
          <a:lstStyle/>
          <a:p>
            <a:pPr algn="ctr" indent="0" marL="0">
              <a:lnSpc>
                <a:spcPct val="115000"/>
              </a:lnSpc>
              <a:buNone/>
            </a:pPr>
            <a:r>
              <a:rPr lang="en-US" sz="1100" dirty="0">
                <a:solidFill>
                  <a:srgbClr val="CCCCCC"/>
                </a:solidFill>
              </a:rPr>
              <a:t>AI picks up tasks</a:t>
            </a:r>
            <a:endParaRPr lang="en-US" sz="1100" dirty="0"/>
          </a:p>
          <a:p>
            <a:pPr algn="ctr" indent="0" marL="0">
              <a:lnSpc>
                <a:spcPct val="115000"/>
              </a:lnSpc>
              <a:buNone/>
            </a:pPr>
            <a:r>
              <a:rPr lang="en-US" sz="1100" dirty="0">
                <a:solidFill>
                  <a:srgbClr val="CCCCCC"/>
                </a:solidFill>
              </a:rPr>
              <a:t>and creates PRs</a:t>
            </a:r>
            <a:endParaRPr lang="en-US" sz="1100" dirty="0"/>
          </a:p>
        </p:txBody>
      </p:sp>
      <p:sp>
        <p:nvSpPr>
          <p:cNvPr id="15" name="Shape 13"/>
          <p:cNvSpPr/>
          <p:nvPr/>
        </p:nvSpPr>
        <p:spPr>
          <a:xfrm>
            <a:off x="6217920" y="1920240"/>
            <a:ext cx="2377440" cy="2560320"/>
          </a:xfrm>
          <a:prstGeom prst="roundRect">
            <a:avLst>
              <a:gd name="adj" fmla="val 5769"/>
            </a:avLst>
          </a:prstGeom>
          <a:solidFill>
            <a:srgbClr val="2D2D44"/>
          </a:solidFill>
          <a:ln w="12700">
            <a:solidFill>
              <a:srgbClr val="FF9900"/>
            </a:solidFill>
            <a:prstDash val="solid"/>
          </a:ln>
        </p:spPr>
      </p:sp>
      <p:sp>
        <p:nvSpPr>
          <p:cNvPr id="16" name="Text 14"/>
          <p:cNvSpPr/>
          <p:nvPr/>
        </p:nvSpPr>
        <p:spPr>
          <a:xfrm>
            <a:off x="6217920" y="2011680"/>
            <a:ext cx="2377440" cy="731520"/>
          </a:xfrm>
          <a:prstGeom prst="rect">
            <a:avLst/>
          </a:prstGeom>
          <a:noFill/>
          <a:ln/>
        </p:spPr>
        <p:txBody>
          <a:bodyPr wrap="square" rtlCol="0" anchor="ctr"/>
          <a:lstStyle/>
          <a:p>
            <a:pPr algn="ctr" indent="0" marL="0">
              <a:buNone/>
            </a:pPr>
            <a:r>
              <a:rPr lang="en-US" sz="3200" dirty="0">
                <a:solidFill>
                  <a:srgbClr val="000000"/>
                </a:solidFill>
              </a:rPr>
              <a:t>🛡️</a:t>
            </a:r>
            <a:endParaRPr lang="en-US" sz="3200" dirty="0"/>
          </a:p>
        </p:txBody>
      </p:sp>
      <p:sp>
        <p:nvSpPr>
          <p:cNvPr id="17" name="Text 15"/>
          <p:cNvSpPr/>
          <p:nvPr/>
        </p:nvSpPr>
        <p:spPr>
          <a:xfrm>
            <a:off x="6217920" y="2743200"/>
            <a:ext cx="2377440" cy="640080"/>
          </a:xfrm>
          <a:prstGeom prst="rect">
            <a:avLst/>
          </a:prstGeom>
          <a:noFill/>
          <a:ln/>
        </p:spPr>
        <p:txBody>
          <a:bodyPr wrap="square" rtlCol="0" anchor="ctr"/>
          <a:lstStyle/>
          <a:p>
            <a:pPr algn="ctr" indent="0" marL="0">
              <a:lnSpc>
                <a:spcPct val="110000"/>
              </a:lnSpc>
              <a:buNone/>
            </a:pPr>
            <a:r>
              <a:rPr lang="en-US" sz="1400" b="1" dirty="0">
                <a:solidFill>
                  <a:srgbClr val="FF9900"/>
                </a:solidFill>
              </a:rPr>
              <a:t>Steering</a:t>
            </a:r>
            <a:endParaRPr lang="en-US" sz="1400" dirty="0"/>
          </a:p>
          <a:p>
            <a:pPr algn="ctr" indent="0" marL="0">
              <a:lnSpc>
                <a:spcPct val="110000"/>
              </a:lnSpc>
              <a:buNone/>
            </a:pPr>
            <a:r>
              <a:rPr lang="en-US" sz="1400" b="1" dirty="0">
                <a:solidFill>
                  <a:srgbClr val="FF9900"/>
                </a:solidFill>
              </a:rPr>
              <a:t>Rules</a:t>
            </a:r>
            <a:endParaRPr lang="en-US" sz="1400" dirty="0"/>
          </a:p>
        </p:txBody>
      </p:sp>
      <p:sp>
        <p:nvSpPr>
          <p:cNvPr id="18" name="Text 16"/>
          <p:cNvSpPr/>
          <p:nvPr/>
        </p:nvSpPr>
        <p:spPr>
          <a:xfrm>
            <a:off x="6217920" y="3383280"/>
            <a:ext cx="2377440" cy="731520"/>
          </a:xfrm>
          <a:prstGeom prst="rect">
            <a:avLst/>
          </a:prstGeom>
          <a:noFill/>
          <a:ln/>
        </p:spPr>
        <p:txBody>
          <a:bodyPr wrap="square" rtlCol="0" anchor="ctr"/>
          <a:lstStyle/>
          <a:p>
            <a:pPr algn="ctr" indent="0" marL="0">
              <a:lnSpc>
                <a:spcPct val="115000"/>
              </a:lnSpc>
              <a:buNone/>
            </a:pPr>
            <a:r>
              <a:rPr lang="en-US" sz="1100" dirty="0">
                <a:solidFill>
                  <a:srgbClr val="CCCCCC"/>
                </a:solidFill>
              </a:rPr>
              <a:t>Guidelines keep</a:t>
            </a:r>
            <a:endParaRPr lang="en-US" sz="1100" dirty="0"/>
          </a:p>
          <a:p>
            <a:pPr algn="ctr" indent="0" marL="0">
              <a:lnSpc>
                <a:spcPct val="115000"/>
              </a:lnSpc>
              <a:buNone/>
            </a:pPr>
            <a:r>
              <a:rPr lang="en-US" sz="1100" dirty="0">
                <a:solidFill>
                  <a:srgbClr val="CCCCCC"/>
                </a:solidFill>
              </a:rPr>
              <a:t>AI on track</a:t>
            </a:r>
            <a:endParaRPr lang="en-US"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Spec-Driven Development in Practice</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7 / 25</a:t>
            </a:r>
            <a:endParaRPr lang="en-US" sz="900" dirty="0"/>
          </a:p>
        </p:txBody>
      </p:sp>
      <p:sp>
        <p:nvSpPr>
          <p:cNvPr id="6" name="Text 4"/>
          <p:cNvSpPr/>
          <p:nvPr/>
        </p:nvSpPr>
        <p:spPr>
          <a:xfrm>
            <a:off x="731520" y="1188720"/>
            <a:ext cx="7680960" cy="457200"/>
          </a:xfrm>
          <a:prstGeom prst="rect">
            <a:avLst/>
          </a:prstGeom>
          <a:noFill/>
          <a:ln/>
        </p:spPr>
        <p:txBody>
          <a:bodyPr wrap="square" rtlCol="0" anchor="ctr"/>
          <a:lstStyle/>
          <a:p>
            <a:pPr algn="ctr" indent="0" marL="0">
              <a:buNone/>
            </a:pPr>
            <a:r>
              <a:rPr lang="en-US" sz="1600" dirty="0">
                <a:solidFill>
                  <a:srgbClr val="CCCCCC"/>
                </a:solidFill>
                <a:latin typeface="Courier New" pitchFamily="34" charset="0"/>
                <a:ea typeface="Courier New" pitchFamily="34" charset="-122"/>
                <a:cs typeface="Courier New" pitchFamily="34" charset="-120"/>
              </a:rPr>
              <a:t>.kiro/specs/</a:t>
            </a:r>
            <a:endParaRPr lang="en-US" sz="1600" dirty="0"/>
          </a:p>
        </p:txBody>
      </p:sp>
      <p:sp>
        <p:nvSpPr>
          <p:cNvPr id="7" name="Shape 5"/>
          <p:cNvSpPr/>
          <p:nvPr/>
        </p:nvSpPr>
        <p:spPr>
          <a:xfrm>
            <a:off x="548640" y="1920240"/>
            <a:ext cx="2560320" cy="2103120"/>
          </a:xfrm>
          <a:prstGeom prst="roundRect">
            <a:avLst>
              <a:gd name="adj" fmla="val 5217"/>
            </a:avLst>
          </a:prstGeom>
          <a:solidFill>
            <a:srgbClr val="2D2D44"/>
          </a:solidFill>
          <a:ln w="25400">
            <a:solidFill>
              <a:srgbClr val="4FC3F7"/>
            </a:solidFill>
            <a:prstDash val="solid"/>
          </a:ln>
        </p:spPr>
      </p:sp>
      <p:sp>
        <p:nvSpPr>
          <p:cNvPr id="8" name="Text 6"/>
          <p:cNvSpPr/>
          <p:nvPr/>
        </p:nvSpPr>
        <p:spPr>
          <a:xfrm>
            <a:off x="548640" y="2103120"/>
            <a:ext cx="2560320" cy="457200"/>
          </a:xfrm>
          <a:prstGeom prst="rect">
            <a:avLst/>
          </a:prstGeom>
          <a:noFill/>
          <a:ln/>
        </p:spPr>
        <p:txBody>
          <a:bodyPr wrap="square" rtlCol="0" anchor="ctr"/>
          <a:lstStyle/>
          <a:p>
            <a:pPr algn="ctr" indent="0" marL="0">
              <a:buNone/>
            </a:pPr>
            <a:r>
              <a:rPr lang="en-US" sz="1300" b="1" dirty="0">
                <a:solidFill>
                  <a:srgbClr val="4FC3F7"/>
                </a:solidFill>
                <a:latin typeface="Courier New" pitchFamily="34" charset="0"/>
                <a:ea typeface="Courier New" pitchFamily="34" charset="-122"/>
                <a:cs typeface="Courier New" pitchFamily="34" charset="-120"/>
              </a:rPr>
              <a:t>requirements.md</a:t>
            </a:r>
            <a:endParaRPr lang="en-US" sz="1300" dirty="0"/>
          </a:p>
        </p:txBody>
      </p:sp>
      <p:sp>
        <p:nvSpPr>
          <p:cNvPr id="9" name="Text 7"/>
          <p:cNvSpPr/>
          <p:nvPr/>
        </p:nvSpPr>
        <p:spPr>
          <a:xfrm>
            <a:off x="548640" y="2743200"/>
            <a:ext cx="2560320" cy="822960"/>
          </a:xfrm>
          <a:prstGeom prst="rect">
            <a:avLst/>
          </a:prstGeom>
          <a:noFill/>
          <a:ln/>
        </p:spPr>
        <p:txBody>
          <a:bodyPr wrap="square" rtlCol="0" anchor="ctr"/>
          <a:lstStyle/>
          <a:p>
            <a:pPr algn="ctr" indent="0" marL="0">
              <a:lnSpc>
                <a:spcPct val="120000"/>
              </a:lnSpc>
              <a:buNone/>
            </a:pPr>
            <a:r>
              <a:rPr lang="en-US" sz="1200" dirty="0">
                <a:solidFill>
                  <a:srgbClr val="CCCCCC"/>
                </a:solidFill>
              </a:rPr>
              <a:t>User stories &amp;</a:t>
            </a:r>
            <a:endParaRPr lang="en-US" sz="1200" dirty="0"/>
          </a:p>
          <a:p>
            <a:pPr algn="ctr" indent="0" marL="0">
              <a:lnSpc>
                <a:spcPct val="120000"/>
              </a:lnSpc>
              <a:buNone/>
            </a:pPr>
            <a:r>
              <a:rPr lang="en-US" sz="1200" dirty="0">
                <a:solidFill>
                  <a:srgbClr val="CCCCCC"/>
                </a:solidFill>
              </a:rPr>
              <a:t>acceptance criteria</a:t>
            </a:r>
            <a:endParaRPr lang="en-US" sz="1200" dirty="0"/>
          </a:p>
        </p:txBody>
      </p:sp>
      <p:sp>
        <p:nvSpPr>
          <p:cNvPr id="10" name="Text 8"/>
          <p:cNvSpPr/>
          <p:nvPr/>
        </p:nvSpPr>
        <p:spPr>
          <a:xfrm>
            <a:off x="3017520" y="2468880"/>
            <a:ext cx="548640" cy="548640"/>
          </a:xfrm>
          <a:prstGeom prst="rect">
            <a:avLst/>
          </a:prstGeom>
          <a:noFill/>
          <a:ln/>
        </p:spPr>
        <p:txBody>
          <a:bodyPr wrap="square" rtlCol="0" anchor="ctr"/>
          <a:lstStyle/>
          <a:p>
            <a:pPr algn="ctr" indent="0" marL="0">
              <a:buNone/>
            </a:pPr>
            <a:r>
              <a:rPr lang="en-US" sz="2400" dirty="0">
                <a:solidFill>
                  <a:srgbClr val="FF9900"/>
                </a:solidFill>
              </a:rPr>
              <a:t>→</a:t>
            </a:r>
            <a:endParaRPr lang="en-US" sz="2400" dirty="0"/>
          </a:p>
        </p:txBody>
      </p:sp>
      <p:sp>
        <p:nvSpPr>
          <p:cNvPr id="11" name="Shape 9"/>
          <p:cNvSpPr/>
          <p:nvPr/>
        </p:nvSpPr>
        <p:spPr>
          <a:xfrm>
            <a:off x="3474720" y="1920240"/>
            <a:ext cx="2560320" cy="2103120"/>
          </a:xfrm>
          <a:prstGeom prst="roundRect">
            <a:avLst>
              <a:gd name="adj" fmla="val 5217"/>
            </a:avLst>
          </a:prstGeom>
          <a:solidFill>
            <a:srgbClr val="2D2D44"/>
          </a:solidFill>
          <a:ln w="25400">
            <a:solidFill>
              <a:srgbClr val="FF9900"/>
            </a:solidFill>
            <a:prstDash val="solid"/>
          </a:ln>
        </p:spPr>
      </p:sp>
      <p:sp>
        <p:nvSpPr>
          <p:cNvPr id="12" name="Text 10"/>
          <p:cNvSpPr/>
          <p:nvPr/>
        </p:nvSpPr>
        <p:spPr>
          <a:xfrm>
            <a:off x="3474720" y="2103120"/>
            <a:ext cx="2560320" cy="457200"/>
          </a:xfrm>
          <a:prstGeom prst="rect">
            <a:avLst/>
          </a:prstGeom>
          <a:noFill/>
          <a:ln/>
        </p:spPr>
        <p:txBody>
          <a:bodyPr wrap="square" rtlCol="0" anchor="ctr"/>
          <a:lstStyle/>
          <a:p>
            <a:pPr algn="ctr" indent="0" marL="0">
              <a:buNone/>
            </a:pPr>
            <a:r>
              <a:rPr lang="en-US" sz="1300" b="1" dirty="0">
                <a:solidFill>
                  <a:srgbClr val="FF9900"/>
                </a:solidFill>
                <a:latin typeface="Courier New" pitchFamily="34" charset="0"/>
                <a:ea typeface="Courier New" pitchFamily="34" charset="-122"/>
                <a:cs typeface="Courier New" pitchFamily="34" charset="-120"/>
              </a:rPr>
              <a:t>design.md</a:t>
            </a:r>
            <a:endParaRPr lang="en-US" sz="1300" dirty="0"/>
          </a:p>
        </p:txBody>
      </p:sp>
      <p:sp>
        <p:nvSpPr>
          <p:cNvPr id="13" name="Text 11"/>
          <p:cNvSpPr/>
          <p:nvPr/>
        </p:nvSpPr>
        <p:spPr>
          <a:xfrm>
            <a:off x="3474720" y="2743200"/>
            <a:ext cx="2560320" cy="822960"/>
          </a:xfrm>
          <a:prstGeom prst="rect">
            <a:avLst/>
          </a:prstGeom>
          <a:noFill/>
          <a:ln/>
        </p:spPr>
        <p:txBody>
          <a:bodyPr wrap="square" rtlCol="0" anchor="ctr"/>
          <a:lstStyle/>
          <a:p>
            <a:pPr algn="ctr" indent="0" marL="0">
              <a:lnSpc>
                <a:spcPct val="120000"/>
              </a:lnSpc>
              <a:buNone/>
            </a:pPr>
            <a:r>
              <a:rPr lang="en-US" sz="1200" dirty="0">
                <a:solidFill>
                  <a:srgbClr val="CCCCCC"/>
                </a:solidFill>
              </a:rPr>
              <a:t>Architecture,</a:t>
            </a:r>
            <a:endParaRPr lang="en-US" sz="1200" dirty="0"/>
          </a:p>
          <a:p>
            <a:pPr algn="ctr" indent="0" marL="0">
              <a:lnSpc>
                <a:spcPct val="120000"/>
              </a:lnSpc>
              <a:buNone/>
            </a:pPr>
            <a:r>
              <a:rPr lang="en-US" sz="1200" dirty="0">
                <a:solidFill>
                  <a:srgbClr val="CCCCCC"/>
                </a:solidFill>
              </a:rPr>
              <a:t>interfaces, data</a:t>
            </a:r>
            <a:endParaRPr lang="en-US" sz="1200" dirty="0"/>
          </a:p>
        </p:txBody>
      </p:sp>
      <p:sp>
        <p:nvSpPr>
          <p:cNvPr id="14" name="Text 12"/>
          <p:cNvSpPr/>
          <p:nvPr/>
        </p:nvSpPr>
        <p:spPr>
          <a:xfrm>
            <a:off x="5943600" y="2468880"/>
            <a:ext cx="548640" cy="548640"/>
          </a:xfrm>
          <a:prstGeom prst="rect">
            <a:avLst/>
          </a:prstGeom>
          <a:noFill/>
          <a:ln/>
        </p:spPr>
        <p:txBody>
          <a:bodyPr wrap="square" rtlCol="0" anchor="ctr"/>
          <a:lstStyle/>
          <a:p>
            <a:pPr algn="ctr" indent="0" marL="0">
              <a:buNone/>
            </a:pPr>
            <a:r>
              <a:rPr lang="en-US" sz="2400" dirty="0">
                <a:solidFill>
                  <a:srgbClr val="FF9900"/>
                </a:solidFill>
              </a:rPr>
              <a:t>→</a:t>
            </a:r>
            <a:endParaRPr lang="en-US" sz="2400" dirty="0"/>
          </a:p>
        </p:txBody>
      </p:sp>
      <p:sp>
        <p:nvSpPr>
          <p:cNvPr id="15" name="Shape 13"/>
          <p:cNvSpPr/>
          <p:nvPr/>
        </p:nvSpPr>
        <p:spPr>
          <a:xfrm>
            <a:off x="6400800" y="1920240"/>
            <a:ext cx="2560320" cy="2103120"/>
          </a:xfrm>
          <a:prstGeom prst="roundRect">
            <a:avLst>
              <a:gd name="adj" fmla="val 5217"/>
            </a:avLst>
          </a:prstGeom>
          <a:solidFill>
            <a:srgbClr val="2D2D44"/>
          </a:solidFill>
          <a:ln w="25400">
            <a:solidFill>
              <a:srgbClr val="00C853"/>
            </a:solidFill>
            <a:prstDash val="solid"/>
          </a:ln>
        </p:spPr>
      </p:sp>
      <p:sp>
        <p:nvSpPr>
          <p:cNvPr id="16" name="Text 14"/>
          <p:cNvSpPr/>
          <p:nvPr/>
        </p:nvSpPr>
        <p:spPr>
          <a:xfrm>
            <a:off x="6400800" y="2103120"/>
            <a:ext cx="2560320" cy="457200"/>
          </a:xfrm>
          <a:prstGeom prst="rect">
            <a:avLst/>
          </a:prstGeom>
          <a:noFill/>
          <a:ln/>
        </p:spPr>
        <p:txBody>
          <a:bodyPr wrap="square" rtlCol="0" anchor="ctr"/>
          <a:lstStyle/>
          <a:p>
            <a:pPr algn="ctr" indent="0" marL="0">
              <a:buNone/>
            </a:pPr>
            <a:r>
              <a:rPr lang="en-US" sz="1300" b="1" dirty="0">
                <a:solidFill>
                  <a:srgbClr val="00C853"/>
                </a:solidFill>
                <a:latin typeface="Courier New" pitchFamily="34" charset="0"/>
                <a:ea typeface="Courier New" pitchFamily="34" charset="-122"/>
                <a:cs typeface="Courier New" pitchFamily="34" charset="-120"/>
              </a:rPr>
              <a:t>tasks.md</a:t>
            </a:r>
            <a:endParaRPr lang="en-US" sz="1300" dirty="0"/>
          </a:p>
        </p:txBody>
      </p:sp>
      <p:sp>
        <p:nvSpPr>
          <p:cNvPr id="17" name="Text 15"/>
          <p:cNvSpPr/>
          <p:nvPr/>
        </p:nvSpPr>
        <p:spPr>
          <a:xfrm>
            <a:off x="6400800" y="2743200"/>
            <a:ext cx="2560320" cy="822960"/>
          </a:xfrm>
          <a:prstGeom prst="rect">
            <a:avLst/>
          </a:prstGeom>
          <a:noFill/>
          <a:ln/>
        </p:spPr>
        <p:txBody>
          <a:bodyPr wrap="square" rtlCol="0" anchor="ctr"/>
          <a:lstStyle/>
          <a:p>
            <a:pPr algn="ctr" indent="0" marL="0">
              <a:lnSpc>
                <a:spcPct val="120000"/>
              </a:lnSpc>
              <a:buNone/>
            </a:pPr>
            <a:r>
              <a:rPr lang="en-US" sz="1200" dirty="0">
                <a:solidFill>
                  <a:srgbClr val="CCCCCC"/>
                </a:solidFill>
              </a:rPr>
              <a:t>Implementation</a:t>
            </a:r>
            <a:endParaRPr lang="en-US" sz="1200" dirty="0"/>
          </a:p>
          <a:p>
            <a:pPr algn="ctr" indent="0" marL="0">
              <a:lnSpc>
                <a:spcPct val="120000"/>
              </a:lnSpc>
              <a:buNone/>
            </a:pPr>
            <a:r>
              <a:rPr lang="en-US" sz="1200" dirty="0">
                <a:solidFill>
                  <a:srgbClr val="CCCCCC"/>
                </a:solidFill>
              </a:rPr>
              <a:t>steps for AI</a:t>
            </a:r>
            <a:endParaRPr lang="en-US" sz="1200" dirty="0"/>
          </a:p>
        </p:txBody>
      </p:sp>
      <p:sp>
        <p:nvSpPr>
          <p:cNvPr id="18" name="Text 16"/>
          <p:cNvSpPr/>
          <p:nvPr/>
        </p:nvSpPr>
        <p:spPr>
          <a:xfrm>
            <a:off x="731520" y="4206240"/>
            <a:ext cx="7680960" cy="365760"/>
          </a:xfrm>
          <a:prstGeom prst="rect">
            <a:avLst/>
          </a:prstGeom>
          <a:noFill/>
          <a:ln/>
        </p:spPr>
        <p:txBody>
          <a:bodyPr wrap="square" rtlCol="0" anchor="ctr"/>
          <a:lstStyle/>
          <a:p>
            <a:pPr algn="ctr" indent="0" marL="0">
              <a:buNone/>
            </a:pPr>
            <a:r>
              <a:rPr lang="en-US" sz="1400" i="1" dirty="0">
                <a:solidFill>
                  <a:srgbClr val="888888"/>
                </a:solidFill>
              </a:rPr>
              <a:t>This is the contract between you and the AI.</a:t>
            </a:r>
            <a:endParaRPr lang="en-US" sz="1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From Spec to Code</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8 / 25</a:t>
            </a:r>
            <a:endParaRPr lang="en-US" sz="900" dirty="0"/>
          </a:p>
        </p:txBody>
      </p:sp>
      <p:sp>
        <p:nvSpPr>
          <p:cNvPr id="6" name="Shape 4"/>
          <p:cNvSpPr/>
          <p:nvPr/>
        </p:nvSpPr>
        <p:spPr>
          <a:xfrm>
            <a:off x="457200" y="1280160"/>
            <a:ext cx="3657600" cy="2377440"/>
          </a:xfrm>
          <a:prstGeom prst="roundRect">
            <a:avLst>
              <a:gd name="adj" fmla="val 4615"/>
            </a:avLst>
          </a:prstGeom>
          <a:solidFill>
            <a:srgbClr val="2D2D44"/>
          </a:solidFill>
          <a:ln w="12700">
            <a:solidFill>
              <a:srgbClr val="4FC3F7"/>
            </a:solidFill>
            <a:prstDash val="solid"/>
          </a:ln>
        </p:spPr>
      </p:sp>
      <p:sp>
        <p:nvSpPr>
          <p:cNvPr id="7" name="Text 5"/>
          <p:cNvSpPr/>
          <p:nvPr/>
        </p:nvSpPr>
        <p:spPr>
          <a:xfrm>
            <a:off x="457200" y="1371600"/>
            <a:ext cx="3657600" cy="365760"/>
          </a:xfrm>
          <a:prstGeom prst="rect">
            <a:avLst/>
          </a:prstGeom>
          <a:noFill/>
          <a:ln/>
        </p:spPr>
        <p:txBody>
          <a:bodyPr wrap="square" rtlCol="0" anchor="ctr"/>
          <a:lstStyle/>
          <a:p>
            <a:pPr algn="ctr" indent="0" marL="0">
              <a:buNone/>
            </a:pPr>
            <a:r>
              <a:rPr lang="en-US" sz="1100" b="1" dirty="0">
                <a:solidFill>
                  <a:srgbClr val="4FC3F7"/>
                </a:solidFill>
              </a:rPr>
              <a:t>Requirement</a:t>
            </a:r>
            <a:endParaRPr lang="en-US" sz="1100" dirty="0"/>
          </a:p>
        </p:txBody>
      </p:sp>
      <p:sp>
        <p:nvSpPr>
          <p:cNvPr id="8" name="Text 6"/>
          <p:cNvSpPr/>
          <p:nvPr/>
        </p:nvSpPr>
        <p:spPr>
          <a:xfrm>
            <a:off x="640080" y="1828800"/>
            <a:ext cx="3291840" cy="1463040"/>
          </a:xfrm>
          <a:prstGeom prst="rect">
            <a:avLst/>
          </a:prstGeom>
          <a:noFill/>
          <a:ln/>
        </p:spPr>
        <p:txBody>
          <a:bodyPr wrap="square" rtlCol="0" anchor="ctr"/>
          <a:lstStyle/>
          <a:p>
            <a:pPr indent="0" marL="0">
              <a:lnSpc>
                <a:spcPct val="130000"/>
              </a:lnSpc>
              <a:buNone/>
            </a:pPr>
            <a:r>
              <a:rPr lang="en-US" sz="1200" i="1" dirty="0">
                <a:solidFill>
                  <a:srgbClr val="FFFFFF"/>
                </a:solidFill>
              </a:rPr>
              <a:t>"As a developer, I want to</a:t>
            </a:r>
            <a:endParaRPr lang="en-US" sz="1200" dirty="0"/>
          </a:p>
          <a:p>
            <a:pPr indent="0" marL="0">
              <a:lnSpc>
                <a:spcPct val="130000"/>
              </a:lnSpc>
              <a:buNone/>
            </a:pPr>
            <a:r>
              <a:rPr lang="en-US" sz="1200" i="1" dirty="0">
                <a:solidFill>
                  <a:srgbClr val="FFFFFF"/>
                </a:solidFill>
              </a:rPr>
              <a:t>see the cost impact of my</a:t>
            </a:r>
            <a:endParaRPr lang="en-US" sz="1200" dirty="0"/>
          </a:p>
          <a:p>
            <a:pPr indent="0" marL="0">
              <a:lnSpc>
                <a:spcPct val="130000"/>
              </a:lnSpc>
              <a:buNone/>
            </a:pPr>
            <a:r>
              <a:rPr lang="en-US" sz="1200" i="1" dirty="0">
                <a:solidFill>
                  <a:srgbClr val="FFFFFF"/>
                </a:solidFill>
              </a:rPr>
              <a:t>infrastructure changes as</a:t>
            </a:r>
            <a:endParaRPr lang="en-US" sz="1200" dirty="0"/>
          </a:p>
          <a:p>
            <a:pPr indent="0" marL="0">
              <a:lnSpc>
                <a:spcPct val="130000"/>
              </a:lnSpc>
              <a:buNone/>
            </a:pPr>
            <a:r>
              <a:rPr lang="en-US" sz="1200" i="1" dirty="0">
                <a:solidFill>
                  <a:srgbClr val="FFFFFF"/>
                </a:solidFill>
              </a:rPr>
              <a:t>a comment on my pull request."</a:t>
            </a:r>
            <a:endParaRPr lang="en-US" sz="1200" dirty="0"/>
          </a:p>
        </p:txBody>
      </p:sp>
      <p:sp>
        <p:nvSpPr>
          <p:cNvPr id="9" name="Text 7"/>
          <p:cNvSpPr/>
          <p:nvPr/>
        </p:nvSpPr>
        <p:spPr>
          <a:xfrm>
            <a:off x="4114800" y="2011680"/>
            <a:ext cx="914400" cy="914400"/>
          </a:xfrm>
          <a:prstGeom prst="rect">
            <a:avLst/>
          </a:prstGeom>
          <a:noFill/>
          <a:ln/>
        </p:spPr>
        <p:txBody>
          <a:bodyPr wrap="square" rtlCol="0" anchor="ctr"/>
          <a:lstStyle/>
          <a:p>
            <a:pPr algn="ctr" indent="0" marL="0">
              <a:buNone/>
            </a:pPr>
            <a:r>
              <a:rPr lang="en-US" sz="3600" dirty="0">
                <a:solidFill>
                  <a:srgbClr val="FF9900"/>
                </a:solidFill>
              </a:rPr>
              <a:t>→</a:t>
            </a:r>
            <a:endParaRPr lang="en-US" sz="3600" dirty="0"/>
          </a:p>
        </p:txBody>
      </p:sp>
      <p:sp>
        <p:nvSpPr>
          <p:cNvPr id="10" name="Shape 8"/>
          <p:cNvSpPr/>
          <p:nvPr/>
        </p:nvSpPr>
        <p:spPr>
          <a:xfrm>
            <a:off x="5029200" y="1280160"/>
            <a:ext cx="3657600" cy="2377440"/>
          </a:xfrm>
          <a:prstGeom prst="roundRect">
            <a:avLst>
              <a:gd name="adj" fmla="val 4615"/>
            </a:avLst>
          </a:prstGeom>
          <a:solidFill>
            <a:srgbClr val="0D0D1A"/>
          </a:solidFill>
          <a:ln w="12700">
            <a:solidFill>
              <a:srgbClr val="00C853"/>
            </a:solidFill>
            <a:prstDash val="solid"/>
          </a:ln>
        </p:spPr>
      </p:sp>
      <p:sp>
        <p:nvSpPr>
          <p:cNvPr id="11" name="Text 9"/>
          <p:cNvSpPr/>
          <p:nvPr/>
        </p:nvSpPr>
        <p:spPr>
          <a:xfrm>
            <a:off x="5029200" y="1371600"/>
            <a:ext cx="3657600" cy="365760"/>
          </a:xfrm>
          <a:prstGeom prst="rect">
            <a:avLst/>
          </a:prstGeom>
          <a:noFill/>
          <a:ln/>
        </p:spPr>
        <p:txBody>
          <a:bodyPr wrap="square" rtlCol="0" anchor="ctr"/>
          <a:lstStyle/>
          <a:p>
            <a:pPr algn="ctr" indent="0" marL="0">
              <a:buNone/>
            </a:pPr>
            <a:r>
              <a:rPr lang="en-US" sz="1100" b="1" dirty="0">
                <a:solidFill>
                  <a:srgbClr val="00C853"/>
                </a:solidFill>
              </a:rPr>
              <a:t>Implementation</a:t>
            </a:r>
            <a:endParaRPr lang="en-US" sz="1100" dirty="0"/>
          </a:p>
        </p:txBody>
      </p:sp>
      <p:sp>
        <p:nvSpPr>
          <p:cNvPr id="12" name="Text 10"/>
          <p:cNvSpPr/>
          <p:nvPr/>
        </p:nvSpPr>
        <p:spPr>
          <a:xfrm>
            <a:off x="5212080" y="1783080"/>
            <a:ext cx="3291840" cy="1828800"/>
          </a:xfrm>
          <a:prstGeom prst="rect">
            <a:avLst/>
          </a:prstGeom>
          <a:noFill/>
          <a:ln/>
        </p:spPr>
        <p:txBody>
          <a:bodyPr wrap="square" rtlCol="0" anchor="ctr"/>
          <a:lstStyle/>
          <a:p>
            <a:pPr indent="0" marL="0">
              <a:lnSpc>
                <a:spcPct val="110000"/>
              </a:lnSpc>
              <a:buNone/>
            </a:pPr>
            <a:r>
              <a:rPr lang="en-US" sz="1000" dirty="0">
                <a:solidFill>
                  <a:srgbClr val="CCCCCC"/>
                </a:solidFill>
                <a:latin typeface="Courier New" pitchFamily="34" charset="0"/>
                <a:ea typeface="Courier New" pitchFamily="34" charset="-122"/>
                <a:cs typeface="Courier New" pitchFamily="34" charset="-120"/>
              </a:rPr>
              <a:t>async postCostComment(</a:t>
            </a:r>
            <a:endParaRPr lang="en-US" sz="1000" dirty="0"/>
          </a:p>
          <a:p>
            <a:pPr indent="0" marL="0">
              <a:lnSpc>
                <a:spcPct val="110000"/>
              </a:lnSpc>
              <a:buNone/>
            </a:pPr>
            <a:r>
              <a:rPr lang="en-US" sz="1000" dirty="0">
                <a:solidFill>
                  <a:srgbClr val="CCCCCC"/>
                </a:solidFill>
                <a:latin typeface="Courier New" pitchFamily="34" charset="0"/>
                <a:ea typeface="Courier New" pitchFamily="34" charset="-122"/>
                <a:cs typeface="Courier New" pitchFamily="34" charset="-120"/>
              </a:rPr>
              <a:t>  prNumber: number,</a:t>
            </a:r>
            <a:endParaRPr lang="en-US" sz="1000" dirty="0"/>
          </a:p>
          <a:p>
            <a:pPr indent="0" marL="0">
              <a:lnSpc>
                <a:spcPct val="110000"/>
              </a:lnSpc>
              <a:buNone/>
            </a:pPr>
            <a:r>
              <a:rPr lang="en-US" sz="1000" dirty="0">
                <a:solidFill>
                  <a:srgbClr val="CCCCCC"/>
                </a:solidFill>
                <a:latin typeface="Courier New" pitchFamily="34" charset="0"/>
                <a:ea typeface="Courier New" pitchFamily="34" charset="-122"/>
                <a:cs typeface="Courier New" pitchFamily="34" charset="-120"/>
              </a:rPr>
              <a:t>  report: CostReport</a:t>
            </a:r>
            <a:endParaRPr lang="en-US" sz="1000" dirty="0"/>
          </a:p>
          <a:p>
            <a:pPr indent="0" marL="0">
              <a:lnSpc>
                <a:spcPct val="110000"/>
              </a:lnSpc>
              <a:buNone/>
            </a:pPr>
            <a:r>
              <a:rPr lang="en-US" sz="1000" dirty="0">
                <a:solidFill>
                  <a:srgbClr val="CCCCCC"/>
                </a:solidFill>
                <a:latin typeface="Courier New" pitchFamily="34" charset="0"/>
                <a:ea typeface="Courier New" pitchFamily="34" charset="-122"/>
                <a:cs typeface="Courier New" pitchFamily="34" charset="-120"/>
              </a:rPr>
              <a:t>): Promise&lt;void&gt; {</a:t>
            </a:r>
            <a:endParaRPr lang="en-US" sz="1000" dirty="0"/>
          </a:p>
          <a:p>
            <a:pPr indent="0" marL="0">
              <a:lnSpc>
                <a:spcPct val="110000"/>
              </a:lnSpc>
              <a:buNone/>
            </a:pPr>
            <a:r>
              <a:rPr lang="en-US" sz="1000" dirty="0">
                <a:solidFill>
                  <a:srgbClr val="CCCCCC"/>
                </a:solidFill>
                <a:latin typeface="Courier New" pitchFamily="34" charset="0"/>
                <a:ea typeface="Courier New" pitchFamily="34" charset="-122"/>
                <a:cs typeface="Courier New" pitchFamily="34" charset="-120"/>
              </a:rPr>
              <a:t>  const body = formatReport(report);</a:t>
            </a:r>
            <a:endParaRPr lang="en-US" sz="1000" dirty="0"/>
          </a:p>
          <a:p>
            <a:pPr indent="0" marL="0">
              <a:lnSpc>
                <a:spcPct val="110000"/>
              </a:lnSpc>
              <a:buNone/>
            </a:pPr>
            <a:r>
              <a:rPr lang="en-US" sz="1000" dirty="0">
                <a:solidFill>
                  <a:srgbClr val="CCCCCC"/>
                </a:solidFill>
                <a:latin typeface="Courier New" pitchFamily="34" charset="0"/>
                <a:ea typeface="Courier New" pitchFamily="34" charset="-122"/>
                <a:cs typeface="Courier New" pitchFamily="34" charset="-120"/>
              </a:rPr>
              <a:t>  await github.createComment({</a:t>
            </a:r>
            <a:endParaRPr lang="en-US" sz="1000" dirty="0"/>
          </a:p>
          <a:p>
            <a:pPr indent="0" marL="0">
              <a:lnSpc>
                <a:spcPct val="110000"/>
              </a:lnSpc>
              <a:buNone/>
            </a:pPr>
            <a:r>
              <a:rPr lang="en-US" sz="1000" dirty="0">
                <a:solidFill>
                  <a:srgbClr val="CCCCCC"/>
                </a:solidFill>
                <a:latin typeface="Courier New" pitchFamily="34" charset="0"/>
                <a:ea typeface="Courier New" pitchFamily="34" charset="-122"/>
                <a:cs typeface="Courier New" pitchFamily="34" charset="-120"/>
              </a:rPr>
              <a:t>    issue_number: prNumber,</a:t>
            </a:r>
            <a:endParaRPr lang="en-US" sz="1000" dirty="0"/>
          </a:p>
          <a:p>
            <a:pPr indent="0" marL="0">
              <a:lnSpc>
                <a:spcPct val="110000"/>
              </a:lnSpc>
              <a:buNone/>
            </a:pPr>
            <a:r>
              <a:rPr lang="en-US" sz="1000" dirty="0">
                <a:solidFill>
                  <a:srgbClr val="CCCCCC"/>
                </a:solidFill>
                <a:latin typeface="Courier New" pitchFamily="34" charset="0"/>
                <a:ea typeface="Courier New" pitchFamily="34" charset="-122"/>
                <a:cs typeface="Courier New" pitchFamily="34" charset="-120"/>
              </a:rPr>
              <a:t>    body,</a:t>
            </a:r>
            <a:endParaRPr lang="en-US" sz="1000" dirty="0"/>
          </a:p>
          <a:p>
            <a:pPr indent="0" marL="0">
              <a:lnSpc>
                <a:spcPct val="110000"/>
              </a:lnSpc>
              <a:buNone/>
            </a:pPr>
            <a:r>
              <a:rPr lang="en-US" sz="1000" dirty="0">
                <a:solidFill>
                  <a:srgbClr val="CCCCCC"/>
                </a:solidFill>
                <a:latin typeface="Courier New" pitchFamily="34" charset="0"/>
                <a:ea typeface="Courier New" pitchFamily="34" charset="-122"/>
                <a:cs typeface="Courier New" pitchFamily="34" charset="-120"/>
              </a:rPr>
              <a:t>  });</a:t>
            </a:r>
            <a:endParaRPr lang="en-US" sz="1000" dirty="0"/>
          </a:p>
          <a:p>
            <a:pPr indent="0" marL="0">
              <a:lnSpc>
                <a:spcPct val="110000"/>
              </a:lnSpc>
              <a:buNone/>
            </a:pPr>
            <a:r>
              <a:rPr lang="en-US" sz="1000" dirty="0">
                <a:solidFill>
                  <a:srgbClr val="CCCCCC"/>
                </a:solidFill>
                <a:latin typeface="Courier New" pitchFamily="34" charset="0"/>
                <a:ea typeface="Courier New" pitchFamily="34" charset="-122"/>
                <a:cs typeface="Courier New" pitchFamily="34" charset="-120"/>
              </a:rPr>
              <a:t>}</a:t>
            </a:r>
            <a:endParaRPr lang="en-US" sz="1000" dirty="0"/>
          </a:p>
        </p:txBody>
      </p:sp>
      <p:sp>
        <p:nvSpPr>
          <p:cNvPr id="13" name="Shape 11"/>
          <p:cNvSpPr/>
          <p:nvPr/>
        </p:nvSpPr>
        <p:spPr>
          <a:xfrm>
            <a:off x="731520" y="3931920"/>
            <a:ext cx="7680960" cy="640080"/>
          </a:xfrm>
          <a:prstGeom prst="roundRect">
            <a:avLst>
              <a:gd name="adj" fmla="val 14286"/>
            </a:avLst>
          </a:prstGeom>
          <a:solidFill>
            <a:srgbClr val="2D2D44"/>
          </a:solidFill>
          <a:ln/>
        </p:spPr>
      </p:sp>
      <p:sp>
        <p:nvSpPr>
          <p:cNvPr id="14" name="Text 12"/>
          <p:cNvSpPr/>
          <p:nvPr/>
        </p:nvSpPr>
        <p:spPr>
          <a:xfrm>
            <a:off x="731520" y="3931920"/>
            <a:ext cx="7680960" cy="640080"/>
          </a:xfrm>
          <a:prstGeom prst="rect">
            <a:avLst/>
          </a:prstGeom>
          <a:noFill/>
          <a:ln/>
        </p:spPr>
        <p:txBody>
          <a:bodyPr wrap="square" rtlCol="0" anchor="ctr"/>
          <a:lstStyle/>
          <a:p>
            <a:pPr algn="ctr" indent="0" marL="0">
              <a:buNone/>
            </a:pPr>
            <a:r>
              <a:rPr lang="en-US" sz="1300" b="1" dirty="0">
                <a:solidFill>
                  <a:srgbClr val="FF9900"/>
                </a:solidFill>
              </a:rPr>
              <a:t>24 correctness properties  |  Formal verification that the tool works correctly</a:t>
            </a:r>
            <a:endParaRPr lang="en-US" sz="13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1A1A2E"/>
        </a:solidFill>
      </p:bgPr>
    </p:bg>
    <p:spTree>
      <p:nvGrpSpPr>
        <p:cNvPr id="1" name=""/>
        <p:cNvGrpSpPr/>
        <p:nvPr/>
      </p:nvGrpSpPr>
      <p:grpSpPr>
        <a:xfrm>
          <a:off x="0" y="0"/>
          <a:ext cx="0" cy="0"/>
          <a:chOff x="0" y="0"/>
          <a:chExt cx="0" cy="0"/>
        </a:xfrm>
      </p:grpSpPr>
      <p:sp>
        <p:nvSpPr>
          <p:cNvPr id="2" name="Shape 0"/>
          <p:cNvSpPr/>
          <p:nvPr/>
        </p:nvSpPr>
        <p:spPr>
          <a:xfrm>
            <a:off x="0" y="0"/>
            <a:ext cx="9144000" cy="54864"/>
          </a:xfrm>
          <a:prstGeom prst="rect">
            <a:avLst/>
          </a:prstGeom>
          <a:solidFill>
            <a:srgbClr val="FF9900"/>
          </a:solidFill>
          <a:ln/>
        </p:spPr>
      </p:sp>
      <p:sp>
        <p:nvSpPr>
          <p:cNvPr id="3" name="Text 1"/>
          <p:cNvSpPr/>
          <p:nvPr/>
        </p:nvSpPr>
        <p:spPr>
          <a:xfrm>
            <a:off x="731520" y="320040"/>
            <a:ext cx="7680960" cy="548640"/>
          </a:xfrm>
          <a:prstGeom prst="rect">
            <a:avLst/>
          </a:prstGeom>
          <a:noFill/>
          <a:ln/>
        </p:spPr>
        <p:txBody>
          <a:bodyPr wrap="square" rtlCol="0" anchor="ctr"/>
          <a:lstStyle/>
          <a:p>
            <a:pPr indent="0" marL="0">
              <a:buNone/>
            </a:pPr>
            <a:r>
              <a:rPr lang="en-US" sz="2600" b="1" dirty="0">
                <a:solidFill>
                  <a:srgbClr val="FFFFFF"/>
                </a:solidFill>
              </a:rPr>
              <a:t>Steering Rules</a:t>
            </a:r>
            <a:endParaRPr lang="en-US" sz="2600" dirty="0"/>
          </a:p>
        </p:txBody>
      </p:sp>
      <p:sp>
        <p:nvSpPr>
          <p:cNvPr id="4" name="Shape 2"/>
          <p:cNvSpPr/>
          <p:nvPr/>
        </p:nvSpPr>
        <p:spPr>
          <a:xfrm>
            <a:off x="731520" y="868680"/>
            <a:ext cx="2286000" cy="36576"/>
          </a:xfrm>
          <a:prstGeom prst="rect">
            <a:avLst/>
          </a:prstGeom>
          <a:solidFill>
            <a:srgbClr val="FF9900"/>
          </a:solidFill>
          <a:ln/>
        </p:spPr>
      </p:sp>
      <p:sp>
        <p:nvSpPr>
          <p:cNvPr id="5" name="Text 3"/>
          <p:cNvSpPr/>
          <p:nvPr/>
        </p:nvSpPr>
        <p:spPr>
          <a:xfrm>
            <a:off x="8046720" y="4846320"/>
            <a:ext cx="1097280" cy="274320"/>
          </a:xfrm>
          <a:prstGeom prst="rect">
            <a:avLst/>
          </a:prstGeom>
          <a:noFill/>
          <a:ln/>
        </p:spPr>
        <p:txBody>
          <a:bodyPr wrap="square" rtlCol="0" anchor="ctr"/>
          <a:lstStyle/>
          <a:p>
            <a:pPr algn="r" indent="0" marL="0">
              <a:buNone/>
            </a:pPr>
            <a:r>
              <a:rPr lang="en-US" sz="900" dirty="0">
                <a:solidFill>
                  <a:srgbClr val="888888"/>
                </a:solidFill>
              </a:rPr>
              <a:t>9 / 25</a:t>
            </a:r>
            <a:endParaRPr lang="en-US" sz="900" dirty="0"/>
          </a:p>
        </p:txBody>
      </p:sp>
      <p:sp>
        <p:nvSpPr>
          <p:cNvPr id="6" name="Text 4"/>
          <p:cNvSpPr/>
          <p:nvPr/>
        </p:nvSpPr>
        <p:spPr>
          <a:xfrm>
            <a:off x="731520" y="1188720"/>
            <a:ext cx="7680960" cy="365760"/>
          </a:xfrm>
          <a:prstGeom prst="rect">
            <a:avLst/>
          </a:prstGeom>
          <a:noFill/>
          <a:ln/>
        </p:spPr>
        <p:txBody>
          <a:bodyPr wrap="square" rtlCol="0" anchor="ctr"/>
          <a:lstStyle/>
          <a:p>
            <a:pPr algn="ctr" indent="0" marL="0">
              <a:buNone/>
            </a:pPr>
            <a:r>
              <a:rPr lang="en-US" sz="1600" dirty="0">
                <a:solidFill>
                  <a:srgbClr val="CCCCCC"/>
                </a:solidFill>
              </a:rPr>
              <a:t>The AI's Coding Standards</a:t>
            </a:r>
            <a:endParaRPr lang="en-US" sz="1600" dirty="0"/>
          </a:p>
        </p:txBody>
      </p:sp>
      <p:sp>
        <p:nvSpPr>
          <p:cNvPr id="7" name="Shape 5"/>
          <p:cNvSpPr/>
          <p:nvPr/>
        </p:nvSpPr>
        <p:spPr>
          <a:xfrm>
            <a:off x="548640" y="1737360"/>
            <a:ext cx="2560320" cy="384048"/>
          </a:xfrm>
          <a:prstGeom prst="roundRect">
            <a:avLst>
              <a:gd name="adj" fmla="val 19048"/>
            </a:avLst>
          </a:prstGeom>
          <a:solidFill>
            <a:srgbClr val="2D2D44"/>
          </a:solidFill>
          <a:ln/>
        </p:spPr>
      </p:sp>
      <p:sp>
        <p:nvSpPr>
          <p:cNvPr id="8" name="Text 6"/>
          <p:cNvSpPr/>
          <p:nvPr/>
        </p:nvSpPr>
        <p:spPr>
          <a:xfrm>
            <a:off x="640080" y="1737360"/>
            <a:ext cx="2377440" cy="384048"/>
          </a:xfrm>
          <a:prstGeom prst="rect">
            <a:avLst/>
          </a:prstGeom>
          <a:noFill/>
          <a:ln/>
        </p:spPr>
        <p:txBody>
          <a:bodyPr wrap="square" rtlCol="0" anchor="ctr"/>
          <a:lstStyle/>
          <a:p>
            <a:pPr indent="0" marL="0">
              <a:buNone/>
            </a:pPr>
            <a:r>
              <a:rPr lang="en-US" sz="1000" dirty="0">
                <a:solidFill>
                  <a:srgbClr val="FF9900"/>
                </a:solidFill>
                <a:latin typeface="Courier New" pitchFamily="34" charset="0"/>
                <a:ea typeface="Courier New" pitchFamily="34" charset="-122"/>
                <a:cs typeface="Courier New" pitchFamily="34" charset="-120"/>
              </a:rPr>
              <a:t>typescript-best-practices.md</a:t>
            </a:r>
            <a:endParaRPr lang="en-US" sz="1000" dirty="0"/>
          </a:p>
        </p:txBody>
      </p:sp>
      <p:sp>
        <p:nvSpPr>
          <p:cNvPr id="9" name="Shape 7"/>
          <p:cNvSpPr/>
          <p:nvPr/>
        </p:nvSpPr>
        <p:spPr>
          <a:xfrm>
            <a:off x="3474720" y="1737360"/>
            <a:ext cx="2560320" cy="384048"/>
          </a:xfrm>
          <a:prstGeom prst="roundRect">
            <a:avLst>
              <a:gd name="adj" fmla="val 19048"/>
            </a:avLst>
          </a:prstGeom>
          <a:solidFill>
            <a:srgbClr val="2D2D44"/>
          </a:solidFill>
          <a:ln/>
        </p:spPr>
      </p:sp>
      <p:sp>
        <p:nvSpPr>
          <p:cNvPr id="10" name="Text 8"/>
          <p:cNvSpPr/>
          <p:nvPr/>
        </p:nvSpPr>
        <p:spPr>
          <a:xfrm>
            <a:off x="3566160" y="1737360"/>
            <a:ext cx="2377440" cy="384048"/>
          </a:xfrm>
          <a:prstGeom prst="rect">
            <a:avLst/>
          </a:prstGeom>
          <a:noFill/>
          <a:ln/>
        </p:spPr>
        <p:txBody>
          <a:bodyPr wrap="square" rtlCol="0" anchor="ctr"/>
          <a:lstStyle/>
          <a:p>
            <a:pPr indent="0" marL="0">
              <a:buNone/>
            </a:pPr>
            <a:r>
              <a:rPr lang="en-US" sz="1000" dirty="0">
                <a:solidFill>
                  <a:srgbClr val="FF9900"/>
                </a:solidFill>
                <a:latin typeface="Courier New" pitchFamily="34" charset="0"/>
                <a:ea typeface="Courier New" pitchFamily="34" charset="-122"/>
                <a:cs typeface="Courier New" pitchFamily="34" charset="-120"/>
              </a:rPr>
              <a:t>security-best-practices.md</a:t>
            </a:r>
            <a:endParaRPr lang="en-US" sz="1000" dirty="0"/>
          </a:p>
        </p:txBody>
      </p:sp>
      <p:sp>
        <p:nvSpPr>
          <p:cNvPr id="11" name="Shape 9"/>
          <p:cNvSpPr/>
          <p:nvPr/>
        </p:nvSpPr>
        <p:spPr>
          <a:xfrm>
            <a:off x="6400800" y="1737360"/>
            <a:ext cx="2560320" cy="384048"/>
          </a:xfrm>
          <a:prstGeom prst="roundRect">
            <a:avLst>
              <a:gd name="adj" fmla="val 19048"/>
            </a:avLst>
          </a:prstGeom>
          <a:solidFill>
            <a:srgbClr val="2D2D44"/>
          </a:solidFill>
          <a:ln/>
        </p:spPr>
      </p:sp>
      <p:sp>
        <p:nvSpPr>
          <p:cNvPr id="12" name="Text 10"/>
          <p:cNvSpPr/>
          <p:nvPr/>
        </p:nvSpPr>
        <p:spPr>
          <a:xfrm>
            <a:off x="6492240" y="1737360"/>
            <a:ext cx="2377440" cy="384048"/>
          </a:xfrm>
          <a:prstGeom prst="rect">
            <a:avLst/>
          </a:prstGeom>
          <a:noFill/>
          <a:ln/>
        </p:spPr>
        <p:txBody>
          <a:bodyPr wrap="square" rtlCol="0" anchor="ctr"/>
          <a:lstStyle/>
          <a:p>
            <a:pPr indent="0" marL="0">
              <a:buNone/>
            </a:pPr>
            <a:r>
              <a:rPr lang="en-US" sz="1000" dirty="0">
                <a:solidFill>
                  <a:srgbClr val="FF9900"/>
                </a:solidFill>
                <a:latin typeface="Courier New" pitchFamily="34" charset="0"/>
                <a:ea typeface="Courier New" pitchFamily="34" charset="-122"/>
                <a:cs typeface="Courier New" pitchFamily="34" charset="-120"/>
              </a:rPr>
              <a:t>testing-best-practices.md</a:t>
            </a:r>
            <a:endParaRPr lang="en-US" sz="1000" dirty="0"/>
          </a:p>
        </p:txBody>
      </p:sp>
      <p:sp>
        <p:nvSpPr>
          <p:cNvPr id="13" name="Shape 11"/>
          <p:cNvSpPr/>
          <p:nvPr/>
        </p:nvSpPr>
        <p:spPr>
          <a:xfrm>
            <a:off x="548640" y="2240280"/>
            <a:ext cx="2560320" cy="384048"/>
          </a:xfrm>
          <a:prstGeom prst="roundRect">
            <a:avLst>
              <a:gd name="adj" fmla="val 19048"/>
            </a:avLst>
          </a:prstGeom>
          <a:solidFill>
            <a:srgbClr val="2D2D44"/>
          </a:solidFill>
          <a:ln/>
        </p:spPr>
      </p:sp>
      <p:sp>
        <p:nvSpPr>
          <p:cNvPr id="14" name="Text 12"/>
          <p:cNvSpPr/>
          <p:nvPr/>
        </p:nvSpPr>
        <p:spPr>
          <a:xfrm>
            <a:off x="640080" y="2240280"/>
            <a:ext cx="2377440" cy="384048"/>
          </a:xfrm>
          <a:prstGeom prst="rect">
            <a:avLst/>
          </a:prstGeom>
          <a:noFill/>
          <a:ln/>
        </p:spPr>
        <p:txBody>
          <a:bodyPr wrap="square" rtlCol="0" anchor="ctr"/>
          <a:lstStyle/>
          <a:p>
            <a:pPr indent="0" marL="0">
              <a:buNone/>
            </a:pPr>
            <a:r>
              <a:rPr lang="en-US" sz="1000" dirty="0">
                <a:solidFill>
                  <a:srgbClr val="CCCCCC"/>
                </a:solidFill>
                <a:latin typeface="Courier New" pitchFamily="34" charset="0"/>
                <a:ea typeface="Courier New" pitchFamily="34" charset="-122"/>
                <a:cs typeface="Courier New" pitchFamily="34" charset="-120"/>
              </a:rPr>
              <a:t>error-handling.md</a:t>
            </a:r>
            <a:endParaRPr lang="en-US" sz="1000" dirty="0"/>
          </a:p>
        </p:txBody>
      </p:sp>
      <p:sp>
        <p:nvSpPr>
          <p:cNvPr id="15" name="Shape 13"/>
          <p:cNvSpPr/>
          <p:nvPr/>
        </p:nvSpPr>
        <p:spPr>
          <a:xfrm>
            <a:off x="3474720" y="2240280"/>
            <a:ext cx="2560320" cy="384048"/>
          </a:xfrm>
          <a:prstGeom prst="roundRect">
            <a:avLst>
              <a:gd name="adj" fmla="val 19048"/>
            </a:avLst>
          </a:prstGeom>
          <a:solidFill>
            <a:srgbClr val="2D2D44"/>
          </a:solidFill>
          <a:ln/>
        </p:spPr>
      </p:sp>
      <p:sp>
        <p:nvSpPr>
          <p:cNvPr id="16" name="Text 14"/>
          <p:cNvSpPr/>
          <p:nvPr/>
        </p:nvSpPr>
        <p:spPr>
          <a:xfrm>
            <a:off x="3566160" y="2240280"/>
            <a:ext cx="2377440" cy="384048"/>
          </a:xfrm>
          <a:prstGeom prst="rect">
            <a:avLst/>
          </a:prstGeom>
          <a:noFill/>
          <a:ln/>
        </p:spPr>
        <p:txBody>
          <a:bodyPr wrap="square" rtlCol="0" anchor="ctr"/>
          <a:lstStyle/>
          <a:p>
            <a:pPr indent="0" marL="0">
              <a:buNone/>
            </a:pPr>
            <a:r>
              <a:rPr lang="en-US" sz="1000" dirty="0">
                <a:solidFill>
                  <a:srgbClr val="CCCCCC"/>
                </a:solidFill>
                <a:latin typeface="Courier New" pitchFamily="34" charset="0"/>
                <a:ea typeface="Courier New" pitchFamily="34" charset="-122"/>
                <a:cs typeface="Courier New" pitchFamily="34" charset="-120"/>
              </a:rPr>
              <a:t>code-review-standards.md</a:t>
            </a:r>
            <a:endParaRPr lang="en-US" sz="1000" dirty="0"/>
          </a:p>
        </p:txBody>
      </p:sp>
      <p:sp>
        <p:nvSpPr>
          <p:cNvPr id="17" name="Shape 15"/>
          <p:cNvSpPr/>
          <p:nvPr/>
        </p:nvSpPr>
        <p:spPr>
          <a:xfrm>
            <a:off x="6400800" y="2240280"/>
            <a:ext cx="2560320" cy="384048"/>
          </a:xfrm>
          <a:prstGeom prst="roundRect">
            <a:avLst>
              <a:gd name="adj" fmla="val 19048"/>
            </a:avLst>
          </a:prstGeom>
          <a:solidFill>
            <a:srgbClr val="2D2D44"/>
          </a:solidFill>
          <a:ln/>
        </p:spPr>
      </p:sp>
      <p:sp>
        <p:nvSpPr>
          <p:cNvPr id="18" name="Text 16"/>
          <p:cNvSpPr/>
          <p:nvPr/>
        </p:nvSpPr>
        <p:spPr>
          <a:xfrm>
            <a:off x="6492240" y="2240280"/>
            <a:ext cx="2377440" cy="384048"/>
          </a:xfrm>
          <a:prstGeom prst="rect">
            <a:avLst/>
          </a:prstGeom>
          <a:noFill/>
          <a:ln/>
        </p:spPr>
        <p:txBody>
          <a:bodyPr wrap="square" rtlCol="0" anchor="ctr"/>
          <a:lstStyle/>
          <a:p>
            <a:pPr indent="0" marL="0">
              <a:buNone/>
            </a:pPr>
            <a:r>
              <a:rPr lang="en-US" sz="1000" dirty="0">
                <a:solidFill>
                  <a:srgbClr val="CCCCCC"/>
                </a:solidFill>
                <a:latin typeface="Courier New" pitchFamily="34" charset="0"/>
                <a:ea typeface="Courier New" pitchFamily="34" charset="-122"/>
                <a:cs typeface="Courier New" pitchFamily="34" charset="-120"/>
              </a:rPr>
              <a:t>naming-conventions.md</a:t>
            </a:r>
            <a:endParaRPr lang="en-US" sz="1000" dirty="0"/>
          </a:p>
        </p:txBody>
      </p:sp>
      <p:sp>
        <p:nvSpPr>
          <p:cNvPr id="19" name="Shape 17"/>
          <p:cNvSpPr/>
          <p:nvPr/>
        </p:nvSpPr>
        <p:spPr>
          <a:xfrm>
            <a:off x="548640" y="2743200"/>
            <a:ext cx="2560320" cy="384048"/>
          </a:xfrm>
          <a:prstGeom prst="roundRect">
            <a:avLst>
              <a:gd name="adj" fmla="val 19048"/>
            </a:avLst>
          </a:prstGeom>
          <a:solidFill>
            <a:srgbClr val="2D2D44"/>
          </a:solidFill>
          <a:ln/>
        </p:spPr>
      </p:sp>
      <p:sp>
        <p:nvSpPr>
          <p:cNvPr id="20" name="Text 18"/>
          <p:cNvSpPr/>
          <p:nvPr/>
        </p:nvSpPr>
        <p:spPr>
          <a:xfrm>
            <a:off x="640080" y="2743200"/>
            <a:ext cx="2377440" cy="384048"/>
          </a:xfrm>
          <a:prstGeom prst="rect">
            <a:avLst/>
          </a:prstGeom>
          <a:noFill/>
          <a:ln/>
        </p:spPr>
        <p:txBody>
          <a:bodyPr wrap="square" rtlCol="0" anchor="ctr"/>
          <a:lstStyle/>
          <a:p>
            <a:pPr indent="0" marL="0">
              <a:buNone/>
            </a:pPr>
            <a:r>
              <a:rPr lang="en-US" sz="1000" dirty="0">
                <a:solidFill>
                  <a:srgbClr val="CCCCCC"/>
                </a:solidFill>
                <a:latin typeface="Courier New" pitchFamily="34" charset="0"/>
                <a:ea typeface="Courier New" pitchFamily="34" charset="-122"/>
                <a:cs typeface="Courier New" pitchFamily="34" charset="-120"/>
              </a:rPr>
              <a:t>documentation-standards.md</a:t>
            </a:r>
            <a:endParaRPr lang="en-US" sz="1000" dirty="0"/>
          </a:p>
        </p:txBody>
      </p:sp>
      <p:sp>
        <p:nvSpPr>
          <p:cNvPr id="21" name="Shape 19"/>
          <p:cNvSpPr/>
          <p:nvPr/>
        </p:nvSpPr>
        <p:spPr>
          <a:xfrm>
            <a:off x="3474720" y="2743200"/>
            <a:ext cx="2560320" cy="384048"/>
          </a:xfrm>
          <a:prstGeom prst="roundRect">
            <a:avLst>
              <a:gd name="adj" fmla="val 19048"/>
            </a:avLst>
          </a:prstGeom>
          <a:solidFill>
            <a:srgbClr val="2D2D44"/>
          </a:solidFill>
          <a:ln/>
        </p:spPr>
      </p:sp>
      <p:sp>
        <p:nvSpPr>
          <p:cNvPr id="22" name="Text 20"/>
          <p:cNvSpPr/>
          <p:nvPr/>
        </p:nvSpPr>
        <p:spPr>
          <a:xfrm>
            <a:off x="3566160" y="2743200"/>
            <a:ext cx="2377440" cy="384048"/>
          </a:xfrm>
          <a:prstGeom prst="rect">
            <a:avLst/>
          </a:prstGeom>
          <a:noFill/>
          <a:ln/>
        </p:spPr>
        <p:txBody>
          <a:bodyPr wrap="square" rtlCol="0" anchor="ctr"/>
          <a:lstStyle/>
          <a:p>
            <a:pPr indent="0" marL="0">
              <a:buNone/>
            </a:pPr>
            <a:r>
              <a:rPr lang="en-US" sz="1000" dirty="0">
                <a:solidFill>
                  <a:srgbClr val="CCCCCC"/>
                </a:solidFill>
                <a:latin typeface="Courier New" pitchFamily="34" charset="0"/>
                <a:ea typeface="Courier New" pitchFamily="34" charset="-122"/>
                <a:cs typeface="Courier New" pitchFamily="34" charset="-120"/>
              </a:rPr>
              <a:t>dependency-management.md</a:t>
            </a:r>
            <a:endParaRPr lang="en-US" sz="1000" dirty="0"/>
          </a:p>
        </p:txBody>
      </p:sp>
      <p:sp>
        <p:nvSpPr>
          <p:cNvPr id="23" name="Shape 21"/>
          <p:cNvSpPr/>
          <p:nvPr/>
        </p:nvSpPr>
        <p:spPr>
          <a:xfrm>
            <a:off x="6400800" y="2743200"/>
            <a:ext cx="2560320" cy="384048"/>
          </a:xfrm>
          <a:prstGeom prst="roundRect">
            <a:avLst>
              <a:gd name="adj" fmla="val 19048"/>
            </a:avLst>
          </a:prstGeom>
          <a:solidFill>
            <a:srgbClr val="2D2D44"/>
          </a:solidFill>
          <a:ln/>
        </p:spPr>
      </p:sp>
      <p:sp>
        <p:nvSpPr>
          <p:cNvPr id="24" name="Text 22"/>
          <p:cNvSpPr/>
          <p:nvPr/>
        </p:nvSpPr>
        <p:spPr>
          <a:xfrm>
            <a:off x="6492240" y="2743200"/>
            <a:ext cx="2377440" cy="384048"/>
          </a:xfrm>
          <a:prstGeom prst="rect">
            <a:avLst/>
          </a:prstGeom>
          <a:noFill/>
          <a:ln/>
        </p:spPr>
        <p:txBody>
          <a:bodyPr wrap="square" rtlCol="0" anchor="ctr"/>
          <a:lstStyle/>
          <a:p>
            <a:pPr indent="0" marL="0">
              <a:buNone/>
            </a:pPr>
            <a:r>
              <a:rPr lang="en-US" sz="1000" dirty="0">
                <a:solidFill>
                  <a:srgbClr val="CCCCCC"/>
                </a:solidFill>
                <a:latin typeface="Courier New" pitchFamily="34" charset="0"/>
                <a:ea typeface="Courier New" pitchFamily="34" charset="-122"/>
                <a:cs typeface="Courier New" pitchFamily="34" charset="-120"/>
              </a:rPr>
              <a:t>performance-guidelines.md</a:t>
            </a:r>
            <a:endParaRPr lang="en-US" sz="1000" dirty="0"/>
          </a:p>
        </p:txBody>
      </p:sp>
      <p:sp>
        <p:nvSpPr>
          <p:cNvPr id="25" name="Shape 23"/>
          <p:cNvSpPr/>
          <p:nvPr/>
        </p:nvSpPr>
        <p:spPr>
          <a:xfrm>
            <a:off x="548640" y="3246120"/>
            <a:ext cx="2560320" cy="384048"/>
          </a:xfrm>
          <a:prstGeom prst="roundRect">
            <a:avLst>
              <a:gd name="adj" fmla="val 19048"/>
            </a:avLst>
          </a:prstGeom>
          <a:solidFill>
            <a:srgbClr val="2D2D44"/>
          </a:solidFill>
          <a:ln/>
        </p:spPr>
      </p:sp>
      <p:sp>
        <p:nvSpPr>
          <p:cNvPr id="26" name="Text 24"/>
          <p:cNvSpPr/>
          <p:nvPr/>
        </p:nvSpPr>
        <p:spPr>
          <a:xfrm>
            <a:off x="640080" y="3246120"/>
            <a:ext cx="2377440" cy="384048"/>
          </a:xfrm>
          <a:prstGeom prst="rect">
            <a:avLst/>
          </a:prstGeom>
          <a:noFill/>
          <a:ln/>
        </p:spPr>
        <p:txBody>
          <a:bodyPr wrap="square" rtlCol="0" anchor="ctr"/>
          <a:lstStyle/>
          <a:p>
            <a:pPr indent="0" marL="0">
              <a:buNone/>
            </a:pPr>
            <a:r>
              <a:rPr lang="en-US" sz="1000" dirty="0">
                <a:solidFill>
                  <a:srgbClr val="CCCCCC"/>
                </a:solidFill>
                <a:latin typeface="Courier New" pitchFamily="34" charset="0"/>
                <a:ea typeface="Courier New" pitchFamily="34" charset="-122"/>
                <a:cs typeface="Courier New" pitchFamily="34" charset="-120"/>
              </a:rPr>
              <a:t>git-workflow.md</a:t>
            </a:r>
            <a:endParaRPr lang="en-US" sz="1000" dirty="0"/>
          </a:p>
        </p:txBody>
      </p:sp>
      <p:sp>
        <p:nvSpPr>
          <p:cNvPr id="27" name="Shape 25"/>
          <p:cNvSpPr/>
          <p:nvPr/>
        </p:nvSpPr>
        <p:spPr>
          <a:xfrm>
            <a:off x="3474720" y="3246120"/>
            <a:ext cx="2560320" cy="384048"/>
          </a:xfrm>
          <a:prstGeom prst="roundRect">
            <a:avLst>
              <a:gd name="adj" fmla="val 19048"/>
            </a:avLst>
          </a:prstGeom>
          <a:solidFill>
            <a:srgbClr val="2D2D44"/>
          </a:solidFill>
          <a:ln/>
        </p:spPr>
      </p:sp>
      <p:sp>
        <p:nvSpPr>
          <p:cNvPr id="28" name="Text 26"/>
          <p:cNvSpPr/>
          <p:nvPr/>
        </p:nvSpPr>
        <p:spPr>
          <a:xfrm>
            <a:off x="3566160" y="3246120"/>
            <a:ext cx="2377440" cy="384048"/>
          </a:xfrm>
          <a:prstGeom prst="rect">
            <a:avLst/>
          </a:prstGeom>
          <a:noFill/>
          <a:ln/>
        </p:spPr>
        <p:txBody>
          <a:bodyPr wrap="square" rtlCol="0" anchor="ctr"/>
          <a:lstStyle/>
          <a:p>
            <a:pPr indent="0" marL="0">
              <a:buNone/>
            </a:pPr>
            <a:r>
              <a:rPr lang="en-US" sz="1000" dirty="0">
                <a:solidFill>
                  <a:srgbClr val="CCCCCC"/>
                </a:solidFill>
                <a:latin typeface="Courier New" pitchFamily="34" charset="0"/>
                <a:ea typeface="Courier New" pitchFamily="34" charset="-122"/>
                <a:cs typeface="Courier New" pitchFamily="34" charset="-120"/>
              </a:rPr>
              <a:t>api-design.md</a:t>
            </a:r>
            <a:endParaRPr lang="en-US" sz="1000" dirty="0"/>
          </a:p>
        </p:txBody>
      </p:sp>
      <p:sp>
        <p:nvSpPr>
          <p:cNvPr id="29" name="Shape 27"/>
          <p:cNvSpPr/>
          <p:nvPr/>
        </p:nvSpPr>
        <p:spPr>
          <a:xfrm>
            <a:off x="6400800" y="3246120"/>
            <a:ext cx="2560320" cy="384048"/>
          </a:xfrm>
          <a:prstGeom prst="roundRect">
            <a:avLst>
              <a:gd name="adj" fmla="val 19048"/>
            </a:avLst>
          </a:prstGeom>
          <a:solidFill>
            <a:srgbClr val="2D2D44"/>
          </a:solidFill>
          <a:ln/>
        </p:spPr>
      </p:sp>
      <p:sp>
        <p:nvSpPr>
          <p:cNvPr id="30" name="Text 28"/>
          <p:cNvSpPr/>
          <p:nvPr/>
        </p:nvSpPr>
        <p:spPr>
          <a:xfrm>
            <a:off x="6492240" y="3246120"/>
            <a:ext cx="2377440" cy="384048"/>
          </a:xfrm>
          <a:prstGeom prst="rect">
            <a:avLst/>
          </a:prstGeom>
          <a:noFill/>
          <a:ln/>
        </p:spPr>
        <p:txBody>
          <a:bodyPr wrap="square" rtlCol="0" anchor="ctr"/>
          <a:lstStyle/>
          <a:p>
            <a:pPr indent="0" marL="0">
              <a:buNone/>
            </a:pPr>
            <a:r>
              <a:rPr lang="en-US" sz="1000" dirty="0">
                <a:solidFill>
                  <a:srgbClr val="CCCCCC"/>
                </a:solidFill>
                <a:latin typeface="Courier New" pitchFamily="34" charset="0"/>
                <a:ea typeface="Courier New" pitchFamily="34" charset="-122"/>
                <a:cs typeface="Courier New" pitchFamily="34" charset="-120"/>
              </a:rPr>
              <a:t>logging-standards.md</a:t>
            </a:r>
            <a:endParaRPr lang="en-US" sz="1000" dirty="0"/>
          </a:p>
        </p:txBody>
      </p:sp>
      <p:sp>
        <p:nvSpPr>
          <p:cNvPr id="31" name="Shape 29"/>
          <p:cNvSpPr/>
          <p:nvPr/>
        </p:nvSpPr>
        <p:spPr>
          <a:xfrm>
            <a:off x="548640" y="3749040"/>
            <a:ext cx="2560320" cy="384048"/>
          </a:xfrm>
          <a:prstGeom prst="roundRect">
            <a:avLst>
              <a:gd name="adj" fmla="val 19048"/>
            </a:avLst>
          </a:prstGeom>
          <a:solidFill>
            <a:srgbClr val="2D2D44"/>
          </a:solidFill>
          <a:ln/>
        </p:spPr>
      </p:sp>
      <p:sp>
        <p:nvSpPr>
          <p:cNvPr id="32" name="Text 30"/>
          <p:cNvSpPr/>
          <p:nvPr/>
        </p:nvSpPr>
        <p:spPr>
          <a:xfrm>
            <a:off x="640080" y="3749040"/>
            <a:ext cx="2377440" cy="384048"/>
          </a:xfrm>
          <a:prstGeom prst="rect">
            <a:avLst/>
          </a:prstGeom>
          <a:noFill/>
          <a:ln/>
        </p:spPr>
        <p:txBody>
          <a:bodyPr wrap="square" rtlCol="0" anchor="ctr"/>
          <a:lstStyle/>
          <a:p>
            <a:pPr indent="0" marL="0">
              <a:buNone/>
            </a:pPr>
            <a:r>
              <a:rPr lang="en-US" sz="1000" dirty="0">
                <a:solidFill>
                  <a:srgbClr val="CCCCCC"/>
                </a:solidFill>
                <a:latin typeface="Courier New" pitchFamily="34" charset="0"/>
                <a:ea typeface="Courier New" pitchFamily="34" charset="-122"/>
                <a:cs typeface="Courier New" pitchFamily="34" charset="-120"/>
              </a:rPr>
              <a:t>ci-cd-practices.md</a:t>
            </a:r>
            <a:endParaRPr lang="en-US" sz="1000" dirty="0"/>
          </a:p>
        </p:txBody>
      </p:sp>
      <p:sp>
        <p:nvSpPr>
          <p:cNvPr id="33" name="Text 31"/>
          <p:cNvSpPr/>
          <p:nvPr/>
        </p:nvSpPr>
        <p:spPr>
          <a:xfrm>
            <a:off x="731520" y="4297680"/>
            <a:ext cx="7680960" cy="365760"/>
          </a:xfrm>
          <a:prstGeom prst="rect">
            <a:avLst/>
          </a:prstGeom>
          <a:noFill/>
          <a:ln/>
        </p:spPr>
        <p:txBody>
          <a:bodyPr wrap="square" rtlCol="0" anchor="ctr"/>
          <a:lstStyle/>
          <a:p>
            <a:pPr algn="ctr" indent="0" marL="0">
              <a:buNone/>
            </a:pPr>
            <a:r>
              <a:rPr lang="en-US" sz="1300" i="1" dirty="0">
                <a:solidFill>
                  <a:srgbClr val="888888"/>
                </a:solidFill>
              </a:rPr>
              <a:t>13 steering documents = machine-readable engineering handbook</a:t>
            </a:r>
            <a:endParaRPr lang="en-US" sz="13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25</Slides>
  <Notes>25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Company>Cloudar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Shift Left Your AWS Bill</dc:title>
  <dc:subject>AWS Summit Amsterdam 2026</dc:subject>
  <dc:creator>Yvo van Zee</dc:creator>
  <cp:lastModifiedBy>Yvo van Zee</cp:lastModifiedBy>
  <cp:revision>1</cp:revision>
  <dcterms:created xsi:type="dcterms:W3CDTF">2026-04-14T12:50:15Z</dcterms:created>
  <dcterms:modified xsi:type="dcterms:W3CDTF">2026-04-14T12:50:15Z</dcterms:modified>
</cp:coreProperties>
</file>