
<file path=[Content_Types].xml><?xml version="1.0" encoding="utf-8"?>
<Types xmlns="http://schemas.openxmlformats.org/package/2006/content-types">
  <Default xmlns=""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true" autoCompressPictures="0" embedTrueTypeFonts="true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9144000" cy="5143500"/>
  <p:notesSz cx="5143500" cy="9144000"/>
  <p:embeddedFontLst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1-2.sv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svg"/><Relationship Id="rId3" Type="http://schemas.openxmlformats.org/officeDocument/2006/relationships/image" Target="../media/image-2-3.png"/><Relationship Id="rId4" Type="http://schemas.openxmlformats.org/officeDocument/2006/relationships/image" Target="../media/image-2-4.svg"/><Relationship Id="rId5" Type="http://schemas.openxmlformats.org/officeDocument/2006/relationships/image" Target="../media/image-2-5.png"/><Relationship Id="rId6" Type="http://schemas.openxmlformats.org/officeDocument/2006/relationships/image" Target="../media/image-2-6.svg"/><Relationship Id="rId7" Type="http://schemas.openxmlformats.org/officeDocument/2006/relationships/image" Target="../media/image-2-7.png"/><Relationship Id="rId8" Type="http://schemas.openxmlformats.org/officeDocument/2006/relationships/image" Target="../media/image-2-8.sv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svg"/><Relationship Id="rId3" Type="http://schemas.openxmlformats.org/officeDocument/2006/relationships/image" Target="../media/image-3-3.png"/><Relationship Id="rId4" Type="http://schemas.openxmlformats.org/officeDocument/2006/relationships/image" Target="../media/image-3-4.svg"/><Relationship Id="rId5" Type="http://schemas.openxmlformats.org/officeDocument/2006/relationships/image" Target="../media/image-3-5.png"/><Relationship Id="rId6" Type="http://schemas.openxmlformats.org/officeDocument/2006/relationships/image" Target="../media/image-3-6.sv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svg"/><Relationship Id="rId3" Type="http://schemas.openxmlformats.org/officeDocument/2006/relationships/image" Target="../media/image-4-3.png"/><Relationship Id="rId4" Type="http://schemas.openxmlformats.org/officeDocument/2006/relationships/image" Target="../media/image-4-4.svg"/><Relationship Id="rId5" Type="http://schemas.openxmlformats.org/officeDocument/2006/relationships/image" Target="../media/image-4-5.png"/><Relationship Id="rId6" Type="http://schemas.openxmlformats.org/officeDocument/2006/relationships/image" Target="../media/image-4-6.svg"/><Relationship Id="rId7" Type="http://schemas.openxmlformats.org/officeDocument/2006/relationships/image" Target="../media/image-4-7.png"/><Relationship Id="rId8" Type="http://schemas.openxmlformats.org/officeDocument/2006/relationships/image" Target="../media/image-4-8.sv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svg"/><Relationship Id="rId3" Type="http://schemas.openxmlformats.org/officeDocument/2006/relationships/image" Target="../media/image-5-3.png"/><Relationship Id="rId4" Type="http://schemas.openxmlformats.org/officeDocument/2006/relationships/image" Target="../media/image-5-4.svg"/><Relationship Id="rId5" Type="http://schemas.openxmlformats.org/officeDocument/2006/relationships/image" Target="../media/image-5-5.png"/><Relationship Id="rId6" Type="http://schemas.openxmlformats.org/officeDocument/2006/relationships/image" Target="../media/image-5-6.sv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svg"/><Relationship Id="rId3" Type="http://schemas.openxmlformats.org/officeDocument/2006/relationships/image" Target="../media/image-7-3.png"/><Relationship Id="rId4" Type="http://schemas.openxmlformats.org/officeDocument/2006/relationships/image" Target="../media/image-7-4.svg"/><Relationship Id="rId5" Type="http://schemas.openxmlformats.org/officeDocument/2006/relationships/image" Target="../media/image-7-5.png"/><Relationship Id="rId6" Type="http://schemas.openxmlformats.org/officeDocument/2006/relationships/image" Target="../media/image-7-6.svg"/><Relationship Id="rId7" Type="http://schemas.openxmlformats.org/officeDocument/2006/relationships/image" Target="../media/image-7-7.png"/><Relationship Id="rId8" Type="http://schemas.openxmlformats.org/officeDocument/2006/relationships/image" Target="../media/image-7-8.svg"/><Relationship Id="rId9" Type="http://schemas.openxmlformats.org/officeDocument/2006/relationships/image" Target="../media/image-7-9.png"/><Relationship Id="rId10" Type="http://schemas.openxmlformats.org/officeDocument/2006/relationships/image" Target="../media/image-7-10.svg"/><Relationship Id="rId11" Type="http://schemas.openxmlformats.org/officeDocument/2006/relationships/image" Target="../media/image-7-11.png"/><Relationship Id="rId12" Type="http://schemas.openxmlformats.org/officeDocument/2006/relationships/image" Target="../media/image-7-12.svg"/><Relationship Id="rId13" Type="http://schemas.openxmlformats.org/officeDocument/2006/relationships/image" Target="../media/image-7-13.png"/><Relationship Id="rId14" Type="http://schemas.openxmlformats.org/officeDocument/2006/relationships/image" Target="../media/image-7-14.svg"/><Relationship Id="rId15" Type="http://schemas.openxmlformats.org/officeDocument/2006/relationships/image" Target="../media/image-7-15.png"/><Relationship Id="rId16" Type="http://schemas.openxmlformats.org/officeDocument/2006/relationships/image" Target="../media/image-7-16.svg"/><Relationship Id="rId17" Type="http://schemas.openxmlformats.org/officeDocument/2006/relationships/image" Target="../media/image-7-17.png"/><Relationship Id="rId18" Type="http://schemas.openxmlformats.org/officeDocument/2006/relationships/image" Target="../media/image-7-18.svg"/><Relationship Id="rId19" Type="http://schemas.openxmlformats.org/officeDocument/2006/relationships/slideLayout" Target="../slideLayouts/slideLayout1.xml"/><Relationship Id="rId20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svg"/><Relationship Id="rId3" Type="http://schemas.openxmlformats.org/officeDocument/2006/relationships/image" Target="../media/image-8-3.png"/><Relationship Id="rId4" Type="http://schemas.openxmlformats.org/officeDocument/2006/relationships/image" Target="../media/image-8-4.svg"/><Relationship Id="rId5" Type="http://schemas.openxmlformats.org/officeDocument/2006/relationships/image" Target="../media/image-8-5.png"/><Relationship Id="rId6" Type="http://schemas.openxmlformats.org/officeDocument/2006/relationships/image" Target="../media/image-8-6.svg"/><Relationship Id="rId7" Type="http://schemas.openxmlformats.org/officeDocument/2006/relationships/image" Target="../media/image-8-7.png"/><Relationship Id="rId8" Type="http://schemas.openxmlformats.org/officeDocument/2006/relationships/image" Target="../media/image-8-8.svg"/><Relationship Id="rId9" Type="http://schemas.openxmlformats.org/officeDocument/2006/relationships/image" Target="../media/image-8-9.png"/><Relationship Id="rId10" Type="http://schemas.openxmlformats.org/officeDocument/2006/relationships/image" Target="../media/image-8-10.svg"/><Relationship Id="rId11" Type="http://schemas.openxmlformats.org/officeDocument/2006/relationships/slideLayout" Target="../slideLayouts/slideLayout1.xml"/><Relationship Id="rId1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E3A5F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571500" y="1333500"/>
            <a:ext cx="381000" cy="28575"/>
          </a:xfrm>
          <a:prstGeom prst="roundRect">
            <a:avLst>
              <a:gd name="adj" fmla="val 400000"/>
            </a:avLst>
          </a:prstGeom>
          <a:solidFill>
            <a:srgbClr val="0066CC"/>
          </a:solidFill>
          <a:ln/>
        </p:spPr>
      </p:sp>
      <p:sp>
        <p:nvSpPr>
          <p:cNvPr id="5" name="Text 2"/>
          <p:cNvSpPr/>
          <p:nvPr/>
        </p:nvSpPr>
        <p:spPr>
          <a:xfrm>
            <a:off x="571500" y="1524476"/>
            <a:ext cx="8001000" cy="41433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700" b="1" spc="-37" kern="0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Monthly Work Report</a:t>
            </a:r>
            <a:endParaRPr lang="en-US" sz="2700" dirty="0"/>
          </a:p>
        </p:txBody>
      </p:sp>
      <p:sp>
        <p:nvSpPr>
          <p:cNvPr id="6" name="Text 3"/>
          <p:cNvSpPr/>
          <p:nvPr/>
        </p:nvSpPr>
        <p:spPr>
          <a:xfrm>
            <a:off x="571500" y="2053590"/>
            <a:ext cx="8001000" cy="209550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900"/>
              </a:spcBef>
              <a:buNone/>
            </a:pPr>
            <a:r>
              <a:rPr lang="en-US" sz="1300" dirty="0">
                <a:solidFill>
                  <a:srgbClr val="A8C5E2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April 2026 — Engineering Team</a:t>
            </a:r>
            <a:endParaRPr lang="en-US" sz="1300" dirty="0"/>
          </a:p>
        </p:txBody>
      </p:sp>
      <p:sp>
        <p:nvSpPr>
          <p:cNvPr id="7" name="Text 4"/>
          <p:cNvSpPr/>
          <p:nvPr/>
        </p:nvSpPr>
        <p:spPr>
          <a:xfrm>
            <a:off x="571679" y="4282440"/>
            <a:ext cx="1885950" cy="114300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700" dirty="0">
                <a:solidFill>
                  <a:srgbClr val="6B8BA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Prepared by</a:t>
            </a:r>
            <a:endParaRPr lang="en-US" sz="700" dirty="0"/>
          </a:p>
        </p:txBody>
      </p:sp>
      <p:sp>
        <p:nvSpPr>
          <p:cNvPr id="8" name="Text 5"/>
          <p:cNvSpPr/>
          <p:nvPr/>
        </p:nvSpPr>
        <p:spPr>
          <a:xfrm>
            <a:off x="571679" y="4434364"/>
            <a:ext cx="1885950" cy="138113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300"/>
              </a:spcBef>
              <a:buNone/>
            </a:pPr>
            <a:r>
              <a:rPr lang="en-US" sz="9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Sarah Chen, Engineering Manager</a:t>
            </a:r>
            <a:endParaRPr lang="en-US" sz="900" dirty="0"/>
          </a:p>
        </p:txBody>
      </p:sp>
      <p:sp>
        <p:nvSpPr>
          <p:cNvPr id="9" name="Text 6"/>
          <p:cNvSpPr/>
          <p:nvPr/>
        </p:nvSpPr>
        <p:spPr>
          <a:xfrm>
            <a:off x="2742605" y="4282440"/>
            <a:ext cx="1238250" cy="114300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700" dirty="0">
                <a:solidFill>
                  <a:srgbClr val="6B8BA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Report Period</a:t>
            </a:r>
            <a:endParaRPr lang="en-US" sz="700" dirty="0"/>
          </a:p>
        </p:txBody>
      </p:sp>
      <p:sp>
        <p:nvSpPr>
          <p:cNvPr id="10" name="Text 7"/>
          <p:cNvSpPr/>
          <p:nvPr/>
        </p:nvSpPr>
        <p:spPr>
          <a:xfrm>
            <a:off x="2742605" y="4434364"/>
            <a:ext cx="1238250" cy="138113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300"/>
              </a:spcBef>
              <a:buNone/>
            </a:pPr>
            <a:r>
              <a:rPr lang="en-US" sz="9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April 1 - April 30, 2026</a:t>
            </a:r>
            <a:endParaRPr lang="en-US" sz="900" dirty="0"/>
          </a:p>
        </p:txBody>
      </p:sp>
      <p:sp>
        <p:nvSpPr>
          <p:cNvPr id="11" name="Text 8"/>
          <p:cNvSpPr/>
          <p:nvPr/>
        </p:nvSpPr>
        <p:spPr>
          <a:xfrm>
            <a:off x="4265414" y="4282440"/>
            <a:ext cx="728663" cy="114300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700" dirty="0">
                <a:solidFill>
                  <a:srgbClr val="6B8BA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Team Size</a:t>
            </a:r>
            <a:endParaRPr lang="en-US" sz="700" dirty="0"/>
          </a:p>
        </p:txBody>
      </p:sp>
      <p:sp>
        <p:nvSpPr>
          <p:cNvPr id="12" name="Text 9"/>
          <p:cNvSpPr/>
          <p:nvPr/>
        </p:nvSpPr>
        <p:spPr>
          <a:xfrm>
            <a:off x="4265414" y="4434364"/>
            <a:ext cx="728663" cy="138113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300"/>
              </a:spcBef>
              <a:buNone/>
            </a:pPr>
            <a:r>
              <a:rPr lang="en-US" sz="9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24 Engineers</a:t>
            </a:r>
            <a:endParaRPr lang="en-US" sz="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3" name="Text 1"/>
          <p:cNvSpPr/>
          <p:nvPr/>
        </p:nvSpPr>
        <p:spPr>
          <a:xfrm>
            <a:off x="572006" y="380048"/>
            <a:ext cx="2224088" cy="27622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1E3A5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Executive Summary</a:t>
            </a:r>
            <a:endParaRPr lang="en-US" sz="1800" dirty="0"/>
          </a:p>
        </p:txBody>
      </p:sp>
      <p:sp>
        <p:nvSpPr>
          <p:cNvPr id="4" name="Shape 2"/>
          <p:cNvSpPr/>
          <p:nvPr/>
        </p:nvSpPr>
        <p:spPr>
          <a:xfrm>
            <a:off x="571500" y="731520"/>
            <a:ext cx="952500" cy="19050"/>
          </a:xfrm>
          <a:prstGeom prst="rect">
            <a:avLst/>
          </a:prstGeom>
          <a:solidFill>
            <a:srgbClr val="0066CC"/>
          </a:solidFill>
          <a:ln/>
        </p:spPr>
      </p:sp>
      <p:sp>
        <p:nvSpPr>
          <p:cNvPr id="5" name="Text 3"/>
          <p:cNvSpPr/>
          <p:nvPr/>
        </p:nvSpPr>
        <p:spPr>
          <a:xfrm>
            <a:off x="571500" y="1047274"/>
            <a:ext cx="8001000" cy="366712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ts val="1440"/>
              </a:lnSpc>
              <a:buNone/>
            </a:pPr>
            <a:r>
              <a:rPr lang="en-US" sz="900" dirty="0">
                <a:solidFill>
                  <a:srgbClr val="44444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This month marked significant progress across all major initiatives. We shipped 3 major features, reduced system downtime by 40%, and completed the infrastructure migration ahead of schedule. Team velocity increased by 18% compared to Q1 average.</a:t>
            </a:r>
            <a:endParaRPr lang="en-US" sz="900" dirty="0"/>
          </a:p>
        </p:txBody>
      </p:sp>
      <p:sp>
        <p:nvSpPr>
          <p:cNvPr id="6" name="Shape 4"/>
          <p:cNvSpPr/>
          <p:nvPr/>
        </p:nvSpPr>
        <p:spPr>
          <a:xfrm>
            <a:off x="571500" y="1810226"/>
            <a:ext cx="1857375" cy="1042988"/>
          </a:xfrm>
          <a:prstGeom prst="roundRect">
            <a:avLst>
              <a:gd name="adj" fmla="val 6405"/>
            </a:avLst>
          </a:prstGeom>
          <a:solidFill>
            <a:srgbClr val="F0F5FA"/>
          </a:solidFill>
          <a:ln/>
        </p:spPr>
      </p:sp>
      <p:sp>
        <p:nvSpPr>
          <p:cNvPr id="7" name="Text 5"/>
          <p:cNvSpPr/>
          <p:nvPr/>
        </p:nvSpPr>
        <p:spPr>
          <a:xfrm>
            <a:off x="789623" y="1999298"/>
            <a:ext cx="1447800" cy="10477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b="1" dirty="0">
                <a:solidFill>
                  <a:srgbClr val="6B8BA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COMPLETED PROJECTS</a:t>
            </a:r>
            <a:endParaRPr lang="en-US" sz="600" dirty="0"/>
          </a:p>
        </p:txBody>
      </p:sp>
      <p:sp>
        <p:nvSpPr>
          <p:cNvPr id="8" name="Text 6"/>
          <p:cNvSpPr/>
          <p:nvPr/>
        </p:nvSpPr>
        <p:spPr>
          <a:xfrm>
            <a:off x="789623" y="2179320"/>
            <a:ext cx="1447800" cy="323850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600"/>
              </a:spcBef>
              <a:buNone/>
            </a:pPr>
            <a:r>
              <a:rPr lang="en-US" sz="2100" b="1" dirty="0">
                <a:solidFill>
                  <a:srgbClr val="1E3A5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12</a:t>
            </a:r>
            <a:endParaRPr lang="en-US" sz="2100" dirty="0"/>
          </a:p>
        </p:txBody>
      </p:sp>
      <p:sp>
        <p:nvSpPr>
          <p:cNvPr id="9" name="Text 7"/>
          <p:cNvSpPr/>
          <p:nvPr/>
        </p:nvSpPr>
        <p:spPr>
          <a:xfrm>
            <a:off x="789623" y="2559367"/>
            <a:ext cx="1447800" cy="10477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450"/>
              </a:spcBef>
              <a:buNone/>
            </a:pPr>
            <a:r>
              <a:rPr lang="en-US" sz="600" dirty="0">
                <a:solidFill>
                  <a:srgbClr val="66666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+3 vs last month</a:t>
            </a:r>
            <a:endParaRPr lang="en-US" sz="600" dirty="0"/>
          </a:p>
        </p:txBody>
      </p:sp>
      <p:sp>
        <p:nvSpPr>
          <p:cNvPr id="10" name="Shape 8"/>
          <p:cNvSpPr/>
          <p:nvPr/>
        </p:nvSpPr>
        <p:spPr>
          <a:xfrm>
            <a:off x="2619375" y="1810226"/>
            <a:ext cx="1857375" cy="1042988"/>
          </a:xfrm>
          <a:prstGeom prst="roundRect">
            <a:avLst>
              <a:gd name="adj" fmla="val 6405"/>
            </a:avLst>
          </a:prstGeom>
          <a:solidFill>
            <a:srgbClr val="F0F5FA"/>
          </a:solidFill>
          <a:ln/>
        </p:spPr>
      </p:sp>
      <p:sp>
        <p:nvSpPr>
          <p:cNvPr id="11" name="Text 9"/>
          <p:cNvSpPr/>
          <p:nvPr/>
        </p:nvSpPr>
        <p:spPr>
          <a:xfrm>
            <a:off x="2837498" y="1999298"/>
            <a:ext cx="1447800" cy="10477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b="1" dirty="0">
                <a:solidFill>
                  <a:srgbClr val="6B8BA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BUG RESOLUTION</a:t>
            </a:r>
            <a:endParaRPr lang="en-US" sz="600" dirty="0"/>
          </a:p>
        </p:txBody>
      </p:sp>
      <p:sp>
        <p:nvSpPr>
          <p:cNvPr id="12" name="Text 10"/>
          <p:cNvSpPr/>
          <p:nvPr/>
        </p:nvSpPr>
        <p:spPr>
          <a:xfrm>
            <a:off x="2837498" y="2179320"/>
            <a:ext cx="1447800" cy="323850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600"/>
              </a:spcBef>
              <a:buNone/>
            </a:pPr>
            <a:r>
              <a:rPr lang="en-US" sz="2100" b="1" dirty="0">
                <a:solidFill>
                  <a:srgbClr val="1E3A5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87</a:t>
            </a:r>
            <a:endParaRPr lang="en-US" sz="2100" dirty="0"/>
          </a:p>
        </p:txBody>
      </p:sp>
      <p:sp>
        <p:nvSpPr>
          <p:cNvPr id="13" name="Text 11"/>
          <p:cNvSpPr/>
          <p:nvPr/>
        </p:nvSpPr>
        <p:spPr>
          <a:xfrm>
            <a:off x="2837498" y="2559367"/>
            <a:ext cx="1447800" cy="10477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450"/>
              </a:spcBef>
              <a:buNone/>
            </a:pPr>
            <a:r>
              <a:rPr lang="en-US" sz="600" dirty="0">
                <a:solidFill>
                  <a:srgbClr val="66666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Avg 2.3 days/issue</a:t>
            </a:r>
            <a:endParaRPr lang="en-US" sz="600" dirty="0"/>
          </a:p>
        </p:txBody>
      </p:sp>
      <p:sp>
        <p:nvSpPr>
          <p:cNvPr id="14" name="Shape 12"/>
          <p:cNvSpPr/>
          <p:nvPr/>
        </p:nvSpPr>
        <p:spPr>
          <a:xfrm>
            <a:off x="4667250" y="1810226"/>
            <a:ext cx="1857375" cy="1042988"/>
          </a:xfrm>
          <a:prstGeom prst="roundRect">
            <a:avLst>
              <a:gd name="adj" fmla="val 6405"/>
            </a:avLst>
          </a:prstGeom>
          <a:solidFill>
            <a:srgbClr val="F0F5FA"/>
          </a:solidFill>
          <a:ln/>
        </p:spPr>
      </p:sp>
      <p:sp>
        <p:nvSpPr>
          <p:cNvPr id="15" name="Text 13"/>
          <p:cNvSpPr/>
          <p:nvPr/>
        </p:nvSpPr>
        <p:spPr>
          <a:xfrm>
            <a:off x="4885373" y="1999298"/>
            <a:ext cx="1447800" cy="10477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b="1" dirty="0">
                <a:solidFill>
                  <a:srgbClr val="6B8BA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DEPLOYMENTS</a:t>
            </a:r>
            <a:endParaRPr lang="en-US" sz="600" dirty="0"/>
          </a:p>
        </p:txBody>
      </p:sp>
      <p:sp>
        <p:nvSpPr>
          <p:cNvPr id="16" name="Text 14"/>
          <p:cNvSpPr/>
          <p:nvPr/>
        </p:nvSpPr>
        <p:spPr>
          <a:xfrm>
            <a:off x="4885373" y="2179320"/>
            <a:ext cx="1447800" cy="323850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600"/>
              </a:spcBef>
              <a:buNone/>
            </a:pPr>
            <a:r>
              <a:rPr lang="en-US" sz="2100" b="1" dirty="0">
                <a:solidFill>
                  <a:srgbClr val="1E3A5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42</a:t>
            </a:r>
            <a:endParaRPr lang="en-US" sz="2100" dirty="0"/>
          </a:p>
        </p:txBody>
      </p:sp>
      <p:sp>
        <p:nvSpPr>
          <p:cNvPr id="17" name="Text 15"/>
          <p:cNvSpPr/>
          <p:nvPr/>
        </p:nvSpPr>
        <p:spPr>
          <a:xfrm>
            <a:off x="4885373" y="2559367"/>
            <a:ext cx="1447800" cy="10477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450"/>
              </a:spcBef>
              <a:buNone/>
            </a:pPr>
            <a:r>
              <a:rPr lang="en-US" sz="600" dirty="0">
                <a:solidFill>
                  <a:srgbClr val="66666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98.2% success rate</a:t>
            </a:r>
            <a:endParaRPr lang="en-US" sz="600" dirty="0"/>
          </a:p>
        </p:txBody>
      </p:sp>
      <p:sp>
        <p:nvSpPr>
          <p:cNvPr id="18" name="Shape 16"/>
          <p:cNvSpPr/>
          <p:nvPr/>
        </p:nvSpPr>
        <p:spPr>
          <a:xfrm>
            <a:off x="6715125" y="1810226"/>
            <a:ext cx="1857375" cy="1042988"/>
          </a:xfrm>
          <a:prstGeom prst="roundRect">
            <a:avLst>
              <a:gd name="adj" fmla="val 6405"/>
            </a:avLst>
          </a:prstGeom>
          <a:solidFill>
            <a:srgbClr val="F0F5FA"/>
          </a:solidFill>
          <a:ln/>
        </p:spPr>
      </p:sp>
      <p:sp>
        <p:nvSpPr>
          <p:cNvPr id="19" name="Text 17"/>
          <p:cNvSpPr/>
          <p:nvPr/>
        </p:nvSpPr>
        <p:spPr>
          <a:xfrm>
            <a:off x="6933248" y="1999298"/>
            <a:ext cx="1447800" cy="10477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b="1" dirty="0">
                <a:solidFill>
                  <a:srgbClr val="6B8BA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CODE COVERAGE</a:t>
            </a:r>
            <a:endParaRPr lang="en-US" sz="600" dirty="0"/>
          </a:p>
        </p:txBody>
      </p:sp>
      <p:sp>
        <p:nvSpPr>
          <p:cNvPr id="20" name="Text 18"/>
          <p:cNvSpPr/>
          <p:nvPr/>
        </p:nvSpPr>
        <p:spPr>
          <a:xfrm>
            <a:off x="6933248" y="2179320"/>
            <a:ext cx="1447800" cy="323850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600"/>
              </a:spcBef>
              <a:buNone/>
            </a:pPr>
            <a:r>
              <a:rPr lang="en-US" sz="2100" b="1" dirty="0">
                <a:solidFill>
                  <a:srgbClr val="1E3A5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84%</a:t>
            </a:r>
            <a:endParaRPr lang="en-US" sz="2100" dirty="0"/>
          </a:p>
        </p:txBody>
      </p:sp>
      <p:sp>
        <p:nvSpPr>
          <p:cNvPr id="21" name="Text 19"/>
          <p:cNvSpPr/>
          <p:nvPr/>
        </p:nvSpPr>
        <p:spPr>
          <a:xfrm>
            <a:off x="6933248" y="2559367"/>
            <a:ext cx="1447800" cy="10477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450"/>
              </a:spcBef>
              <a:buNone/>
            </a:pPr>
            <a:r>
              <a:rPr lang="en-US" sz="600" dirty="0">
                <a:solidFill>
                  <a:srgbClr val="66666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+6% this quarter</a:t>
            </a:r>
            <a:endParaRPr lang="en-US" sz="600" dirty="0"/>
          </a:p>
        </p:txBody>
      </p:sp>
      <p:sp>
        <p:nvSpPr>
          <p:cNvPr id="22" name="Text 20"/>
          <p:cNvSpPr/>
          <p:nvPr/>
        </p:nvSpPr>
        <p:spPr>
          <a:xfrm>
            <a:off x="571500" y="3523298"/>
            <a:ext cx="8001000" cy="16192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b="1" dirty="0">
                <a:solidFill>
                  <a:srgbClr val="1E3A5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Key Highlights</a:t>
            </a:r>
            <a:endParaRPr lang="en-US" sz="1000" dirty="0"/>
          </a:p>
        </p:txBody>
      </p:sp>
      <p:pic>
        <p:nvPicPr>
          <p:cNvPr id="23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71500" y="1810226"/>
            <a:ext cx="1857375" cy="1042988"/>
          </a:xfrm>
          <a:prstGeom prst="rect">
            <a:avLst/>
          </a:prstGeom>
        </p:spPr>
      </p:pic>
      <p:pic>
        <p:nvPicPr>
          <p:cNvPr id="24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19375" y="1810226"/>
            <a:ext cx="1857375" cy="1042988"/>
          </a:xfrm>
          <a:prstGeom prst="rect">
            <a:avLst/>
          </a:prstGeom>
        </p:spPr>
      </p:pic>
      <p:pic>
        <p:nvPicPr>
          <p:cNvPr id="25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667250" y="1810226"/>
            <a:ext cx="1857375" cy="1042988"/>
          </a:xfrm>
          <a:prstGeom prst="rect">
            <a:avLst/>
          </a:prstGeom>
        </p:spPr>
      </p:pic>
      <p:pic>
        <p:nvPicPr>
          <p:cNvPr id="26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715125" y="1810226"/>
            <a:ext cx="1857375" cy="1042988"/>
          </a:xfrm>
          <a:prstGeom prst="rect">
            <a:avLst/>
          </a:prstGeom>
        </p:spPr>
      </p:pic>
      <p:sp>
        <p:nvSpPr>
          <p:cNvPr id="27" name="Text 21"/>
          <p:cNvSpPr/>
          <p:nvPr/>
        </p:nvSpPr>
        <p:spPr>
          <a:xfrm>
            <a:off x="571500" y="3778567"/>
            <a:ext cx="8001000" cy="523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190500" indent="-190500">
              <a:spcAft>
                <a:spcPts val="525"/>
              </a:spcAft>
              <a:buSzPct val="100000"/>
              <a:buChar char="•"/>
            </a:pPr>
            <a:r>
              <a:rPr lang="en-US" sz="825" b="1" dirty="0">
                <a:solidFill>
                  <a:srgbClr val="33333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​</a:t>
            </a:r>
            <a:pPr algn="l" indent="0" marL="0">
              <a:buNone/>
            </a:pPr>
            <a:r>
              <a:rPr lang="en-US" sz="800" b="1" dirty="0">
                <a:solidFill>
                  <a:srgbClr val="33333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Infrastructure Migration:</a:t>
            </a:r>
            <a:pPr algn="l" indent="0" marL="0">
              <a:spcAft>
                <a:spcPts val="525"/>
              </a:spcAft>
              <a:buNone/>
            </a:pPr>
            <a:r>
              <a:rPr lang="en-US" sz="800" dirty="0">
                <a:solidFill>
                  <a:srgbClr val="33333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Successfully migrated 100% of services to new Kubernetes cluster with zero downtime</a:t>
            </a:r>
            <a:endParaRPr lang="en-US" sz="825" dirty="0"/>
          </a:p>
          <a:p>
            <a:pPr algn="l" marL="190500" indent="-190500">
              <a:spcAft>
                <a:spcPts val="525"/>
              </a:spcAft>
              <a:buSzPct val="100000"/>
              <a:buChar char="•"/>
            </a:pPr>
            <a:r>
              <a:rPr lang="en-US" sz="825" b="1" dirty="0">
                <a:solidFill>
                  <a:srgbClr val="33333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​</a:t>
            </a:r>
            <a:pPr algn="l" indent="0" marL="0">
              <a:buNone/>
            </a:pPr>
            <a:r>
              <a:rPr lang="en-US" sz="800" b="1" dirty="0">
                <a:solidFill>
                  <a:srgbClr val="33333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Performance Optimization:</a:t>
            </a:r>
            <a:pPr algn="l" indent="0" marL="0">
              <a:spcAft>
                <a:spcPts val="525"/>
              </a:spcAft>
              <a:buNone/>
            </a:pPr>
            <a:r>
              <a:rPr lang="en-US" sz="800" dirty="0">
                <a:solidFill>
                  <a:srgbClr val="33333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API response times improved by 35% after database query optimization</a:t>
            </a:r>
            <a:endParaRPr lang="en-US" sz="825" dirty="0"/>
          </a:p>
          <a:p>
            <a:pPr algn="l" marL="190500" indent="-190500">
              <a:spcAft>
                <a:spcPts val="525"/>
              </a:spcAft>
              <a:buSzPct val="100000"/>
              <a:buChar char="•"/>
            </a:pPr>
            <a:r>
              <a:rPr lang="en-US" sz="825" b="1" dirty="0">
                <a:solidFill>
                  <a:srgbClr val="33333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​</a:t>
            </a:r>
            <a:pPr algn="l" indent="0" marL="0">
              <a:buNone/>
            </a:pPr>
            <a:r>
              <a:rPr lang="en-US" sz="800" b="1" dirty="0">
                <a:solidFill>
                  <a:srgbClr val="33333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Security Audit:</a:t>
            </a:r>
            <a:pPr algn="l" indent="0" marL="0">
              <a:spcAft>
                <a:spcPts val="525"/>
              </a:spcAft>
              <a:buNone/>
            </a:pPr>
            <a:r>
              <a:rPr lang="en-US" sz="800" dirty="0">
                <a:solidFill>
                  <a:srgbClr val="33333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Completed SOC 2 Type II compliance preparation with all findings resolved</a:t>
            </a:r>
            <a:endParaRPr lang="en-US" sz="825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3" name="Text 1"/>
          <p:cNvSpPr/>
          <p:nvPr/>
        </p:nvSpPr>
        <p:spPr>
          <a:xfrm>
            <a:off x="571798" y="380048"/>
            <a:ext cx="2081212" cy="27622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1E3A5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Key Achievements</a:t>
            </a:r>
            <a:endParaRPr lang="en-US" sz="1800" dirty="0"/>
          </a:p>
        </p:txBody>
      </p:sp>
      <p:sp>
        <p:nvSpPr>
          <p:cNvPr id="4" name="Shape 2"/>
          <p:cNvSpPr/>
          <p:nvPr/>
        </p:nvSpPr>
        <p:spPr>
          <a:xfrm>
            <a:off x="571500" y="731520"/>
            <a:ext cx="952500" cy="19050"/>
          </a:xfrm>
          <a:prstGeom prst="rect">
            <a:avLst/>
          </a:prstGeom>
          <a:solidFill>
            <a:srgbClr val="0066CC"/>
          </a:solidFill>
          <a:ln/>
        </p:spPr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71500" y="952024"/>
            <a:ext cx="3714750" cy="1033462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742950" y="1124426"/>
            <a:ext cx="3371850" cy="9048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b="1" dirty="0">
                <a:solidFill>
                  <a:srgbClr val="A8C5E2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ACHIEVEMENT 01</a:t>
            </a:r>
            <a:endParaRPr lang="en-US" sz="600" dirty="0"/>
          </a:p>
        </p:txBody>
      </p:sp>
      <p:sp>
        <p:nvSpPr>
          <p:cNvPr id="7" name="Text 4"/>
          <p:cNvSpPr/>
          <p:nvPr/>
        </p:nvSpPr>
        <p:spPr>
          <a:xfrm>
            <a:off x="742950" y="1290637"/>
            <a:ext cx="3371850" cy="16192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600"/>
              </a:spcBef>
              <a:buNone/>
            </a:pPr>
            <a:r>
              <a:rPr lang="en-US" sz="10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User Authentication System v2.0</a:t>
            </a:r>
            <a:endParaRPr lang="en-US" sz="1000" dirty="0"/>
          </a:p>
        </p:txBody>
      </p:sp>
      <p:sp>
        <p:nvSpPr>
          <p:cNvPr id="8" name="Text 5"/>
          <p:cNvSpPr/>
          <p:nvPr/>
        </p:nvSpPr>
        <p:spPr>
          <a:xfrm>
            <a:off x="742950" y="1527810"/>
            <a:ext cx="3371850" cy="285750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ts val="1125"/>
              </a:lnSpc>
              <a:spcBef>
                <a:spcPts val="600"/>
              </a:spcBef>
              <a:buNone/>
            </a:pPr>
            <a:r>
              <a:rPr lang="en-US" sz="700" dirty="0">
                <a:solidFill>
                  <a:srgbClr val="C5D9E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Deployed new OAuth 2.0 authentication with biometric support, reducing login failures by 62% and improving security posture.</a:t>
            </a:r>
            <a:endParaRPr lang="en-US" sz="700" dirty="0"/>
          </a:p>
        </p:txBody>
      </p:sp>
      <p:pic>
        <p:nvPicPr>
          <p:cNvPr id="9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1500" y="2127409"/>
            <a:ext cx="3714750" cy="1033462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742950" y="2299811"/>
            <a:ext cx="3371850" cy="9048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b="1" dirty="0">
                <a:solidFill>
                  <a:srgbClr val="A8C5E2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ACHIEVEMENT 02</a:t>
            </a:r>
            <a:endParaRPr lang="en-US" sz="600" dirty="0"/>
          </a:p>
        </p:txBody>
      </p:sp>
      <p:sp>
        <p:nvSpPr>
          <p:cNvPr id="11" name="Text 7"/>
          <p:cNvSpPr/>
          <p:nvPr/>
        </p:nvSpPr>
        <p:spPr>
          <a:xfrm>
            <a:off x="742950" y="2466023"/>
            <a:ext cx="3371850" cy="16192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600"/>
              </a:spcBef>
              <a:buNone/>
            </a:pPr>
            <a:r>
              <a:rPr lang="en-US" sz="10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Real-time Analytics Dashboard</a:t>
            </a:r>
            <a:endParaRPr lang="en-US" sz="1000" dirty="0"/>
          </a:p>
        </p:txBody>
      </p:sp>
      <p:sp>
        <p:nvSpPr>
          <p:cNvPr id="12" name="Text 8"/>
          <p:cNvSpPr/>
          <p:nvPr/>
        </p:nvSpPr>
        <p:spPr>
          <a:xfrm>
            <a:off x="742950" y="2703195"/>
            <a:ext cx="3371850" cy="285750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ts val="1125"/>
              </a:lnSpc>
              <a:spcBef>
                <a:spcPts val="600"/>
              </a:spcBef>
              <a:buNone/>
            </a:pPr>
            <a:r>
              <a:rPr lang="en-US" sz="700" dirty="0">
                <a:solidFill>
                  <a:srgbClr val="C5D9E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Launched interactive dashboard processing 2M+ events/day with sub-second latency, enabling data-driven decisions across teams.</a:t>
            </a:r>
            <a:endParaRPr lang="en-US" sz="700" dirty="0"/>
          </a:p>
        </p:txBody>
      </p:sp>
      <p:pic>
        <p:nvPicPr>
          <p:cNvPr id="13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1500" y="3302794"/>
            <a:ext cx="3714750" cy="1033462"/>
          </a:xfrm>
          <a:prstGeom prst="rect">
            <a:avLst/>
          </a:prstGeom>
        </p:spPr>
      </p:pic>
      <p:sp>
        <p:nvSpPr>
          <p:cNvPr id="14" name="Text 9"/>
          <p:cNvSpPr/>
          <p:nvPr/>
        </p:nvSpPr>
        <p:spPr>
          <a:xfrm>
            <a:off x="742950" y="3475197"/>
            <a:ext cx="3371850" cy="9048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b="1" dirty="0">
                <a:solidFill>
                  <a:srgbClr val="A8C5E2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ACHIEVEMENT 03</a:t>
            </a:r>
            <a:endParaRPr lang="en-US" sz="600" dirty="0"/>
          </a:p>
        </p:txBody>
      </p:sp>
      <p:sp>
        <p:nvSpPr>
          <p:cNvPr id="15" name="Text 10"/>
          <p:cNvSpPr/>
          <p:nvPr/>
        </p:nvSpPr>
        <p:spPr>
          <a:xfrm>
            <a:off x="742950" y="3641408"/>
            <a:ext cx="3371850" cy="16192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600"/>
              </a:spcBef>
              <a:buNone/>
            </a:pPr>
            <a:r>
              <a:rPr lang="en-US" sz="10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API Gateway Optimization</a:t>
            </a:r>
            <a:endParaRPr lang="en-US" sz="1000" dirty="0"/>
          </a:p>
        </p:txBody>
      </p:sp>
      <p:sp>
        <p:nvSpPr>
          <p:cNvPr id="16" name="Text 11"/>
          <p:cNvSpPr/>
          <p:nvPr/>
        </p:nvSpPr>
        <p:spPr>
          <a:xfrm>
            <a:off x="742950" y="3878581"/>
            <a:ext cx="3371850" cy="285750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ts val="1125"/>
              </a:lnSpc>
              <a:spcBef>
                <a:spcPts val="600"/>
              </a:spcBef>
              <a:buNone/>
            </a:pPr>
            <a:r>
              <a:rPr lang="en-US" sz="700" dirty="0">
                <a:solidFill>
                  <a:srgbClr val="C5D9E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Implemented rate limiting and caching layer, achieving 99.97% uptime and handling 10x traffic surge during peak hours.</a:t>
            </a:r>
            <a:endParaRPr lang="en-US" sz="700" dirty="0"/>
          </a:p>
        </p:txBody>
      </p:sp>
      <p:sp>
        <p:nvSpPr>
          <p:cNvPr id="17" name="Shape 12"/>
          <p:cNvSpPr/>
          <p:nvPr/>
        </p:nvSpPr>
        <p:spPr>
          <a:xfrm>
            <a:off x="4857750" y="952024"/>
            <a:ext cx="3714750" cy="1033462"/>
          </a:xfrm>
          <a:prstGeom prst="roundRect">
            <a:avLst>
              <a:gd name="adj" fmla="val 6524"/>
            </a:avLst>
          </a:prstGeom>
          <a:solidFill>
            <a:srgbClr val="F0F5FA"/>
          </a:solidFill>
          <a:ln/>
        </p:spPr>
      </p:sp>
      <p:sp>
        <p:nvSpPr>
          <p:cNvPr id="18" name="Text 13"/>
          <p:cNvSpPr/>
          <p:nvPr/>
        </p:nvSpPr>
        <p:spPr>
          <a:xfrm>
            <a:off x="5029200" y="1124426"/>
            <a:ext cx="3371850" cy="9048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b="1" dirty="0">
                <a:solidFill>
                  <a:srgbClr val="6B8BA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ACHIEVEMENT 04</a:t>
            </a:r>
            <a:endParaRPr lang="en-US" sz="600" dirty="0"/>
          </a:p>
        </p:txBody>
      </p:sp>
      <p:sp>
        <p:nvSpPr>
          <p:cNvPr id="19" name="Text 14"/>
          <p:cNvSpPr/>
          <p:nvPr/>
        </p:nvSpPr>
        <p:spPr>
          <a:xfrm>
            <a:off x="5029200" y="1290637"/>
            <a:ext cx="3371850" cy="16192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600"/>
              </a:spcBef>
              <a:buNone/>
            </a:pPr>
            <a:r>
              <a:rPr lang="en-US" sz="1000" b="1" dirty="0">
                <a:solidFill>
                  <a:srgbClr val="1E3A5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Mobile App Performance Boost</a:t>
            </a:r>
            <a:endParaRPr lang="en-US" sz="1000" dirty="0"/>
          </a:p>
        </p:txBody>
      </p:sp>
      <p:sp>
        <p:nvSpPr>
          <p:cNvPr id="20" name="Text 15"/>
          <p:cNvSpPr/>
          <p:nvPr/>
        </p:nvSpPr>
        <p:spPr>
          <a:xfrm>
            <a:off x="5029200" y="1527810"/>
            <a:ext cx="3371850" cy="285750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ts val="1125"/>
              </a:lnSpc>
              <a:spcBef>
                <a:spcPts val="600"/>
              </a:spcBef>
              <a:buNone/>
            </a:pPr>
            <a:r>
              <a:rPr lang="en-US" sz="700" dirty="0">
                <a:solidFill>
                  <a:srgbClr val="55555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Reduced app launch time by 45% through code splitting and lazy loading. App Store rating improved from 3.8 to 4.6 stars.</a:t>
            </a:r>
            <a:endParaRPr lang="en-US" sz="700" dirty="0"/>
          </a:p>
        </p:txBody>
      </p:sp>
      <p:sp>
        <p:nvSpPr>
          <p:cNvPr id="21" name="Shape 16"/>
          <p:cNvSpPr/>
          <p:nvPr/>
        </p:nvSpPr>
        <p:spPr>
          <a:xfrm>
            <a:off x="4857750" y="2127409"/>
            <a:ext cx="3714750" cy="1033462"/>
          </a:xfrm>
          <a:prstGeom prst="roundRect">
            <a:avLst>
              <a:gd name="adj" fmla="val 6524"/>
            </a:avLst>
          </a:prstGeom>
          <a:solidFill>
            <a:srgbClr val="F0F5FA"/>
          </a:solidFill>
          <a:ln/>
        </p:spPr>
      </p:sp>
      <p:sp>
        <p:nvSpPr>
          <p:cNvPr id="22" name="Text 17"/>
          <p:cNvSpPr/>
          <p:nvPr/>
        </p:nvSpPr>
        <p:spPr>
          <a:xfrm>
            <a:off x="5029200" y="2299811"/>
            <a:ext cx="3371850" cy="9048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b="1" dirty="0">
                <a:solidFill>
                  <a:srgbClr val="6B8BA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ACHIEVEMENT 05</a:t>
            </a:r>
            <a:endParaRPr lang="en-US" sz="600" dirty="0"/>
          </a:p>
        </p:txBody>
      </p:sp>
      <p:sp>
        <p:nvSpPr>
          <p:cNvPr id="23" name="Text 18"/>
          <p:cNvSpPr/>
          <p:nvPr/>
        </p:nvSpPr>
        <p:spPr>
          <a:xfrm>
            <a:off x="5029200" y="2466023"/>
            <a:ext cx="3371850" cy="16192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600"/>
              </a:spcBef>
              <a:buNone/>
            </a:pPr>
            <a:r>
              <a:rPr lang="en-US" sz="1000" b="1" dirty="0">
                <a:solidFill>
                  <a:srgbClr val="1E3A5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Database Migration Success</a:t>
            </a:r>
            <a:endParaRPr lang="en-US" sz="1000" dirty="0"/>
          </a:p>
        </p:txBody>
      </p:sp>
      <p:sp>
        <p:nvSpPr>
          <p:cNvPr id="24" name="Text 19"/>
          <p:cNvSpPr/>
          <p:nvPr/>
        </p:nvSpPr>
        <p:spPr>
          <a:xfrm>
            <a:off x="5029200" y="2703195"/>
            <a:ext cx="3371850" cy="285750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ts val="1125"/>
              </a:lnSpc>
              <a:spcBef>
                <a:spcPts val="600"/>
              </a:spcBef>
              <a:buNone/>
            </a:pPr>
            <a:r>
              <a:rPr lang="en-US" sz="700" dirty="0">
                <a:solidFill>
                  <a:srgbClr val="55555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Migrated 15TB of data from PostgreSQL 11 to 16 with zero data loss. Query performance improved by 40%.</a:t>
            </a:r>
            <a:endParaRPr lang="en-US" sz="700" dirty="0"/>
          </a:p>
        </p:txBody>
      </p:sp>
      <p:sp>
        <p:nvSpPr>
          <p:cNvPr id="25" name="Shape 20"/>
          <p:cNvSpPr/>
          <p:nvPr/>
        </p:nvSpPr>
        <p:spPr>
          <a:xfrm>
            <a:off x="4857750" y="3302794"/>
            <a:ext cx="3714750" cy="1033462"/>
          </a:xfrm>
          <a:prstGeom prst="roundRect">
            <a:avLst>
              <a:gd name="adj" fmla="val 6524"/>
            </a:avLst>
          </a:prstGeom>
          <a:solidFill>
            <a:srgbClr val="F0F5FA"/>
          </a:solidFill>
          <a:ln/>
        </p:spPr>
      </p:sp>
      <p:sp>
        <p:nvSpPr>
          <p:cNvPr id="26" name="Text 21"/>
          <p:cNvSpPr/>
          <p:nvPr/>
        </p:nvSpPr>
        <p:spPr>
          <a:xfrm>
            <a:off x="5029200" y="3475197"/>
            <a:ext cx="3371850" cy="9048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b="1" dirty="0">
                <a:solidFill>
                  <a:srgbClr val="6B8BA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ACHIEVEMENT 06</a:t>
            </a:r>
            <a:endParaRPr lang="en-US" sz="600" dirty="0"/>
          </a:p>
        </p:txBody>
      </p:sp>
      <p:sp>
        <p:nvSpPr>
          <p:cNvPr id="27" name="Text 22"/>
          <p:cNvSpPr/>
          <p:nvPr/>
        </p:nvSpPr>
        <p:spPr>
          <a:xfrm>
            <a:off x="5029200" y="3641408"/>
            <a:ext cx="3371850" cy="16192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600"/>
              </a:spcBef>
              <a:buNone/>
            </a:pPr>
            <a:r>
              <a:rPr lang="en-US" sz="1000" b="1" dirty="0">
                <a:solidFill>
                  <a:srgbClr val="1E3A5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Documentation Overhaul</a:t>
            </a:r>
            <a:endParaRPr lang="en-US" sz="1000" dirty="0"/>
          </a:p>
        </p:txBody>
      </p:sp>
      <p:sp>
        <p:nvSpPr>
          <p:cNvPr id="28" name="Text 23"/>
          <p:cNvSpPr/>
          <p:nvPr/>
        </p:nvSpPr>
        <p:spPr>
          <a:xfrm>
            <a:off x="5029200" y="3878581"/>
            <a:ext cx="3371850" cy="285750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ts val="1125"/>
              </a:lnSpc>
              <a:spcBef>
                <a:spcPts val="600"/>
              </a:spcBef>
              <a:buNone/>
            </a:pPr>
            <a:r>
              <a:rPr lang="en-US" sz="700" dirty="0">
                <a:solidFill>
                  <a:srgbClr val="55555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Created comprehensive API documentation with 200+ endpoints, 150 examples, and interactive playground used by 500+ developers.</a:t>
            </a:r>
            <a:endParaRPr lang="en-US" sz="7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8F6F1"/>
          </a:solidFill>
          <a:ln/>
        </p:spPr>
      </p:sp>
      <p:sp>
        <p:nvSpPr>
          <p:cNvPr id="3" name="Text 1"/>
          <p:cNvSpPr/>
          <p:nvPr/>
        </p:nvSpPr>
        <p:spPr>
          <a:xfrm>
            <a:off x="570726" y="380048"/>
            <a:ext cx="1847850" cy="27622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1E3A5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Project Progress</a:t>
            </a:r>
            <a:endParaRPr lang="en-US" sz="1800" dirty="0"/>
          </a:p>
        </p:txBody>
      </p:sp>
      <p:sp>
        <p:nvSpPr>
          <p:cNvPr id="4" name="Shape 2"/>
          <p:cNvSpPr/>
          <p:nvPr/>
        </p:nvSpPr>
        <p:spPr>
          <a:xfrm>
            <a:off x="571500" y="731520"/>
            <a:ext cx="952500" cy="19050"/>
          </a:xfrm>
          <a:prstGeom prst="rect">
            <a:avLst/>
          </a:prstGeom>
          <a:solidFill>
            <a:srgbClr val="0066CC"/>
          </a:solidFill>
          <a:ln/>
        </p:spPr>
      </p:sp>
      <p:sp>
        <p:nvSpPr>
          <p:cNvPr id="5" name="Shape 3"/>
          <p:cNvSpPr/>
          <p:nvPr/>
        </p:nvSpPr>
        <p:spPr>
          <a:xfrm>
            <a:off x="571500" y="952500"/>
            <a:ext cx="8001000" cy="914400"/>
          </a:xfrm>
          <a:prstGeom prst="roundRect">
            <a:avLst>
              <a:gd name="adj" fmla="val 8333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19050" dir="5400000">
              <a:srgbClr val="000000">
                <a:alpha val="6000"/>
              </a:srgbClr>
            </a:outerShdw>
          </a:effectLst>
        </p:spPr>
      </p:sp>
      <p:sp>
        <p:nvSpPr>
          <p:cNvPr id="6" name="Text 4"/>
          <p:cNvSpPr/>
          <p:nvPr/>
        </p:nvSpPr>
        <p:spPr>
          <a:xfrm>
            <a:off x="725031" y="1105376"/>
            <a:ext cx="1909762" cy="147637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b="1" dirty="0">
                <a:solidFill>
                  <a:srgbClr val="1E3A5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E-Commerce Platform Redesign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25031" y="1290637"/>
            <a:ext cx="1909762" cy="10477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300"/>
              </a:spcBef>
              <a:buNone/>
            </a:pPr>
            <a:r>
              <a:rPr lang="en-US" sz="600" dirty="0">
                <a:solidFill>
                  <a:srgbClr val="66666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Lead: Michael Zhang | Sprint: 8/12</a:t>
            </a:r>
            <a:endParaRPr lang="en-US" sz="600" dirty="0"/>
          </a:p>
        </p:txBody>
      </p:sp>
      <p:sp>
        <p:nvSpPr>
          <p:cNvPr id="8" name="Text 6"/>
          <p:cNvSpPr/>
          <p:nvPr/>
        </p:nvSpPr>
        <p:spPr>
          <a:xfrm>
            <a:off x="7619762" y="1159193"/>
            <a:ext cx="800100" cy="180975"/>
          </a:xfrm>
          <a:prstGeom prst="roundRect">
            <a:avLst>
              <a:gd name="adj" fmla="val 63158"/>
            </a:avLst>
          </a:prstGeom>
          <a:solidFill>
            <a:srgbClr val="00A878"/>
          </a:solidFill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78% Complete</a:t>
            </a:r>
            <a:endParaRPr lang="en-US" sz="600" dirty="0"/>
          </a:p>
        </p:txBody>
      </p:sp>
      <p:sp>
        <p:nvSpPr>
          <p:cNvPr id="9" name="Shape 7"/>
          <p:cNvSpPr/>
          <p:nvPr/>
        </p:nvSpPr>
        <p:spPr>
          <a:xfrm>
            <a:off x="723900" y="1470660"/>
            <a:ext cx="7696200" cy="57150"/>
          </a:xfrm>
          <a:prstGeom prst="roundRect">
            <a:avLst>
              <a:gd name="adj" fmla="val 200000"/>
            </a:avLst>
          </a:prstGeom>
          <a:solidFill>
            <a:srgbClr val="E8ECF0"/>
          </a:solidFill>
          <a:ln/>
        </p:spPr>
      </p:sp>
      <p:pic>
        <p:nvPicPr>
          <p:cNvPr id="10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25031" y="1470660"/>
            <a:ext cx="6000750" cy="57150"/>
          </a:xfrm>
          <a:prstGeom prst="rect">
            <a:avLst/>
          </a:prstGeom>
        </p:spPr>
      </p:pic>
      <p:sp>
        <p:nvSpPr>
          <p:cNvPr id="11" name="Text 8"/>
          <p:cNvSpPr/>
          <p:nvPr/>
        </p:nvSpPr>
        <p:spPr>
          <a:xfrm>
            <a:off x="724257" y="1623536"/>
            <a:ext cx="771525" cy="9048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dirty="0">
                <a:solidFill>
                  <a:srgbClr val="88888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Started:</a:t>
            </a:r>
            <a:pPr algn="l" indent="0" marL="0">
              <a:buNone/>
            </a:pPr>
            <a:r>
              <a:rPr lang="en-US" sz="6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pPr algn="l" indent="0" marL="0">
              <a:buNone/>
            </a:pPr>
            <a:r>
              <a:rPr lang="en-US" sz="600" b="1" dirty="0">
                <a:solidFill>
                  <a:srgbClr val="33333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Jan 15, 2026</a:t>
            </a:r>
            <a:endParaRPr lang="en-US" sz="600" dirty="0"/>
          </a:p>
        </p:txBody>
      </p:sp>
      <p:sp>
        <p:nvSpPr>
          <p:cNvPr id="12" name="Text 9"/>
          <p:cNvSpPr/>
          <p:nvPr/>
        </p:nvSpPr>
        <p:spPr>
          <a:xfrm>
            <a:off x="1687473" y="1623536"/>
            <a:ext cx="781050" cy="9048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dirty="0">
                <a:solidFill>
                  <a:srgbClr val="88888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Target:</a:t>
            </a:r>
            <a:pPr algn="l" indent="0" marL="0">
              <a:buNone/>
            </a:pPr>
            <a:r>
              <a:rPr lang="en-US" sz="6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pPr algn="l" indent="0" marL="0">
              <a:buNone/>
            </a:pPr>
            <a:r>
              <a:rPr lang="en-US" sz="600" b="1" dirty="0">
                <a:solidFill>
                  <a:srgbClr val="33333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May 30, 2026</a:t>
            </a:r>
            <a:endParaRPr lang="en-US" sz="600" dirty="0"/>
          </a:p>
        </p:txBody>
      </p:sp>
      <p:sp>
        <p:nvSpPr>
          <p:cNvPr id="13" name="Text 10"/>
          <p:cNvSpPr/>
          <p:nvPr/>
        </p:nvSpPr>
        <p:spPr>
          <a:xfrm>
            <a:off x="2659231" y="1623536"/>
            <a:ext cx="871538" cy="9048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dirty="0">
                <a:solidFill>
                  <a:srgbClr val="88888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Budget:</a:t>
            </a:r>
            <a:pPr algn="l" indent="0" marL="0">
              <a:buNone/>
            </a:pPr>
            <a:r>
              <a:rPr lang="en-US" sz="6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pPr algn="l" indent="0" marL="0">
              <a:buNone/>
            </a:pPr>
            <a:r>
              <a:rPr lang="en-US" sz="600" b="1" dirty="0">
                <a:solidFill>
                  <a:srgbClr val="33333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$420K / $500K</a:t>
            </a:r>
            <a:endParaRPr lang="en-US" sz="600" dirty="0"/>
          </a:p>
        </p:txBody>
      </p:sp>
      <p:sp>
        <p:nvSpPr>
          <p:cNvPr id="14" name="Shape 11"/>
          <p:cNvSpPr/>
          <p:nvPr/>
        </p:nvSpPr>
        <p:spPr>
          <a:xfrm>
            <a:off x="571500" y="1981200"/>
            <a:ext cx="8001000" cy="914400"/>
          </a:xfrm>
          <a:prstGeom prst="roundRect">
            <a:avLst>
              <a:gd name="adj" fmla="val 8333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19050" dir="5400000">
              <a:srgbClr val="000000">
                <a:alpha val="6000"/>
              </a:srgbClr>
            </a:outerShdw>
          </a:effectLst>
        </p:spPr>
      </p:sp>
      <p:sp>
        <p:nvSpPr>
          <p:cNvPr id="15" name="Text 12"/>
          <p:cNvSpPr/>
          <p:nvPr/>
        </p:nvSpPr>
        <p:spPr>
          <a:xfrm>
            <a:off x="723245" y="2134076"/>
            <a:ext cx="2252663" cy="147637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b="1" dirty="0">
                <a:solidFill>
                  <a:srgbClr val="1E3A5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Payment Processing System Upgrade</a:t>
            </a:r>
            <a:endParaRPr lang="en-US" sz="900" dirty="0"/>
          </a:p>
        </p:txBody>
      </p:sp>
      <p:sp>
        <p:nvSpPr>
          <p:cNvPr id="16" name="Text 13"/>
          <p:cNvSpPr/>
          <p:nvPr/>
        </p:nvSpPr>
        <p:spPr>
          <a:xfrm>
            <a:off x="723245" y="2319337"/>
            <a:ext cx="2252663" cy="10477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300"/>
              </a:spcBef>
              <a:buNone/>
            </a:pPr>
            <a:r>
              <a:rPr lang="en-US" sz="600" dirty="0">
                <a:solidFill>
                  <a:srgbClr val="66666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Lead: Lisa Wang | Sprint: 5/8</a:t>
            </a:r>
            <a:endParaRPr lang="en-US" sz="600" dirty="0"/>
          </a:p>
        </p:txBody>
      </p:sp>
      <p:sp>
        <p:nvSpPr>
          <p:cNvPr id="17" name="Text 14"/>
          <p:cNvSpPr/>
          <p:nvPr/>
        </p:nvSpPr>
        <p:spPr>
          <a:xfrm>
            <a:off x="7615238" y="2187893"/>
            <a:ext cx="804862" cy="180975"/>
          </a:xfrm>
          <a:prstGeom prst="roundRect">
            <a:avLst>
              <a:gd name="adj" fmla="val 63158"/>
            </a:avLst>
          </a:prstGeom>
          <a:solidFill>
            <a:srgbClr val="0066CC"/>
          </a:solidFill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65% Complete</a:t>
            </a:r>
            <a:endParaRPr lang="en-US" sz="600" dirty="0"/>
          </a:p>
        </p:txBody>
      </p:sp>
      <p:sp>
        <p:nvSpPr>
          <p:cNvPr id="18" name="Shape 15"/>
          <p:cNvSpPr/>
          <p:nvPr/>
        </p:nvSpPr>
        <p:spPr>
          <a:xfrm>
            <a:off x="723900" y="2499360"/>
            <a:ext cx="7696200" cy="57150"/>
          </a:xfrm>
          <a:prstGeom prst="roundRect">
            <a:avLst>
              <a:gd name="adj" fmla="val 200000"/>
            </a:avLst>
          </a:prstGeom>
          <a:solidFill>
            <a:srgbClr val="E8ECF0"/>
          </a:solidFill>
          <a:ln/>
        </p:spPr>
      </p:sp>
      <p:pic>
        <p:nvPicPr>
          <p:cNvPr id="19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4853" y="2499360"/>
            <a:ext cx="5000625" cy="57150"/>
          </a:xfrm>
          <a:prstGeom prst="rect">
            <a:avLst/>
          </a:prstGeom>
        </p:spPr>
      </p:pic>
      <p:sp>
        <p:nvSpPr>
          <p:cNvPr id="20" name="Text 16"/>
          <p:cNvSpPr/>
          <p:nvPr/>
        </p:nvSpPr>
        <p:spPr>
          <a:xfrm>
            <a:off x="723483" y="2652236"/>
            <a:ext cx="728663" cy="9048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dirty="0">
                <a:solidFill>
                  <a:srgbClr val="88888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Started:</a:t>
            </a:r>
            <a:pPr algn="l" indent="0" marL="0">
              <a:buNone/>
            </a:pPr>
            <a:r>
              <a:rPr lang="en-US" sz="6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pPr algn="l" indent="0" marL="0">
              <a:buNone/>
            </a:pPr>
            <a:r>
              <a:rPr lang="en-US" sz="600" b="1" dirty="0">
                <a:solidFill>
                  <a:srgbClr val="33333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Feb 1, 2026</a:t>
            </a:r>
            <a:endParaRPr lang="en-US" sz="600" dirty="0"/>
          </a:p>
        </p:txBody>
      </p:sp>
      <p:sp>
        <p:nvSpPr>
          <p:cNvPr id="21" name="Text 17"/>
          <p:cNvSpPr/>
          <p:nvPr/>
        </p:nvSpPr>
        <p:spPr>
          <a:xfrm>
            <a:off x="1642199" y="2652236"/>
            <a:ext cx="742950" cy="9048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dirty="0">
                <a:solidFill>
                  <a:srgbClr val="88888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Target:</a:t>
            </a:r>
            <a:pPr algn="l" indent="0" marL="0">
              <a:buNone/>
            </a:pPr>
            <a:r>
              <a:rPr lang="en-US" sz="6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pPr algn="l" indent="0" marL="0">
              <a:buNone/>
            </a:pPr>
            <a:r>
              <a:rPr lang="en-US" sz="600" b="1" dirty="0">
                <a:solidFill>
                  <a:srgbClr val="33333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Jun 15, 2026</a:t>
            </a:r>
            <a:endParaRPr lang="en-US" sz="600" dirty="0"/>
          </a:p>
        </p:txBody>
      </p:sp>
      <p:sp>
        <p:nvSpPr>
          <p:cNvPr id="22" name="Text 18"/>
          <p:cNvSpPr/>
          <p:nvPr/>
        </p:nvSpPr>
        <p:spPr>
          <a:xfrm>
            <a:off x="2575917" y="2652236"/>
            <a:ext cx="866775" cy="9048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dirty="0">
                <a:solidFill>
                  <a:srgbClr val="88888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Budget:</a:t>
            </a:r>
            <a:pPr algn="l" indent="0" marL="0">
              <a:buNone/>
            </a:pPr>
            <a:r>
              <a:rPr lang="en-US" sz="6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pPr algn="l" indent="0" marL="0">
              <a:buNone/>
            </a:pPr>
            <a:r>
              <a:rPr lang="en-US" sz="600" b="1" dirty="0">
                <a:solidFill>
                  <a:srgbClr val="33333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$280K / $320K</a:t>
            </a:r>
            <a:endParaRPr lang="en-US" sz="600" dirty="0"/>
          </a:p>
        </p:txBody>
      </p:sp>
      <p:sp>
        <p:nvSpPr>
          <p:cNvPr id="23" name="Shape 19"/>
          <p:cNvSpPr/>
          <p:nvPr/>
        </p:nvSpPr>
        <p:spPr>
          <a:xfrm>
            <a:off x="571500" y="3009900"/>
            <a:ext cx="8001000" cy="914400"/>
          </a:xfrm>
          <a:prstGeom prst="roundRect">
            <a:avLst>
              <a:gd name="adj" fmla="val 8333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19050" dir="5400000">
              <a:srgbClr val="000000">
                <a:alpha val="6000"/>
              </a:srgbClr>
            </a:outerShdw>
          </a:effectLst>
        </p:spPr>
      </p:sp>
      <p:sp>
        <p:nvSpPr>
          <p:cNvPr id="24" name="Text 20"/>
          <p:cNvSpPr/>
          <p:nvPr/>
        </p:nvSpPr>
        <p:spPr>
          <a:xfrm>
            <a:off x="723364" y="3162776"/>
            <a:ext cx="1600200" cy="147637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b="1" dirty="0">
                <a:solidFill>
                  <a:srgbClr val="1E3A5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AI-Powered Search Engine</a:t>
            </a:r>
            <a:endParaRPr lang="en-US" sz="900" dirty="0"/>
          </a:p>
        </p:txBody>
      </p:sp>
      <p:sp>
        <p:nvSpPr>
          <p:cNvPr id="25" name="Text 21"/>
          <p:cNvSpPr/>
          <p:nvPr/>
        </p:nvSpPr>
        <p:spPr>
          <a:xfrm>
            <a:off x="723364" y="3348037"/>
            <a:ext cx="1600200" cy="10477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300"/>
              </a:spcBef>
              <a:buNone/>
            </a:pPr>
            <a:r>
              <a:rPr lang="en-US" sz="600" dirty="0">
                <a:solidFill>
                  <a:srgbClr val="66666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Lead: David Kim | Sprint: 3/6</a:t>
            </a:r>
            <a:endParaRPr lang="en-US" sz="600" dirty="0"/>
          </a:p>
        </p:txBody>
      </p:sp>
      <p:sp>
        <p:nvSpPr>
          <p:cNvPr id="26" name="Text 22"/>
          <p:cNvSpPr/>
          <p:nvPr/>
        </p:nvSpPr>
        <p:spPr>
          <a:xfrm>
            <a:off x="7615952" y="3216593"/>
            <a:ext cx="804862" cy="180975"/>
          </a:xfrm>
          <a:prstGeom prst="roundRect">
            <a:avLst>
              <a:gd name="adj" fmla="val 63158"/>
            </a:avLst>
          </a:prstGeom>
          <a:solidFill>
            <a:srgbClr val="FF6B35"/>
          </a:solidFill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52% Complete</a:t>
            </a:r>
            <a:endParaRPr lang="en-US" sz="600" dirty="0"/>
          </a:p>
        </p:txBody>
      </p:sp>
      <p:sp>
        <p:nvSpPr>
          <p:cNvPr id="27" name="Shape 23"/>
          <p:cNvSpPr/>
          <p:nvPr/>
        </p:nvSpPr>
        <p:spPr>
          <a:xfrm>
            <a:off x="723900" y="3528060"/>
            <a:ext cx="7696200" cy="57150"/>
          </a:xfrm>
          <a:prstGeom prst="roundRect">
            <a:avLst>
              <a:gd name="adj" fmla="val 200000"/>
            </a:avLst>
          </a:prstGeom>
          <a:solidFill>
            <a:srgbClr val="E8ECF0"/>
          </a:solidFill>
          <a:ln/>
        </p:spPr>
      </p:sp>
      <p:pic>
        <p:nvPicPr>
          <p:cNvPr id="28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24644" y="3528060"/>
            <a:ext cx="4000500" cy="57150"/>
          </a:xfrm>
          <a:prstGeom prst="rect">
            <a:avLst/>
          </a:prstGeom>
        </p:spPr>
      </p:pic>
      <p:sp>
        <p:nvSpPr>
          <p:cNvPr id="29" name="Text 24"/>
          <p:cNvSpPr/>
          <p:nvPr/>
        </p:nvSpPr>
        <p:spPr>
          <a:xfrm>
            <a:off x="723394" y="3680938"/>
            <a:ext cx="738188" cy="9048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dirty="0">
                <a:solidFill>
                  <a:srgbClr val="88888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Started:</a:t>
            </a:r>
            <a:pPr algn="l" indent="0" marL="0">
              <a:buNone/>
            </a:pPr>
            <a:r>
              <a:rPr lang="en-US" sz="6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pPr algn="l" indent="0" marL="0">
              <a:buNone/>
            </a:pPr>
            <a:r>
              <a:rPr lang="en-US" sz="600" b="1" dirty="0">
                <a:solidFill>
                  <a:srgbClr val="33333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Mar 1, 2026</a:t>
            </a:r>
            <a:endParaRPr lang="en-US" sz="600" dirty="0"/>
          </a:p>
        </p:txBody>
      </p:sp>
      <p:sp>
        <p:nvSpPr>
          <p:cNvPr id="30" name="Text 25"/>
          <p:cNvSpPr/>
          <p:nvPr/>
        </p:nvSpPr>
        <p:spPr>
          <a:xfrm>
            <a:off x="1651575" y="3680938"/>
            <a:ext cx="766763" cy="9048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dirty="0">
                <a:solidFill>
                  <a:srgbClr val="88888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Target:</a:t>
            </a:r>
            <a:pPr algn="l" indent="0" marL="0">
              <a:buNone/>
            </a:pPr>
            <a:r>
              <a:rPr lang="en-US" sz="6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pPr algn="l" indent="0" marL="0">
              <a:buNone/>
            </a:pPr>
            <a:r>
              <a:rPr lang="en-US" sz="600" b="1" dirty="0">
                <a:solidFill>
                  <a:srgbClr val="33333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May 31, 2026</a:t>
            </a:r>
            <a:endParaRPr lang="en-US" sz="600" dirty="0"/>
          </a:p>
        </p:txBody>
      </p:sp>
      <p:sp>
        <p:nvSpPr>
          <p:cNvPr id="31" name="Text 26"/>
          <p:cNvSpPr/>
          <p:nvPr/>
        </p:nvSpPr>
        <p:spPr>
          <a:xfrm>
            <a:off x="2608719" y="3680938"/>
            <a:ext cx="871538" cy="9048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dirty="0">
                <a:solidFill>
                  <a:srgbClr val="88888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Budget:</a:t>
            </a:r>
            <a:pPr algn="l" indent="0" marL="0">
              <a:buNone/>
            </a:pPr>
            <a:r>
              <a:rPr lang="en-US" sz="6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pPr algn="l" indent="0" marL="0">
              <a:buNone/>
            </a:pPr>
            <a:r>
              <a:rPr lang="en-US" sz="600" b="1" dirty="0">
                <a:solidFill>
                  <a:srgbClr val="33333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$350K / $400K</a:t>
            </a:r>
            <a:endParaRPr lang="en-US" sz="600" dirty="0"/>
          </a:p>
        </p:txBody>
      </p:sp>
      <p:sp>
        <p:nvSpPr>
          <p:cNvPr id="32" name="Shape 27"/>
          <p:cNvSpPr/>
          <p:nvPr/>
        </p:nvSpPr>
        <p:spPr>
          <a:xfrm>
            <a:off x="571500" y="4038600"/>
            <a:ext cx="8001000" cy="914400"/>
          </a:xfrm>
          <a:prstGeom prst="roundRect">
            <a:avLst>
              <a:gd name="adj" fmla="val 8333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19050" dir="5400000">
              <a:srgbClr val="000000">
                <a:alpha val="6000"/>
              </a:srgbClr>
            </a:outerShdw>
          </a:effectLst>
        </p:spPr>
      </p:sp>
      <p:sp>
        <p:nvSpPr>
          <p:cNvPr id="33" name="Text 28"/>
          <p:cNvSpPr/>
          <p:nvPr/>
        </p:nvSpPr>
        <p:spPr>
          <a:xfrm>
            <a:off x="723692" y="4191476"/>
            <a:ext cx="1438275" cy="147637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b="1" dirty="0">
                <a:solidFill>
                  <a:srgbClr val="1E3A5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Customer Data Platform</a:t>
            </a:r>
            <a:endParaRPr lang="en-US" sz="900" dirty="0"/>
          </a:p>
        </p:txBody>
      </p:sp>
      <p:sp>
        <p:nvSpPr>
          <p:cNvPr id="34" name="Text 29"/>
          <p:cNvSpPr/>
          <p:nvPr/>
        </p:nvSpPr>
        <p:spPr>
          <a:xfrm>
            <a:off x="723692" y="4376738"/>
            <a:ext cx="1438275" cy="10477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300"/>
              </a:spcBef>
              <a:buNone/>
            </a:pPr>
            <a:r>
              <a:rPr lang="en-US" sz="600" dirty="0">
                <a:solidFill>
                  <a:srgbClr val="66666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Lead: Emma Rodriguez | Sprint: 2/4</a:t>
            </a:r>
            <a:endParaRPr lang="en-US" sz="600" dirty="0"/>
          </a:p>
        </p:txBody>
      </p:sp>
      <p:sp>
        <p:nvSpPr>
          <p:cNvPr id="35" name="Text 30"/>
          <p:cNvSpPr/>
          <p:nvPr/>
        </p:nvSpPr>
        <p:spPr>
          <a:xfrm>
            <a:off x="7614107" y="4245293"/>
            <a:ext cx="804862" cy="180975"/>
          </a:xfrm>
          <a:prstGeom prst="roundRect">
            <a:avLst>
              <a:gd name="adj" fmla="val 63158"/>
            </a:avLst>
          </a:prstGeom>
          <a:solidFill>
            <a:srgbClr val="7B4FFF"/>
          </a:solidFill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45% Complete</a:t>
            </a:r>
            <a:endParaRPr lang="en-US" sz="600" dirty="0"/>
          </a:p>
        </p:txBody>
      </p:sp>
      <p:sp>
        <p:nvSpPr>
          <p:cNvPr id="36" name="Shape 31"/>
          <p:cNvSpPr/>
          <p:nvPr/>
        </p:nvSpPr>
        <p:spPr>
          <a:xfrm>
            <a:off x="723900" y="4556761"/>
            <a:ext cx="7696200" cy="57150"/>
          </a:xfrm>
          <a:prstGeom prst="roundRect">
            <a:avLst>
              <a:gd name="adj" fmla="val 200000"/>
            </a:avLst>
          </a:prstGeom>
          <a:solidFill>
            <a:srgbClr val="E8ECF0"/>
          </a:solidFill>
          <a:ln/>
        </p:spPr>
      </p:sp>
      <p:pic>
        <p:nvPicPr>
          <p:cNvPr id="37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24376" y="4556761"/>
            <a:ext cx="3462337" cy="57150"/>
          </a:xfrm>
          <a:prstGeom prst="rect">
            <a:avLst/>
          </a:prstGeom>
        </p:spPr>
      </p:pic>
      <p:sp>
        <p:nvSpPr>
          <p:cNvPr id="38" name="Text 32"/>
          <p:cNvSpPr/>
          <p:nvPr/>
        </p:nvSpPr>
        <p:spPr>
          <a:xfrm>
            <a:off x="725001" y="4709638"/>
            <a:ext cx="723900" cy="9048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dirty="0">
                <a:solidFill>
                  <a:srgbClr val="88888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Started:</a:t>
            </a:r>
            <a:pPr algn="l" indent="0" marL="0">
              <a:buNone/>
            </a:pPr>
            <a:r>
              <a:rPr lang="en-US" sz="6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pPr algn="l" indent="0" marL="0">
              <a:buNone/>
            </a:pPr>
            <a:r>
              <a:rPr lang="en-US" sz="600" b="1" dirty="0">
                <a:solidFill>
                  <a:srgbClr val="33333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Apr 1, 2026</a:t>
            </a:r>
            <a:endParaRPr lang="en-US" sz="600" dirty="0"/>
          </a:p>
        </p:txBody>
      </p:sp>
      <p:sp>
        <p:nvSpPr>
          <p:cNvPr id="39" name="Text 33"/>
          <p:cNvSpPr/>
          <p:nvPr/>
        </p:nvSpPr>
        <p:spPr>
          <a:xfrm>
            <a:off x="1640890" y="4709638"/>
            <a:ext cx="719137" cy="9048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dirty="0">
                <a:solidFill>
                  <a:srgbClr val="88888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Target:</a:t>
            </a:r>
            <a:pPr algn="l" indent="0" marL="0">
              <a:buNone/>
            </a:pPr>
            <a:r>
              <a:rPr lang="en-US" sz="6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pPr algn="l" indent="0" marL="0">
              <a:buNone/>
            </a:pPr>
            <a:r>
              <a:rPr lang="en-US" sz="600" b="1" dirty="0">
                <a:solidFill>
                  <a:srgbClr val="33333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Jul 31, 2026</a:t>
            </a:r>
            <a:endParaRPr lang="en-US" sz="600" dirty="0"/>
          </a:p>
        </p:txBody>
      </p:sp>
      <p:sp>
        <p:nvSpPr>
          <p:cNvPr id="40" name="Text 34"/>
          <p:cNvSpPr/>
          <p:nvPr/>
        </p:nvSpPr>
        <p:spPr>
          <a:xfrm>
            <a:off x="2549813" y="4709638"/>
            <a:ext cx="852488" cy="9048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dirty="0">
                <a:solidFill>
                  <a:srgbClr val="88888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Budget:</a:t>
            </a:r>
            <a:pPr algn="l" indent="0" marL="0">
              <a:buNone/>
            </a:pPr>
            <a:r>
              <a:rPr lang="en-US" sz="6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pPr algn="l" indent="0" marL="0">
              <a:buNone/>
            </a:pPr>
            <a:r>
              <a:rPr lang="en-US" sz="600" b="1" dirty="0">
                <a:solidFill>
                  <a:srgbClr val="33333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$180K / $250K</a:t>
            </a:r>
            <a:endParaRPr lang="en-US" sz="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3" name="Text 1"/>
          <p:cNvSpPr/>
          <p:nvPr/>
        </p:nvSpPr>
        <p:spPr>
          <a:xfrm>
            <a:off x="571976" y="380048"/>
            <a:ext cx="2376487" cy="27622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1E3A5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Team &amp; Collaboration</a:t>
            </a:r>
            <a:endParaRPr lang="en-US" sz="1800" dirty="0"/>
          </a:p>
        </p:txBody>
      </p:sp>
      <p:sp>
        <p:nvSpPr>
          <p:cNvPr id="4" name="Shape 2"/>
          <p:cNvSpPr/>
          <p:nvPr/>
        </p:nvSpPr>
        <p:spPr>
          <a:xfrm>
            <a:off x="571500" y="731520"/>
            <a:ext cx="952500" cy="19050"/>
          </a:xfrm>
          <a:prstGeom prst="rect">
            <a:avLst/>
          </a:prstGeom>
          <a:solidFill>
            <a:srgbClr val="0066CC"/>
          </a:solidFill>
          <a:ln/>
        </p:spPr>
      </p:sp>
      <p:sp>
        <p:nvSpPr>
          <p:cNvPr id="5" name="Text 3"/>
          <p:cNvSpPr/>
          <p:nvPr/>
        </p:nvSpPr>
        <p:spPr>
          <a:xfrm>
            <a:off x="571500" y="951548"/>
            <a:ext cx="2476500" cy="16192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Aft>
                <a:spcPts val="1125"/>
              </a:spcAft>
              <a:buNone/>
            </a:pPr>
            <a:r>
              <a:rPr lang="en-US" sz="1000" b="1" dirty="0">
                <a:solidFill>
                  <a:srgbClr val="1E3A5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Team Structure</a:t>
            </a:r>
            <a:endParaRPr lang="en-US" sz="1000" dirty="0"/>
          </a:p>
        </p:txBody>
      </p:sp>
      <p:sp>
        <p:nvSpPr>
          <p:cNvPr id="6" name="Shape 4"/>
          <p:cNvSpPr/>
          <p:nvPr/>
        </p:nvSpPr>
        <p:spPr>
          <a:xfrm>
            <a:off x="571500" y="1255395"/>
            <a:ext cx="2476500" cy="723900"/>
          </a:xfrm>
          <a:prstGeom prst="roundRect">
            <a:avLst>
              <a:gd name="adj" fmla="val 9972"/>
            </a:avLst>
          </a:prstGeom>
          <a:solidFill>
            <a:srgbClr val="F0F5FA"/>
          </a:solidFill>
          <a:ln/>
        </p:spPr>
      </p:sp>
      <p:sp>
        <p:nvSpPr>
          <p:cNvPr id="7" name="Text 5"/>
          <p:cNvSpPr/>
          <p:nvPr/>
        </p:nvSpPr>
        <p:spPr>
          <a:xfrm>
            <a:off x="704850" y="1387793"/>
            <a:ext cx="2209800" cy="10477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dirty="0">
                <a:solidFill>
                  <a:srgbClr val="6B8BA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Frontend Team</a:t>
            </a:r>
            <a:endParaRPr lang="en-US" sz="600" dirty="0"/>
          </a:p>
        </p:txBody>
      </p:sp>
      <p:sp>
        <p:nvSpPr>
          <p:cNvPr id="8" name="Text 6"/>
          <p:cNvSpPr/>
          <p:nvPr/>
        </p:nvSpPr>
        <p:spPr>
          <a:xfrm>
            <a:off x="704850" y="1530192"/>
            <a:ext cx="2209800" cy="18573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300"/>
              </a:spcBef>
              <a:buNone/>
            </a:pPr>
            <a:r>
              <a:rPr lang="en-US" sz="1200" b="1" dirty="0">
                <a:solidFill>
                  <a:srgbClr val="1E3A5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8 Engineers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704850" y="1754981"/>
            <a:ext cx="2209800" cy="9048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300"/>
              </a:spcBef>
              <a:buNone/>
            </a:pPr>
            <a:r>
              <a:rPr lang="en-US" sz="600" dirty="0">
                <a:solidFill>
                  <a:srgbClr val="66666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3 Senior, 3 Mid, 2 Junior</a:t>
            </a:r>
            <a:endParaRPr lang="en-US" sz="600" dirty="0"/>
          </a:p>
        </p:txBody>
      </p:sp>
      <p:sp>
        <p:nvSpPr>
          <p:cNvPr id="10" name="Shape 8"/>
          <p:cNvSpPr/>
          <p:nvPr/>
        </p:nvSpPr>
        <p:spPr>
          <a:xfrm>
            <a:off x="571500" y="2074545"/>
            <a:ext cx="2476500" cy="723900"/>
          </a:xfrm>
          <a:prstGeom prst="roundRect">
            <a:avLst>
              <a:gd name="adj" fmla="val 9972"/>
            </a:avLst>
          </a:prstGeom>
          <a:solidFill>
            <a:srgbClr val="F0F5FA"/>
          </a:solidFill>
          <a:ln/>
        </p:spPr>
      </p:sp>
      <p:sp>
        <p:nvSpPr>
          <p:cNvPr id="11" name="Text 9"/>
          <p:cNvSpPr/>
          <p:nvPr/>
        </p:nvSpPr>
        <p:spPr>
          <a:xfrm>
            <a:off x="704850" y="2206943"/>
            <a:ext cx="2209800" cy="10477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dirty="0">
                <a:solidFill>
                  <a:srgbClr val="6B8BA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Backend Team</a:t>
            </a:r>
            <a:endParaRPr lang="en-US" sz="600" dirty="0"/>
          </a:p>
        </p:txBody>
      </p:sp>
      <p:sp>
        <p:nvSpPr>
          <p:cNvPr id="12" name="Text 10"/>
          <p:cNvSpPr/>
          <p:nvPr/>
        </p:nvSpPr>
        <p:spPr>
          <a:xfrm>
            <a:off x="704850" y="2349342"/>
            <a:ext cx="2209800" cy="18573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300"/>
              </a:spcBef>
              <a:buNone/>
            </a:pPr>
            <a:r>
              <a:rPr lang="en-US" sz="1200" b="1" dirty="0">
                <a:solidFill>
                  <a:srgbClr val="1E3A5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10 Engineers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704850" y="2574131"/>
            <a:ext cx="2209800" cy="9048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300"/>
              </a:spcBef>
              <a:buNone/>
            </a:pPr>
            <a:r>
              <a:rPr lang="en-US" sz="600" dirty="0">
                <a:solidFill>
                  <a:srgbClr val="66666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4 Senior, 4 Mid, 2 Junior</a:t>
            </a:r>
            <a:endParaRPr lang="en-US" sz="600" dirty="0"/>
          </a:p>
        </p:txBody>
      </p:sp>
      <p:sp>
        <p:nvSpPr>
          <p:cNvPr id="14" name="Shape 12"/>
          <p:cNvSpPr/>
          <p:nvPr/>
        </p:nvSpPr>
        <p:spPr>
          <a:xfrm>
            <a:off x="571500" y="2893695"/>
            <a:ext cx="2476500" cy="723900"/>
          </a:xfrm>
          <a:prstGeom prst="roundRect">
            <a:avLst>
              <a:gd name="adj" fmla="val 9972"/>
            </a:avLst>
          </a:prstGeom>
          <a:solidFill>
            <a:srgbClr val="F0F5FA"/>
          </a:solidFill>
          <a:ln/>
        </p:spPr>
      </p:sp>
      <p:sp>
        <p:nvSpPr>
          <p:cNvPr id="15" name="Text 13"/>
          <p:cNvSpPr/>
          <p:nvPr/>
        </p:nvSpPr>
        <p:spPr>
          <a:xfrm>
            <a:off x="704850" y="3026093"/>
            <a:ext cx="2209800" cy="10477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dirty="0">
                <a:solidFill>
                  <a:srgbClr val="6B8BA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DevOps Team</a:t>
            </a:r>
            <a:endParaRPr lang="en-US" sz="600" dirty="0"/>
          </a:p>
        </p:txBody>
      </p:sp>
      <p:sp>
        <p:nvSpPr>
          <p:cNvPr id="16" name="Text 14"/>
          <p:cNvSpPr/>
          <p:nvPr/>
        </p:nvSpPr>
        <p:spPr>
          <a:xfrm>
            <a:off x="704850" y="3168492"/>
            <a:ext cx="2209800" cy="18573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300"/>
              </a:spcBef>
              <a:buNone/>
            </a:pPr>
            <a:r>
              <a:rPr lang="en-US" sz="1200" b="1" dirty="0">
                <a:solidFill>
                  <a:srgbClr val="1E3A5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4 Engineers</a:t>
            </a:r>
            <a:endParaRPr lang="en-US" sz="1200" dirty="0"/>
          </a:p>
        </p:txBody>
      </p:sp>
      <p:sp>
        <p:nvSpPr>
          <p:cNvPr id="17" name="Text 15"/>
          <p:cNvSpPr/>
          <p:nvPr/>
        </p:nvSpPr>
        <p:spPr>
          <a:xfrm>
            <a:off x="704850" y="3393281"/>
            <a:ext cx="2209800" cy="9048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300"/>
              </a:spcBef>
              <a:buNone/>
            </a:pPr>
            <a:r>
              <a:rPr lang="en-US" sz="600" dirty="0">
                <a:solidFill>
                  <a:srgbClr val="66666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 Senior, 1 Mid, 1 Junior</a:t>
            </a:r>
            <a:endParaRPr lang="en-US" sz="600" dirty="0"/>
          </a:p>
        </p:txBody>
      </p:sp>
      <p:sp>
        <p:nvSpPr>
          <p:cNvPr id="18" name="Shape 16"/>
          <p:cNvSpPr/>
          <p:nvPr/>
        </p:nvSpPr>
        <p:spPr>
          <a:xfrm>
            <a:off x="571500" y="3712845"/>
            <a:ext cx="2476500" cy="723900"/>
          </a:xfrm>
          <a:prstGeom prst="roundRect">
            <a:avLst>
              <a:gd name="adj" fmla="val 9972"/>
            </a:avLst>
          </a:prstGeom>
          <a:solidFill>
            <a:srgbClr val="F0F5FA"/>
          </a:solidFill>
          <a:ln/>
        </p:spPr>
      </p:sp>
      <p:sp>
        <p:nvSpPr>
          <p:cNvPr id="19" name="Text 17"/>
          <p:cNvSpPr/>
          <p:nvPr/>
        </p:nvSpPr>
        <p:spPr>
          <a:xfrm>
            <a:off x="704850" y="3845243"/>
            <a:ext cx="2209800" cy="10477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dirty="0">
                <a:solidFill>
                  <a:srgbClr val="6B8BA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QA Team</a:t>
            </a:r>
            <a:endParaRPr lang="en-US" sz="600" dirty="0"/>
          </a:p>
        </p:txBody>
      </p:sp>
      <p:sp>
        <p:nvSpPr>
          <p:cNvPr id="20" name="Text 18"/>
          <p:cNvSpPr/>
          <p:nvPr/>
        </p:nvSpPr>
        <p:spPr>
          <a:xfrm>
            <a:off x="704850" y="3987642"/>
            <a:ext cx="2209800" cy="18573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300"/>
              </a:spcBef>
              <a:buNone/>
            </a:pPr>
            <a:r>
              <a:rPr lang="en-US" sz="1200" b="1" dirty="0">
                <a:solidFill>
                  <a:srgbClr val="1E3A5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 Engineers</a:t>
            </a:r>
            <a:endParaRPr lang="en-US" sz="1200" dirty="0"/>
          </a:p>
        </p:txBody>
      </p:sp>
      <p:sp>
        <p:nvSpPr>
          <p:cNvPr id="21" name="Text 19"/>
          <p:cNvSpPr/>
          <p:nvPr/>
        </p:nvSpPr>
        <p:spPr>
          <a:xfrm>
            <a:off x="704850" y="4212431"/>
            <a:ext cx="2209800" cy="9048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300"/>
              </a:spcBef>
              <a:buNone/>
            </a:pPr>
            <a:r>
              <a:rPr lang="en-US" sz="600" dirty="0">
                <a:solidFill>
                  <a:srgbClr val="66666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 Senior, 1 Mid</a:t>
            </a:r>
            <a:endParaRPr lang="en-US" sz="600" dirty="0"/>
          </a:p>
        </p:txBody>
      </p:sp>
      <p:sp>
        <p:nvSpPr>
          <p:cNvPr id="22" name="Text 20"/>
          <p:cNvSpPr/>
          <p:nvPr/>
        </p:nvSpPr>
        <p:spPr>
          <a:xfrm>
            <a:off x="3238500" y="951548"/>
            <a:ext cx="2667000" cy="16192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Aft>
                <a:spcPts val="1125"/>
              </a:spcAft>
              <a:buNone/>
            </a:pPr>
            <a:r>
              <a:rPr lang="en-US" sz="1000" b="1" dirty="0">
                <a:solidFill>
                  <a:srgbClr val="1E3A5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Training &amp; Development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6286500" y="951548"/>
            <a:ext cx="2286000" cy="16192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Aft>
                <a:spcPts val="1125"/>
              </a:spcAft>
              <a:buNone/>
            </a:pPr>
            <a:r>
              <a:rPr lang="en-US" sz="1000" b="1" dirty="0">
                <a:solidFill>
                  <a:srgbClr val="1E3A5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Cross-team Collaboration</a:t>
            </a:r>
            <a:endParaRPr lang="en-US" sz="1000" dirty="0"/>
          </a:p>
        </p:txBody>
      </p:sp>
      <p:pic>
        <p:nvPicPr>
          <p:cNvPr id="24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286500" y="1255872"/>
            <a:ext cx="2286000" cy="909638"/>
          </a:xfrm>
          <a:prstGeom prst="rect">
            <a:avLst/>
          </a:prstGeom>
        </p:spPr>
      </p:pic>
      <p:sp>
        <p:nvSpPr>
          <p:cNvPr id="25" name="Text 22"/>
          <p:cNvSpPr/>
          <p:nvPr/>
        </p:nvSpPr>
        <p:spPr>
          <a:xfrm>
            <a:off x="6419850" y="1389222"/>
            <a:ext cx="2019300" cy="9048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dirty="0">
                <a:solidFill>
                  <a:srgbClr val="A8C5E2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JOINT INITIATIVE</a:t>
            </a:r>
            <a:endParaRPr lang="en-US" sz="600" dirty="0"/>
          </a:p>
        </p:txBody>
      </p:sp>
      <p:sp>
        <p:nvSpPr>
          <p:cNvPr id="26" name="Text 23"/>
          <p:cNvSpPr/>
          <p:nvPr/>
        </p:nvSpPr>
        <p:spPr>
          <a:xfrm>
            <a:off x="6419850" y="1537813"/>
            <a:ext cx="2019300" cy="12858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450"/>
              </a:spcBef>
              <a:buNone/>
            </a:pPr>
            <a:r>
              <a:rPr lang="en-US" sz="8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Platform API Integration</a:t>
            </a:r>
            <a:endParaRPr lang="en-US" sz="800" dirty="0"/>
          </a:p>
        </p:txBody>
      </p:sp>
      <p:sp>
        <p:nvSpPr>
          <p:cNvPr id="27" name="Text 24"/>
          <p:cNvSpPr/>
          <p:nvPr/>
        </p:nvSpPr>
        <p:spPr>
          <a:xfrm>
            <a:off x="6419850" y="1723549"/>
            <a:ext cx="2019300" cy="309562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450"/>
              </a:spcBef>
              <a:buNone/>
            </a:pPr>
            <a:r>
              <a:rPr lang="en-US" sz="600" dirty="0">
                <a:solidFill>
                  <a:srgbClr val="C5D9E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Backend + Frontend + QA collaboration to deliver unified API experience. 94% stakeholder satisfaction.</a:t>
            </a:r>
            <a:endParaRPr lang="en-US" sz="600" dirty="0"/>
          </a:p>
        </p:txBody>
      </p:sp>
      <p:pic>
        <p:nvPicPr>
          <p:cNvPr id="28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86500" y="2260284"/>
            <a:ext cx="2286000" cy="809625"/>
          </a:xfrm>
          <a:prstGeom prst="rect">
            <a:avLst/>
          </a:prstGeom>
        </p:spPr>
      </p:pic>
      <p:sp>
        <p:nvSpPr>
          <p:cNvPr id="29" name="Text 25"/>
          <p:cNvSpPr/>
          <p:nvPr/>
        </p:nvSpPr>
        <p:spPr>
          <a:xfrm>
            <a:off x="6419850" y="2395063"/>
            <a:ext cx="2019300" cy="9048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dirty="0">
                <a:solidFill>
                  <a:srgbClr val="A8C5E2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KNOWLEDGE SHARING</a:t>
            </a:r>
            <a:endParaRPr lang="en-US" sz="600" dirty="0"/>
          </a:p>
        </p:txBody>
      </p:sp>
      <p:sp>
        <p:nvSpPr>
          <p:cNvPr id="30" name="Text 26"/>
          <p:cNvSpPr/>
          <p:nvPr/>
        </p:nvSpPr>
        <p:spPr>
          <a:xfrm>
            <a:off x="6419850" y="2543651"/>
            <a:ext cx="2019300" cy="12858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450"/>
              </a:spcBef>
              <a:buNone/>
            </a:pPr>
            <a:r>
              <a:rPr lang="en-US" sz="8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Design System Adoption</a:t>
            </a:r>
            <a:endParaRPr lang="en-US" sz="800" dirty="0"/>
          </a:p>
        </p:txBody>
      </p:sp>
      <p:sp>
        <p:nvSpPr>
          <p:cNvPr id="31" name="Text 27"/>
          <p:cNvSpPr/>
          <p:nvPr/>
        </p:nvSpPr>
        <p:spPr>
          <a:xfrm>
            <a:off x="6419850" y="2730342"/>
            <a:ext cx="2019300" cy="204787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450"/>
              </a:spcBef>
              <a:buNone/>
            </a:pPr>
            <a:r>
              <a:rPr lang="en-US" sz="600" dirty="0">
                <a:solidFill>
                  <a:srgbClr val="C5D9E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Design + Frontend partnership achieving 100% component consistency across 12 products.</a:t>
            </a:r>
            <a:endParaRPr lang="en-US" sz="600" dirty="0"/>
          </a:p>
        </p:txBody>
      </p:sp>
      <p:pic>
        <p:nvPicPr>
          <p:cNvPr id="32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286500" y="3163252"/>
            <a:ext cx="2286000" cy="809625"/>
          </a:xfrm>
          <a:prstGeom prst="rect">
            <a:avLst/>
          </a:prstGeom>
        </p:spPr>
      </p:pic>
      <p:sp>
        <p:nvSpPr>
          <p:cNvPr id="33" name="Text 28"/>
          <p:cNvSpPr/>
          <p:nvPr/>
        </p:nvSpPr>
        <p:spPr>
          <a:xfrm>
            <a:off x="6419850" y="3298031"/>
            <a:ext cx="2019300" cy="9048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dirty="0">
                <a:solidFill>
                  <a:srgbClr val="A8C5E2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PROCESS IMPROVEMENT</a:t>
            </a:r>
            <a:endParaRPr lang="en-US" sz="600" dirty="0"/>
          </a:p>
        </p:txBody>
      </p:sp>
      <p:sp>
        <p:nvSpPr>
          <p:cNvPr id="34" name="Text 29"/>
          <p:cNvSpPr/>
          <p:nvPr/>
        </p:nvSpPr>
        <p:spPr>
          <a:xfrm>
            <a:off x="6419850" y="3446622"/>
            <a:ext cx="2019300" cy="12858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450"/>
              </a:spcBef>
              <a:buNone/>
            </a:pPr>
            <a:r>
              <a:rPr lang="en-US" sz="8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CI/CD Optimization</a:t>
            </a:r>
            <a:endParaRPr lang="en-US" sz="800" dirty="0"/>
          </a:p>
        </p:txBody>
      </p:sp>
      <p:sp>
        <p:nvSpPr>
          <p:cNvPr id="35" name="Text 30"/>
          <p:cNvSpPr/>
          <p:nvPr/>
        </p:nvSpPr>
        <p:spPr>
          <a:xfrm>
            <a:off x="6419850" y="3633313"/>
            <a:ext cx="2019300" cy="204787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450"/>
              </a:spcBef>
              <a:buNone/>
            </a:pPr>
            <a:r>
              <a:rPr lang="en-US" sz="600" dirty="0">
                <a:solidFill>
                  <a:srgbClr val="C5D9E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DevOps + Backend reduced build times by 60% through parallel execution strategy.</a:t>
            </a:r>
            <a:endParaRPr lang="en-US" sz="600" dirty="0"/>
          </a:p>
        </p:txBody>
      </p:sp>
      <p:sp>
        <p:nvSpPr>
          <p:cNvPr id="36" name="Text 31"/>
          <p:cNvSpPr/>
          <p:nvPr/>
        </p:nvSpPr>
        <p:spPr>
          <a:xfrm>
            <a:off x="3238500" y="1255395"/>
            <a:ext cx="2667000" cy="2000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152400" indent="-152400">
              <a:lnSpc>
                <a:spcPts val="1125"/>
              </a:lnSpc>
              <a:spcAft>
                <a:spcPts val="675"/>
              </a:spcAft>
              <a:buSzPct val="100000"/>
              <a:buChar char="•"/>
            </a:pPr>
            <a:r>
              <a:rPr lang="en-US" sz="750" b="1" dirty="0">
                <a:solidFill>
                  <a:srgbClr val="33333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​</a:t>
            </a:r>
            <a:pPr algn="l" indent="0" marL="0">
              <a:lnSpc>
                <a:spcPts val="1125"/>
              </a:lnSpc>
              <a:buNone/>
            </a:pPr>
            <a:r>
              <a:rPr lang="en-US" sz="700" b="1" dirty="0">
                <a:solidFill>
                  <a:srgbClr val="33333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AWS Certification:</a:t>
            </a:r>
            <a:pPr algn="l" indent="0" marL="0">
              <a:lnSpc>
                <a:spcPts val="1125"/>
              </a:lnSpc>
              <a:spcAft>
                <a:spcPts val="675"/>
              </a:spcAft>
              <a:buNone/>
            </a:pPr>
            <a:r>
              <a:rPr lang="en-US" sz="700" dirty="0">
                <a:solidFill>
                  <a:srgbClr val="33333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4 team members completed Solutions Architect certification</a:t>
            </a:r>
            <a:endParaRPr lang="en-US" sz="750" dirty="0"/>
          </a:p>
          <a:p>
            <a:pPr algn="l" marL="152400" indent="-152400">
              <a:lnSpc>
                <a:spcPts val="1125"/>
              </a:lnSpc>
              <a:spcAft>
                <a:spcPts val="675"/>
              </a:spcAft>
              <a:buSzPct val="100000"/>
              <a:buChar char="•"/>
            </a:pPr>
            <a:r>
              <a:rPr lang="en-US" sz="750" b="1" dirty="0">
                <a:solidFill>
                  <a:srgbClr val="33333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​</a:t>
            </a:r>
            <a:pPr algn="l" indent="0" marL="0">
              <a:lnSpc>
                <a:spcPts val="1125"/>
              </a:lnSpc>
              <a:buNone/>
            </a:pPr>
            <a:r>
              <a:rPr lang="en-US" sz="700" b="1" dirty="0">
                <a:solidFill>
                  <a:srgbClr val="33333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Internal Tech Talks:</a:t>
            </a:r>
            <a:pPr algn="l" indent="0" marL="0">
              <a:lnSpc>
                <a:spcPts val="1125"/>
              </a:lnSpc>
              <a:spcAft>
                <a:spcPts val="675"/>
              </a:spcAft>
              <a:buNone/>
            </a:pPr>
            <a:r>
              <a:rPr lang="en-US" sz="700" dirty="0">
                <a:solidFill>
                  <a:srgbClr val="33333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Hosted 6 sessions with avg 85% attendance</a:t>
            </a:r>
            <a:endParaRPr lang="en-US" sz="750" dirty="0"/>
          </a:p>
          <a:p>
            <a:pPr algn="l" marL="152400" indent="-152400">
              <a:lnSpc>
                <a:spcPts val="1125"/>
              </a:lnSpc>
              <a:spcAft>
                <a:spcPts val="675"/>
              </a:spcAft>
              <a:buSzPct val="100000"/>
              <a:buChar char="•"/>
            </a:pPr>
            <a:r>
              <a:rPr lang="en-US" sz="750" b="1" dirty="0">
                <a:solidFill>
                  <a:srgbClr val="33333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​</a:t>
            </a:r>
            <a:pPr algn="l" indent="0" marL="0">
              <a:lnSpc>
                <a:spcPts val="1125"/>
              </a:lnSpc>
              <a:buNone/>
            </a:pPr>
            <a:r>
              <a:rPr lang="en-US" sz="700" b="1" dirty="0">
                <a:solidFill>
                  <a:srgbClr val="33333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Mentorship Program:</a:t>
            </a:r>
            <a:pPr algn="l" indent="0" marL="0">
              <a:lnSpc>
                <a:spcPts val="1125"/>
              </a:lnSpc>
              <a:spcAft>
                <a:spcPts val="675"/>
              </a:spcAft>
              <a:buNone/>
            </a:pPr>
            <a:r>
              <a:rPr lang="en-US" sz="700" dirty="0">
                <a:solidFill>
                  <a:srgbClr val="33333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8 new pairings established this month</a:t>
            </a:r>
            <a:endParaRPr lang="en-US" sz="750" dirty="0"/>
          </a:p>
          <a:p>
            <a:pPr algn="l" marL="152400" indent="-152400">
              <a:lnSpc>
                <a:spcPts val="1125"/>
              </a:lnSpc>
              <a:spcAft>
                <a:spcPts val="675"/>
              </a:spcAft>
              <a:buSzPct val="100000"/>
              <a:buChar char="•"/>
            </a:pPr>
            <a:r>
              <a:rPr lang="en-US" sz="750" b="1" dirty="0">
                <a:solidFill>
                  <a:srgbClr val="33333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​</a:t>
            </a:r>
            <a:pPr algn="l" indent="0" marL="0">
              <a:lnSpc>
                <a:spcPts val="1125"/>
              </a:lnSpc>
              <a:buNone/>
            </a:pPr>
            <a:r>
              <a:rPr lang="en-US" sz="700" b="1" dirty="0">
                <a:solidFill>
                  <a:srgbClr val="33333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Conference Attendance:</a:t>
            </a:r>
            <a:pPr algn="l" indent="0" marL="0">
              <a:lnSpc>
                <a:spcPts val="1125"/>
              </a:lnSpc>
              <a:spcAft>
                <a:spcPts val="675"/>
              </a:spcAft>
              <a:buNone/>
            </a:pPr>
            <a:r>
              <a:rPr lang="en-US" sz="700" dirty="0">
                <a:solidFill>
                  <a:srgbClr val="33333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3 engineers attended React Summit 2026</a:t>
            </a:r>
            <a:endParaRPr lang="en-US" sz="750" dirty="0"/>
          </a:p>
          <a:p>
            <a:pPr algn="l" marL="152400" indent="-152400">
              <a:lnSpc>
                <a:spcPts val="1125"/>
              </a:lnSpc>
              <a:spcAft>
                <a:spcPts val="675"/>
              </a:spcAft>
              <a:buSzPct val="100000"/>
              <a:buChar char="•"/>
            </a:pPr>
            <a:r>
              <a:rPr lang="en-US" sz="750" b="1" dirty="0">
                <a:solidFill>
                  <a:srgbClr val="33333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​</a:t>
            </a:r>
            <a:pPr algn="l" indent="0" marL="0">
              <a:lnSpc>
                <a:spcPts val="1125"/>
              </a:lnSpc>
              <a:buNone/>
            </a:pPr>
            <a:r>
              <a:rPr lang="en-US" sz="700" b="1" dirty="0">
                <a:solidFill>
                  <a:srgbClr val="33333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Code Review Training:</a:t>
            </a:r>
            <a:pPr algn="l" indent="0" marL="0">
              <a:lnSpc>
                <a:spcPts val="1125"/>
              </a:lnSpc>
              <a:spcAft>
                <a:spcPts val="675"/>
              </a:spcAft>
              <a:buNone/>
            </a:pPr>
            <a:r>
              <a:rPr lang="en-US" sz="700" dirty="0">
                <a:solidFill>
                  <a:srgbClr val="33333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Completed 4 workshops on effective reviewing</a:t>
            </a:r>
            <a:endParaRPr lang="en-US" sz="750" dirty="0"/>
          </a:p>
          <a:p>
            <a:pPr algn="l" marL="152400" indent="-152400">
              <a:lnSpc>
                <a:spcPts val="1125"/>
              </a:lnSpc>
              <a:buSzPct val="100000"/>
              <a:buChar char="•"/>
            </a:pPr>
            <a:r>
              <a:rPr lang="en-US" sz="750" b="1" dirty="0">
                <a:solidFill>
                  <a:srgbClr val="33333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​</a:t>
            </a:r>
            <a:pPr algn="l" indent="0" marL="0">
              <a:lnSpc>
                <a:spcPts val="1125"/>
              </a:lnSpc>
              <a:buNone/>
            </a:pPr>
            <a:r>
              <a:rPr lang="en-US" sz="700" b="1" dirty="0">
                <a:solidFill>
                  <a:srgbClr val="33333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Knowledge Base:</a:t>
            </a:r>
            <a:pPr algn="l" indent="0" marL="0">
              <a:lnSpc>
                <a:spcPts val="1125"/>
              </a:lnSpc>
              <a:buNone/>
            </a:pPr>
            <a:r>
              <a:rPr lang="en-US" sz="700" dirty="0">
                <a:solidFill>
                  <a:srgbClr val="33333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Published 45 new technical articles</a:t>
            </a:r>
            <a:endParaRPr lang="en-US" sz="7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E3A5F"/>
          </a:solidFill>
          <a:ln/>
        </p:spPr>
      </p:sp>
      <p:sp>
        <p:nvSpPr>
          <p:cNvPr id="3" name="Text 1"/>
          <p:cNvSpPr/>
          <p:nvPr/>
        </p:nvSpPr>
        <p:spPr>
          <a:xfrm>
            <a:off x="572214" y="380048"/>
            <a:ext cx="2171700" cy="27622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Metrics &amp; Analytics</a:t>
            </a:r>
            <a:endParaRPr lang="en-US" sz="1800" dirty="0"/>
          </a:p>
        </p:txBody>
      </p:sp>
      <p:sp>
        <p:nvSpPr>
          <p:cNvPr id="4" name="Shape 2"/>
          <p:cNvSpPr/>
          <p:nvPr/>
        </p:nvSpPr>
        <p:spPr>
          <a:xfrm>
            <a:off x="571500" y="731520"/>
            <a:ext cx="952500" cy="19050"/>
          </a:xfrm>
          <a:prstGeom prst="rect">
            <a:avLst/>
          </a:prstGeom>
          <a:solidFill>
            <a:srgbClr val="0066CC"/>
          </a:solidFill>
          <a:ln/>
        </p:spPr>
      </p:sp>
      <p:sp>
        <p:nvSpPr>
          <p:cNvPr id="5" name="Shape 3"/>
          <p:cNvSpPr/>
          <p:nvPr/>
        </p:nvSpPr>
        <p:spPr>
          <a:xfrm>
            <a:off x="572274" y="952500"/>
            <a:ext cx="2538413" cy="1257300"/>
          </a:xfrm>
          <a:prstGeom prst="roundRect">
            <a:avLst>
              <a:gd name="adj" fmla="val 4408"/>
            </a:avLst>
          </a:prstGeom>
          <a:solidFill>
            <a:srgbClr val="FFFFFF">
              <a:alpha val="10000"/>
            </a:srgbClr>
          </a:solidFill>
          <a:ln w="3810">
            <a:solidFill>
              <a:srgbClr val="FFFFFF">
                <a:alpha val="15000"/>
              </a:srgbClr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765155" y="1147288"/>
            <a:ext cx="2152650" cy="9048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dirty="0">
                <a:solidFill>
                  <a:srgbClr val="A8C5E2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SYSTEM UPTIME</a:t>
            </a:r>
            <a:endParaRPr lang="en-US" sz="600" dirty="0"/>
          </a:p>
        </p:txBody>
      </p:sp>
      <p:sp>
        <p:nvSpPr>
          <p:cNvPr id="7" name="Text 5"/>
          <p:cNvSpPr/>
          <p:nvPr/>
        </p:nvSpPr>
        <p:spPr>
          <a:xfrm>
            <a:off x="765155" y="1313497"/>
            <a:ext cx="2152650" cy="37147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600"/>
              </a:spcBef>
              <a:buNone/>
            </a:pPr>
            <a:r>
              <a:rPr lang="en-US" sz="24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99.97%</a:t>
            </a:r>
            <a:endParaRPr lang="en-US" sz="2400" dirty="0"/>
          </a:p>
        </p:txBody>
      </p:sp>
      <p:sp>
        <p:nvSpPr>
          <p:cNvPr id="8" name="Text 6"/>
          <p:cNvSpPr/>
          <p:nvPr/>
        </p:nvSpPr>
        <p:spPr>
          <a:xfrm>
            <a:off x="765155" y="1759268"/>
            <a:ext cx="2152650" cy="10477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600"/>
              </a:spcBef>
              <a:buNone/>
            </a:pPr>
            <a:r>
              <a:rPr lang="en-US" sz="600" dirty="0">
                <a:solidFill>
                  <a:srgbClr val="7CB3D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+0.05% vs last month</a:t>
            </a:r>
            <a:endParaRPr lang="en-US" sz="600" dirty="0"/>
          </a:p>
        </p:txBody>
      </p:sp>
      <p:sp>
        <p:nvSpPr>
          <p:cNvPr id="9" name="Shape 7"/>
          <p:cNvSpPr/>
          <p:nvPr/>
        </p:nvSpPr>
        <p:spPr>
          <a:xfrm>
            <a:off x="765155" y="1977391"/>
            <a:ext cx="2152650" cy="38100"/>
          </a:xfrm>
          <a:prstGeom prst="roundRect">
            <a:avLst>
              <a:gd name="adj" fmla="val 300000"/>
            </a:avLst>
          </a:prstGeom>
          <a:solidFill>
            <a:srgbClr val="FFFFFF">
              <a:alpha val="20000"/>
            </a:srgbClr>
          </a:solidFill>
          <a:ln/>
        </p:spPr>
      </p:sp>
      <p:sp>
        <p:nvSpPr>
          <p:cNvPr id="10" name="Shape 8"/>
          <p:cNvSpPr/>
          <p:nvPr/>
        </p:nvSpPr>
        <p:spPr>
          <a:xfrm>
            <a:off x="764828" y="1977391"/>
            <a:ext cx="2152650" cy="38100"/>
          </a:xfrm>
          <a:prstGeom prst="roundRect">
            <a:avLst>
              <a:gd name="adj" fmla="val 300000"/>
            </a:avLst>
          </a:prstGeom>
          <a:solidFill>
            <a:srgbClr val="00A878"/>
          </a:solidFill>
          <a:ln/>
        </p:spPr>
      </p:sp>
      <p:sp>
        <p:nvSpPr>
          <p:cNvPr id="11" name="Shape 9"/>
          <p:cNvSpPr/>
          <p:nvPr/>
        </p:nvSpPr>
        <p:spPr>
          <a:xfrm>
            <a:off x="3302764" y="952500"/>
            <a:ext cx="2538413" cy="1257300"/>
          </a:xfrm>
          <a:prstGeom prst="roundRect">
            <a:avLst>
              <a:gd name="adj" fmla="val 4408"/>
            </a:avLst>
          </a:prstGeom>
          <a:solidFill>
            <a:srgbClr val="FFFFFF">
              <a:alpha val="10000"/>
            </a:srgbClr>
          </a:solidFill>
          <a:ln w="3810">
            <a:solidFill>
              <a:srgbClr val="FFFFFF">
                <a:alpha val="15000"/>
              </a:srgbClr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3495645" y="1147288"/>
            <a:ext cx="2152650" cy="9048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dirty="0">
                <a:solidFill>
                  <a:srgbClr val="A8C5E2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AVG RESPONSE TIME</a:t>
            </a:r>
            <a:endParaRPr lang="en-US" sz="600" dirty="0"/>
          </a:p>
        </p:txBody>
      </p:sp>
      <p:sp>
        <p:nvSpPr>
          <p:cNvPr id="13" name="Text 11"/>
          <p:cNvSpPr/>
          <p:nvPr/>
        </p:nvSpPr>
        <p:spPr>
          <a:xfrm>
            <a:off x="3495645" y="1313497"/>
            <a:ext cx="2152650" cy="37147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600"/>
              </a:spcBef>
              <a:buNone/>
            </a:pPr>
            <a:r>
              <a:rPr lang="en-US" sz="24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124ms</a:t>
            </a:r>
            <a:endParaRPr lang="en-US" sz="2400" dirty="0"/>
          </a:p>
        </p:txBody>
      </p:sp>
      <p:sp>
        <p:nvSpPr>
          <p:cNvPr id="14" name="Text 12"/>
          <p:cNvSpPr/>
          <p:nvPr/>
        </p:nvSpPr>
        <p:spPr>
          <a:xfrm>
            <a:off x="3495645" y="1759268"/>
            <a:ext cx="2152650" cy="10477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600"/>
              </a:spcBef>
              <a:buNone/>
            </a:pPr>
            <a:r>
              <a:rPr lang="en-US" sz="600" dirty="0">
                <a:solidFill>
                  <a:srgbClr val="7CB3D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-35% improvement</a:t>
            </a:r>
            <a:endParaRPr lang="en-US" sz="600" dirty="0"/>
          </a:p>
        </p:txBody>
      </p:sp>
      <p:sp>
        <p:nvSpPr>
          <p:cNvPr id="15" name="Shape 13"/>
          <p:cNvSpPr/>
          <p:nvPr/>
        </p:nvSpPr>
        <p:spPr>
          <a:xfrm>
            <a:off x="3495645" y="1977391"/>
            <a:ext cx="2152650" cy="38100"/>
          </a:xfrm>
          <a:prstGeom prst="roundRect">
            <a:avLst>
              <a:gd name="adj" fmla="val 300000"/>
            </a:avLst>
          </a:prstGeom>
          <a:solidFill>
            <a:srgbClr val="FFFFFF">
              <a:alpha val="20000"/>
            </a:srgbClr>
          </a:solidFill>
          <a:ln/>
        </p:spPr>
      </p:sp>
      <p:sp>
        <p:nvSpPr>
          <p:cNvPr id="16" name="Shape 14"/>
          <p:cNvSpPr/>
          <p:nvPr/>
        </p:nvSpPr>
        <p:spPr>
          <a:xfrm>
            <a:off x="3496211" y="1977391"/>
            <a:ext cx="1828800" cy="38100"/>
          </a:xfrm>
          <a:prstGeom prst="roundRect">
            <a:avLst>
              <a:gd name="adj" fmla="val 300000"/>
            </a:avLst>
          </a:prstGeom>
          <a:solidFill>
            <a:srgbClr val="0066CC"/>
          </a:solidFill>
          <a:ln/>
        </p:spPr>
      </p:sp>
      <p:sp>
        <p:nvSpPr>
          <p:cNvPr id="17" name="Shape 15"/>
          <p:cNvSpPr/>
          <p:nvPr/>
        </p:nvSpPr>
        <p:spPr>
          <a:xfrm>
            <a:off x="6033284" y="952500"/>
            <a:ext cx="2538413" cy="1257300"/>
          </a:xfrm>
          <a:prstGeom prst="roundRect">
            <a:avLst>
              <a:gd name="adj" fmla="val 4408"/>
            </a:avLst>
          </a:prstGeom>
          <a:solidFill>
            <a:srgbClr val="FFFFFF">
              <a:alpha val="10000"/>
            </a:srgbClr>
          </a:solidFill>
          <a:ln w="3810">
            <a:solidFill>
              <a:srgbClr val="FFFFFF">
                <a:alpha val="15000"/>
              </a:srgbClr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6226165" y="1147288"/>
            <a:ext cx="2152650" cy="9048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dirty="0">
                <a:solidFill>
                  <a:srgbClr val="A8C5E2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DAILY ACTIVE USERS</a:t>
            </a:r>
            <a:endParaRPr lang="en-US" sz="600" dirty="0"/>
          </a:p>
        </p:txBody>
      </p:sp>
      <p:sp>
        <p:nvSpPr>
          <p:cNvPr id="19" name="Text 17"/>
          <p:cNvSpPr/>
          <p:nvPr/>
        </p:nvSpPr>
        <p:spPr>
          <a:xfrm>
            <a:off x="6226165" y="1313497"/>
            <a:ext cx="2152650" cy="37147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600"/>
              </a:spcBef>
              <a:buNone/>
            </a:pPr>
            <a:r>
              <a:rPr lang="en-US" sz="24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48.2K</a:t>
            </a:r>
            <a:endParaRPr lang="en-US" sz="2400" dirty="0"/>
          </a:p>
        </p:txBody>
      </p:sp>
      <p:sp>
        <p:nvSpPr>
          <p:cNvPr id="20" name="Text 18"/>
          <p:cNvSpPr/>
          <p:nvPr/>
        </p:nvSpPr>
        <p:spPr>
          <a:xfrm>
            <a:off x="6226165" y="1759268"/>
            <a:ext cx="2152650" cy="10477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600"/>
              </a:spcBef>
              <a:buNone/>
            </a:pPr>
            <a:r>
              <a:rPr lang="en-US" sz="600" dirty="0">
                <a:solidFill>
                  <a:srgbClr val="7CB3D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+12% MoM growth</a:t>
            </a:r>
            <a:endParaRPr lang="en-US" sz="600" dirty="0"/>
          </a:p>
        </p:txBody>
      </p:sp>
      <p:sp>
        <p:nvSpPr>
          <p:cNvPr id="21" name="Shape 19"/>
          <p:cNvSpPr/>
          <p:nvPr/>
        </p:nvSpPr>
        <p:spPr>
          <a:xfrm>
            <a:off x="6226165" y="1977391"/>
            <a:ext cx="2152650" cy="38100"/>
          </a:xfrm>
          <a:prstGeom prst="roundRect">
            <a:avLst>
              <a:gd name="adj" fmla="val 300000"/>
            </a:avLst>
          </a:prstGeom>
          <a:solidFill>
            <a:srgbClr val="FFFFFF">
              <a:alpha val="20000"/>
            </a:srgbClr>
          </a:solidFill>
          <a:ln/>
        </p:spPr>
      </p:sp>
      <p:sp>
        <p:nvSpPr>
          <p:cNvPr id="22" name="Shape 20"/>
          <p:cNvSpPr/>
          <p:nvPr/>
        </p:nvSpPr>
        <p:spPr>
          <a:xfrm>
            <a:off x="6227386" y="1977391"/>
            <a:ext cx="1547813" cy="38100"/>
          </a:xfrm>
          <a:prstGeom prst="roundRect">
            <a:avLst>
              <a:gd name="adj" fmla="val 300000"/>
            </a:avLst>
          </a:prstGeom>
          <a:solidFill>
            <a:srgbClr val="FF6B35"/>
          </a:solidFill>
          <a:ln/>
        </p:spPr>
      </p:sp>
      <p:sp>
        <p:nvSpPr>
          <p:cNvPr id="23" name="Shape 21"/>
          <p:cNvSpPr/>
          <p:nvPr/>
        </p:nvSpPr>
        <p:spPr>
          <a:xfrm>
            <a:off x="571500" y="2571274"/>
            <a:ext cx="8001000" cy="842963"/>
          </a:xfrm>
          <a:prstGeom prst="roundRect">
            <a:avLst>
              <a:gd name="adj" fmla="val 9806"/>
            </a:avLst>
          </a:prstGeom>
          <a:solidFill>
            <a:srgbClr val="FFFFFF">
              <a:alpha val="5000"/>
            </a:srgbClr>
          </a:solidFill>
          <a:ln w="3810">
            <a:solidFill>
              <a:srgbClr val="FFFFFF">
                <a:alpha val="10000"/>
              </a:srgbClr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747713" y="2746059"/>
            <a:ext cx="7648575" cy="16192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Aft>
                <a:spcPts val="1125"/>
              </a:spcAft>
              <a:buNone/>
            </a:pPr>
            <a:r>
              <a:rPr lang="en-US" sz="10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Performance Breakdown by Service</a:t>
            </a:r>
            <a:endParaRPr lang="en-US" sz="1000" dirty="0"/>
          </a:p>
        </p:txBody>
      </p:sp>
      <p:sp>
        <p:nvSpPr>
          <p:cNvPr id="25" name="Text 23"/>
          <p:cNvSpPr/>
          <p:nvPr/>
        </p:nvSpPr>
        <p:spPr>
          <a:xfrm>
            <a:off x="746998" y="3048952"/>
            <a:ext cx="1804988" cy="10477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dirty="0">
                <a:solidFill>
                  <a:srgbClr val="A8C5E2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User Service</a:t>
            </a:r>
            <a:pPr algn="l" indent="0" marL="0">
              <a:spcAft>
                <a:spcPts val="375"/>
              </a:spcAft>
              <a:buNone/>
            </a:pPr>
            <a:r>
              <a:rPr lang="en-US" sz="6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pPr algn="l" indent="0" marL="0">
              <a:buNone/>
            </a:pPr>
            <a:r>
              <a:rPr lang="en-US" sz="600" b="1" dirty="0">
                <a:solidFill>
                  <a:srgbClr val="00A87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98ms</a:t>
            </a:r>
            <a:endParaRPr lang="en-US" sz="600" dirty="0"/>
          </a:p>
        </p:txBody>
      </p:sp>
      <p:sp>
        <p:nvSpPr>
          <p:cNvPr id="26" name="Shape 24"/>
          <p:cNvSpPr/>
          <p:nvPr/>
        </p:nvSpPr>
        <p:spPr>
          <a:xfrm>
            <a:off x="746998" y="3200400"/>
            <a:ext cx="1804988" cy="38100"/>
          </a:xfrm>
          <a:prstGeom prst="roundRect">
            <a:avLst>
              <a:gd name="adj" fmla="val 300000"/>
            </a:avLst>
          </a:prstGeom>
          <a:solidFill>
            <a:srgbClr val="FFFFFF">
              <a:alpha val="20000"/>
            </a:srgbClr>
          </a:solidFill>
          <a:ln/>
        </p:spPr>
      </p:sp>
      <p:sp>
        <p:nvSpPr>
          <p:cNvPr id="27" name="Shape 25"/>
          <p:cNvSpPr/>
          <p:nvPr/>
        </p:nvSpPr>
        <p:spPr>
          <a:xfrm>
            <a:off x="746195" y="3200400"/>
            <a:ext cx="1662113" cy="38100"/>
          </a:xfrm>
          <a:prstGeom prst="roundRect">
            <a:avLst>
              <a:gd name="adj" fmla="val 300000"/>
            </a:avLst>
          </a:prstGeom>
          <a:solidFill>
            <a:srgbClr val="00A878"/>
          </a:solidFill>
          <a:ln/>
        </p:spPr>
      </p:sp>
      <p:sp>
        <p:nvSpPr>
          <p:cNvPr id="28" name="Text 26"/>
          <p:cNvSpPr/>
          <p:nvPr/>
        </p:nvSpPr>
        <p:spPr>
          <a:xfrm>
            <a:off x="2695337" y="3048952"/>
            <a:ext cx="1804988" cy="10477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dirty="0">
                <a:solidFill>
                  <a:srgbClr val="A8C5E2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Order Service</a:t>
            </a:r>
            <a:pPr algn="l" indent="0" marL="0">
              <a:spcAft>
                <a:spcPts val="375"/>
              </a:spcAft>
              <a:buNone/>
            </a:pPr>
            <a:r>
              <a:rPr lang="en-US" sz="6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pPr algn="l" indent="0" marL="0">
              <a:buNone/>
            </a:pPr>
            <a:r>
              <a:rPr lang="en-US" sz="600" b="1" dirty="0">
                <a:solidFill>
                  <a:srgbClr val="7CB3D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156ms</a:t>
            </a:r>
            <a:endParaRPr lang="en-US" sz="600" dirty="0"/>
          </a:p>
        </p:txBody>
      </p:sp>
      <p:sp>
        <p:nvSpPr>
          <p:cNvPr id="29" name="Shape 27"/>
          <p:cNvSpPr/>
          <p:nvPr/>
        </p:nvSpPr>
        <p:spPr>
          <a:xfrm>
            <a:off x="2695337" y="3200400"/>
            <a:ext cx="1804988" cy="38100"/>
          </a:xfrm>
          <a:prstGeom prst="roundRect">
            <a:avLst>
              <a:gd name="adj" fmla="val 300000"/>
            </a:avLst>
          </a:prstGeom>
          <a:solidFill>
            <a:srgbClr val="FFFFFF">
              <a:alpha val="20000"/>
            </a:srgbClr>
          </a:solidFill>
          <a:ln/>
        </p:spPr>
      </p:sp>
      <p:sp>
        <p:nvSpPr>
          <p:cNvPr id="30" name="Shape 28"/>
          <p:cNvSpPr/>
          <p:nvPr/>
        </p:nvSpPr>
        <p:spPr>
          <a:xfrm>
            <a:off x="2694355" y="3200400"/>
            <a:ext cx="1409700" cy="38100"/>
          </a:xfrm>
          <a:prstGeom prst="roundRect">
            <a:avLst>
              <a:gd name="adj" fmla="val 300000"/>
            </a:avLst>
          </a:prstGeom>
          <a:solidFill>
            <a:srgbClr val="0066CC"/>
          </a:solidFill>
          <a:ln/>
        </p:spPr>
      </p:sp>
      <p:sp>
        <p:nvSpPr>
          <p:cNvPr id="31" name="Text 29"/>
          <p:cNvSpPr/>
          <p:nvPr/>
        </p:nvSpPr>
        <p:spPr>
          <a:xfrm>
            <a:off x="4643676" y="3048952"/>
            <a:ext cx="1804988" cy="10477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dirty="0">
                <a:solidFill>
                  <a:srgbClr val="A8C5E2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Payment Service</a:t>
            </a:r>
            <a:pPr algn="l" indent="0" marL="0">
              <a:spcAft>
                <a:spcPts val="375"/>
              </a:spcAft>
              <a:buNone/>
            </a:pPr>
            <a:r>
              <a:rPr lang="en-US" sz="6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pPr algn="l" indent="0" marL="0">
              <a:buNone/>
            </a:pPr>
            <a:r>
              <a:rPr lang="en-US" sz="600" b="1" dirty="0">
                <a:solidFill>
                  <a:srgbClr val="7CB3D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203ms</a:t>
            </a:r>
            <a:endParaRPr lang="en-US" sz="600" dirty="0"/>
          </a:p>
        </p:txBody>
      </p:sp>
      <p:sp>
        <p:nvSpPr>
          <p:cNvPr id="32" name="Shape 30"/>
          <p:cNvSpPr/>
          <p:nvPr/>
        </p:nvSpPr>
        <p:spPr>
          <a:xfrm>
            <a:off x="4643676" y="3200400"/>
            <a:ext cx="1804988" cy="38100"/>
          </a:xfrm>
          <a:prstGeom prst="roundRect">
            <a:avLst>
              <a:gd name="adj" fmla="val 300000"/>
            </a:avLst>
          </a:prstGeom>
          <a:solidFill>
            <a:srgbClr val="FFFFFF">
              <a:alpha val="20000"/>
            </a:srgbClr>
          </a:solidFill>
          <a:ln/>
        </p:spPr>
      </p:sp>
      <p:sp>
        <p:nvSpPr>
          <p:cNvPr id="33" name="Shape 31"/>
          <p:cNvSpPr/>
          <p:nvPr/>
        </p:nvSpPr>
        <p:spPr>
          <a:xfrm>
            <a:off x="4644420" y="3200400"/>
            <a:ext cx="1171575" cy="38100"/>
          </a:xfrm>
          <a:prstGeom prst="roundRect">
            <a:avLst>
              <a:gd name="adj" fmla="val 300000"/>
            </a:avLst>
          </a:prstGeom>
          <a:solidFill>
            <a:srgbClr val="7B4FFF"/>
          </a:solidFill>
          <a:ln/>
        </p:spPr>
      </p:sp>
      <p:sp>
        <p:nvSpPr>
          <p:cNvPr id="34" name="Text 32"/>
          <p:cNvSpPr/>
          <p:nvPr/>
        </p:nvSpPr>
        <p:spPr>
          <a:xfrm>
            <a:off x="6592014" y="3048952"/>
            <a:ext cx="1804988" cy="10477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dirty="0">
                <a:solidFill>
                  <a:srgbClr val="A8C5E2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Search Service</a:t>
            </a:r>
            <a:pPr algn="l" indent="0" marL="0">
              <a:spcAft>
                <a:spcPts val="375"/>
              </a:spcAft>
              <a:buNone/>
            </a:pPr>
            <a:r>
              <a:rPr lang="en-US" sz="6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pPr algn="l" indent="0" marL="0">
              <a:buNone/>
            </a:pPr>
            <a:r>
              <a:rPr lang="en-US" sz="600" b="1" dirty="0">
                <a:solidFill>
                  <a:srgbClr val="FFAB3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89ms</a:t>
            </a:r>
            <a:endParaRPr lang="en-US" sz="600" dirty="0"/>
          </a:p>
        </p:txBody>
      </p:sp>
      <p:sp>
        <p:nvSpPr>
          <p:cNvPr id="35" name="Shape 33"/>
          <p:cNvSpPr/>
          <p:nvPr/>
        </p:nvSpPr>
        <p:spPr>
          <a:xfrm>
            <a:off x="6592014" y="3200400"/>
            <a:ext cx="1804988" cy="38100"/>
          </a:xfrm>
          <a:prstGeom prst="roundRect">
            <a:avLst>
              <a:gd name="adj" fmla="val 300000"/>
            </a:avLst>
          </a:prstGeom>
          <a:solidFill>
            <a:srgbClr val="FFFFFF">
              <a:alpha val="20000"/>
            </a:srgbClr>
          </a:solidFill>
          <a:ln/>
        </p:spPr>
      </p:sp>
      <p:sp>
        <p:nvSpPr>
          <p:cNvPr id="36" name="Shape 34"/>
          <p:cNvSpPr/>
          <p:nvPr/>
        </p:nvSpPr>
        <p:spPr>
          <a:xfrm>
            <a:off x="6592104" y="3200400"/>
            <a:ext cx="1714500" cy="38100"/>
          </a:xfrm>
          <a:prstGeom prst="roundRect">
            <a:avLst>
              <a:gd name="adj" fmla="val 300000"/>
            </a:avLst>
          </a:prstGeom>
          <a:solidFill>
            <a:srgbClr val="00A878"/>
          </a:solidFill>
          <a:ln/>
        </p:spPr>
      </p:sp>
      <p:sp>
        <p:nvSpPr>
          <p:cNvPr id="37" name="Shape 35"/>
          <p:cNvSpPr/>
          <p:nvPr/>
        </p:nvSpPr>
        <p:spPr>
          <a:xfrm>
            <a:off x="571500" y="3714750"/>
            <a:ext cx="1857375" cy="762000"/>
          </a:xfrm>
          <a:prstGeom prst="roundRect">
            <a:avLst>
              <a:gd name="adj" fmla="val 9000"/>
            </a:avLst>
          </a:prstGeom>
          <a:solidFill>
            <a:srgbClr val="FFFFFF">
              <a:alpha val="5000"/>
            </a:srgbClr>
          </a:solidFill>
          <a:ln w="3810">
            <a:solidFill>
              <a:srgbClr val="FFFFFF">
                <a:alpha val="10000"/>
              </a:srgbClr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709613" y="3852388"/>
            <a:ext cx="1581150" cy="9048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dirty="0">
                <a:solidFill>
                  <a:srgbClr val="A8C5E2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ERROR RATE</a:t>
            </a:r>
            <a:endParaRPr lang="en-US" sz="600" dirty="0"/>
          </a:p>
        </p:txBody>
      </p:sp>
      <p:sp>
        <p:nvSpPr>
          <p:cNvPr id="39" name="Text 37"/>
          <p:cNvSpPr/>
          <p:nvPr/>
        </p:nvSpPr>
        <p:spPr>
          <a:xfrm>
            <a:off x="709613" y="4000500"/>
            <a:ext cx="1581150" cy="209550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450"/>
              </a:spcBef>
              <a:buNone/>
            </a:pPr>
            <a:r>
              <a:rPr lang="en-US" sz="1300" b="1" dirty="0">
                <a:solidFill>
                  <a:srgbClr val="00A87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0.08%</a:t>
            </a:r>
            <a:endParaRPr lang="en-US" sz="1300" dirty="0"/>
          </a:p>
        </p:txBody>
      </p:sp>
      <p:sp>
        <p:nvSpPr>
          <p:cNvPr id="40" name="Text 38"/>
          <p:cNvSpPr/>
          <p:nvPr/>
        </p:nvSpPr>
        <p:spPr>
          <a:xfrm>
            <a:off x="709613" y="4248626"/>
            <a:ext cx="1581150" cy="9048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300"/>
              </a:spcBef>
              <a:buNone/>
            </a:pPr>
            <a:r>
              <a:rPr lang="en-US" sz="600" dirty="0">
                <a:solidFill>
                  <a:srgbClr val="7CB3D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Target: &lt;0.5%</a:t>
            </a:r>
            <a:endParaRPr lang="en-US" sz="600" dirty="0"/>
          </a:p>
        </p:txBody>
      </p:sp>
      <p:sp>
        <p:nvSpPr>
          <p:cNvPr id="41" name="Shape 39"/>
          <p:cNvSpPr/>
          <p:nvPr/>
        </p:nvSpPr>
        <p:spPr>
          <a:xfrm>
            <a:off x="2619375" y="3714750"/>
            <a:ext cx="1857375" cy="762000"/>
          </a:xfrm>
          <a:prstGeom prst="roundRect">
            <a:avLst>
              <a:gd name="adj" fmla="val 9000"/>
            </a:avLst>
          </a:prstGeom>
          <a:solidFill>
            <a:srgbClr val="FFFFFF">
              <a:alpha val="5000"/>
            </a:srgbClr>
          </a:solidFill>
          <a:ln w="3810">
            <a:solidFill>
              <a:srgbClr val="FFFFFF">
                <a:alpha val="10000"/>
              </a:srgbClr>
            </a:solidFill>
            <a:prstDash val="solid"/>
          </a:ln>
        </p:spPr>
      </p:sp>
      <p:sp>
        <p:nvSpPr>
          <p:cNvPr id="42" name="Text 40"/>
          <p:cNvSpPr/>
          <p:nvPr/>
        </p:nvSpPr>
        <p:spPr>
          <a:xfrm>
            <a:off x="2757488" y="3852388"/>
            <a:ext cx="1581150" cy="9048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dirty="0">
                <a:solidFill>
                  <a:srgbClr val="A8C5E2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THROUGHPUT</a:t>
            </a:r>
            <a:endParaRPr lang="en-US" sz="600" dirty="0"/>
          </a:p>
        </p:txBody>
      </p:sp>
      <p:sp>
        <p:nvSpPr>
          <p:cNvPr id="43" name="Text 41"/>
          <p:cNvSpPr/>
          <p:nvPr/>
        </p:nvSpPr>
        <p:spPr>
          <a:xfrm>
            <a:off x="2757488" y="4000500"/>
            <a:ext cx="1581150" cy="209550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450"/>
              </a:spcBef>
              <a:buNone/>
            </a:pPr>
            <a:r>
              <a:rPr lang="en-US" sz="13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15.4K/s</a:t>
            </a:r>
            <a:endParaRPr lang="en-US" sz="1300" dirty="0"/>
          </a:p>
        </p:txBody>
      </p:sp>
      <p:sp>
        <p:nvSpPr>
          <p:cNvPr id="44" name="Text 42"/>
          <p:cNvSpPr/>
          <p:nvPr/>
        </p:nvSpPr>
        <p:spPr>
          <a:xfrm>
            <a:off x="2757488" y="4248626"/>
            <a:ext cx="1581150" cy="9048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300"/>
              </a:spcBef>
              <a:buNone/>
            </a:pPr>
            <a:r>
              <a:rPr lang="en-US" sz="600" dirty="0">
                <a:solidFill>
                  <a:srgbClr val="7CB3D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Peak: 28K/s</a:t>
            </a:r>
            <a:endParaRPr lang="en-US" sz="600" dirty="0"/>
          </a:p>
        </p:txBody>
      </p:sp>
      <p:sp>
        <p:nvSpPr>
          <p:cNvPr id="45" name="Shape 43"/>
          <p:cNvSpPr/>
          <p:nvPr/>
        </p:nvSpPr>
        <p:spPr>
          <a:xfrm>
            <a:off x="4667250" y="3714750"/>
            <a:ext cx="1857375" cy="762000"/>
          </a:xfrm>
          <a:prstGeom prst="roundRect">
            <a:avLst>
              <a:gd name="adj" fmla="val 9000"/>
            </a:avLst>
          </a:prstGeom>
          <a:solidFill>
            <a:srgbClr val="FFFFFF">
              <a:alpha val="5000"/>
            </a:srgbClr>
          </a:solidFill>
          <a:ln w="3810">
            <a:solidFill>
              <a:srgbClr val="FFFFFF">
                <a:alpha val="10000"/>
              </a:srgbClr>
            </a:solidFill>
            <a:prstDash val="solid"/>
          </a:ln>
        </p:spPr>
      </p:sp>
      <p:sp>
        <p:nvSpPr>
          <p:cNvPr id="46" name="Text 44"/>
          <p:cNvSpPr/>
          <p:nvPr/>
        </p:nvSpPr>
        <p:spPr>
          <a:xfrm>
            <a:off x="4805363" y="3852388"/>
            <a:ext cx="1581150" cy="9048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dirty="0">
                <a:solidFill>
                  <a:srgbClr val="A8C5E2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P99 LATENCY</a:t>
            </a:r>
            <a:endParaRPr lang="en-US" sz="600" dirty="0"/>
          </a:p>
        </p:txBody>
      </p:sp>
      <p:sp>
        <p:nvSpPr>
          <p:cNvPr id="47" name="Text 45"/>
          <p:cNvSpPr/>
          <p:nvPr/>
        </p:nvSpPr>
        <p:spPr>
          <a:xfrm>
            <a:off x="4805363" y="4000500"/>
            <a:ext cx="1581150" cy="209550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450"/>
              </a:spcBef>
              <a:buNone/>
            </a:pPr>
            <a:r>
              <a:rPr lang="en-US" sz="13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312ms</a:t>
            </a:r>
            <a:endParaRPr lang="en-US" sz="1300" dirty="0"/>
          </a:p>
        </p:txBody>
      </p:sp>
      <p:sp>
        <p:nvSpPr>
          <p:cNvPr id="48" name="Text 46"/>
          <p:cNvSpPr/>
          <p:nvPr/>
        </p:nvSpPr>
        <p:spPr>
          <a:xfrm>
            <a:off x="4805363" y="4248626"/>
            <a:ext cx="1581150" cy="9048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300"/>
              </a:spcBef>
              <a:buNone/>
            </a:pPr>
            <a:r>
              <a:rPr lang="en-US" sz="600" dirty="0">
                <a:solidFill>
                  <a:srgbClr val="7CB3D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Target: &lt;500ms</a:t>
            </a:r>
            <a:endParaRPr lang="en-US" sz="600" dirty="0"/>
          </a:p>
        </p:txBody>
      </p:sp>
      <p:sp>
        <p:nvSpPr>
          <p:cNvPr id="49" name="Shape 47"/>
          <p:cNvSpPr/>
          <p:nvPr/>
        </p:nvSpPr>
        <p:spPr>
          <a:xfrm>
            <a:off x="6715125" y="3714750"/>
            <a:ext cx="1857375" cy="762000"/>
          </a:xfrm>
          <a:prstGeom prst="roundRect">
            <a:avLst>
              <a:gd name="adj" fmla="val 9000"/>
            </a:avLst>
          </a:prstGeom>
          <a:solidFill>
            <a:srgbClr val="FFFFFF">
              <a:alpha val="5000"/>
            </a:srgbClr>
          </a:solidFill>
          <a:ln w="3810">
            <a:solidFill>
              <a:srgbClr val="FFFFFF">
                <a:alpha val="10000"/>
              </a:srgbClr>
            </a:solidFill>
            <a:prstDash val="solid"/>
          </a:ln>
        </p:spPr>
      </p:sp>
      <p:sp>
        <p:nvSpPr>
          <p:cNvPr id="50" name="Text 48"/>
          <p:cNvSpPr/>
          <p:nvPr/>
        </p:nvSpPr>
        <p:spPr>
          <a:xfrm>
            <a:off x="6853238" y="3852388"/>
            <a:ext cx="1581150" cy="9048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dirty="0">
                <a:solidFill>
                  <a:srgbClr val="A8C5E2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CACHE HIT RATE</a:t>
            </a:r>
            <a:endParaRPr lang="en-US" sz="600" dirty="0"/>
          </a:p>
        </p:txBody>
      </p:sp>
      <p:sp>
        <p:nvSpPr>
          <p:cNvPr id="51" name="Text 49"/>
          <p:cNvSpPr/>
          <p:nvPr/>
        </p:nvSpPr>
        <p:spPr>
          <a:xfrm>
            <a:off x="6853238" y="4000500"/>
            <a:ext cx="1581150" cy="209550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450"/>
              </a:spcBef>
              <a:buNone/>
            </a:pPr>
            <a:r>
              <a:rPr lang="en-US" sz="1300" b="1" dirty="0">
                <a:solidFill>
                  <a:srgbClr val="00A87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94.2%</a:t>
            </a:r>
            <a:endParaRPr lang="en-US" sz="1300" dirty="0"/>
          </a:p>
        </p:txBody>
      </p:sp>
      <p:sp>
        <p:nvSpPr>
          <p:cNvPr id="52" name="Text 50"/>
          <p:cNvSpPr/>
          <p:nvPr/>
        </p:nvSpPr>
        <p:spPr>
          <a:xfrm>
            <a:off x="6853238" y="4248626"/>
            <a:ext cx="1581150" cy="9048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300"/>
              </a:spcBef>
              <a:buNone/>
            </a:pPr>
            <a:r>
              <a:rPr lang="en-US" sz="600" dirty="0">
                <a:solidFill>
                  <a:srgbClr val="7CB3D4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+2.1% vs last month</a:t>
            </a:r>
            <a:endParaRPr lang="en-US" sz="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3" name="Text 1"/>
          <p:cNvSpPr/>
          <p:nvPr/>
        </p:nvSpPr>
        <p:spPr>
          <a:xfrm>
            <a:off x="571708" y="380048"/>
            <a:ext cx="2566988" cy="27622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1E3A5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Challenges &amp; Solutions</a:t>
            </a:r>
            <a:endParaRPr lang="en-US" sz="1800" dirty="0"/>
          </a:p>
        </p:txBody>
      </p:sp>
      <p:sp>
        <p:nvSpPr>
          <p:cNvPr id="4" name="Shape 2"/>
          <p:cNvSpPr/>
          <p:nvPr/>
        </p:nvSpPr>
        <p:spPr>
          <a:xfrm>
            <a:off x="571500" y="731520"/>
            <a:ext cx="952500" cy="19050"/>
          </a:xfrm>
          <a:prstGeom prst="rect">
            <a:avLst/>
          </a:prstGeom>
          <a:solidFill>
            <a:srgbClr val="0066CC"/>
          </a:solidFill>
          <a:ln/>
        </p:spPr>
      </p:sp>
      <p:sp>
        <p:nvSpPr>
          <p:cNvPr id="5" name="Shape 3"/>
          <p:cNvSpPr/>
          <p:nvPr/>
        </p:nvSpPr>
        <p:spPr>
          <a:xfrm>
            <a:off x="571500" y="952024"/>
            <a:ext cx="3905250" cy="1500188"/>
          </a:xfrm>
          <a:prstGeom prst="roundRect">
            <a:avLst>
              <a:gd name="adj" fmla="val 3096"/>
            </a:avLst>
          </a:prstGeom>
          <a:solidFill>
            <a:srgbClr val="FEF6F6"/>
          </a:solidFill>
          <a:ln/>
        </p:spPr>
      </p:sp>
      <p:sp>
        <p:nvSpPr>
          <p:cNvPr id="6" name="Text 4"/>
          <p:cNvSpPr/>
          <p:nvPr/>
        </p:nvSpPr>
        <p:spPr>
          <a:xfrm>
            <a:off x="770573" y="1123474"/>
            <a:ext cx="3533775" cy="138113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b="1" dirty="0">
                <a:solidFill>
                  <a:srgbClr val="E6394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Challenge 1: Database Performance Degradation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770573" y="1337311"/>
            <a:ext cx="3533775" cy="304800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ts val="1200"/>
              </a:lnSpc>
              <a:spcBef>
                <a:spcPts val="600"/>
              </a:spcBef>
              <a:buNone/>
            </a:pPr>
            <a:r>
              <a:rPr lang="en-US" sz="700" dirty="0">
                <a:solidFill>
                  <a:srgbClr val="55555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Query response times increased by 200% during peak hours, affecting 15% of user transactions and causing customer complaints.</a:t>
            </a:r>
            <a:endParaRPr lang="en-US" sz="700" dirty="0"/>
          </a:p>
        </p:txBody>
      </p:sp>
      <p:sp>
        <p:nvSpPr>
          <p:cNvPr id="8" name="Shape 6"/>
          <p:cNvSpPr/>
          <p:nvPr/>
        </p:nvSpPr>
        <p:spPr>
          <a:xfrm>
            <a:off x="770573" y="1756411"/>
            <a:ext cx="3533775" cy="523875"/>
          </a:xfrm>
          <a:prstGeom prst="rect">
            <a:avLst/>
          </a:prstGeom>
          <a:ln/>
        </p:spPr>
      </p:sp>
      <p:sp>
        <p:nvSpPr>
          <p:cNvPr id="9" name="Text 7"/>
          <p:cNvSpPr/>
          <p:nvPr/>
        </p:nvSpPr>
        <p:spPr>
          <a:xfrm>
            <a:off x="770573" y="1874997"/>
            <a:ext cx="3533775" cy="9048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b="1" dirty="0">
                <a:solidFill>
                  <a:srgbClr val="00A87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SOLUTION</a:t>
            </a:r>
            <a:endParaRPr lang="en-US" sz="600" dirty="0"/>
          </a:p>
        </p:txBody>
      </p:sp>
      <p:sp>
        <p:nvSpPr>
          <p:cNvPr id="10" name="Text 8"/>
          <p:cNvSpPr/>
          <p:nvPr/>
        </p:nvSpPr>
        <p:spPr>
          <a:xfrm>
            <a:off x="770573" y="2023111"/>
            <a:ext cx="3533775" cy="25717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ts val="1013"/>
              </a:lnSpc>
              <a:spcBef>
                <a:spcPts val="450"/>
              </a:spcBef>
              <a:buNone/>
            </a:pPr>
            <a:r>
              <a:rPr lang="en-US" sz="600" dirty="0">
                <a:solidFill>
                  <a:srgbClr val="33333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Implemented query optimization, added read replicas, and deployed connection pooling withPgBouncer. Results: 60% latency reduction.</a:t>
            </a:r>
            <a:endParaRPr lang="en-US" sz="600" dirty="0"/>
          </a:p>
        </p:txBody>
      </p:sp>
      <p:sp>
        <p:nvSpPr>
          <p:cNvPr id="11" name="Shape 9"/>
          <p:cNvSpPr/>
          <p:nvPr/>
        </p:nvSpPr>
        <p:spPr>
          <a:xfrm>
            <a:off x="4667250" y="952024"/>
            <a:ext cx="3905250" cy="1500188"/>
          </a:xfrm>
          <a:prstGeom prst="roundRect">
            <a:avLst>
              <a:gd name="adj" fmla="val 3096"/>
            </a:avLst>
          </a:prstGeom>
          <a:solidFill>
            <a:srgbClr val="FEF6F6"/>
          </a:solidFill>
          <a:ln/>
        </p:spPr>
      </p:sp>
      <p:sp>
        <p:nvSpPr>
          <p:cNvPr id="12" name="Text 10"/>
          <p:cNvSpPr/>
          <p:nvPr/>
        </p:nvSpPr>
        <p:spPr>
          <a:xfrm>
            <a:off x="4866323" y="1123474"/>
            <a:ext cx="3533775" cy="138113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b="1" dirty="0">
                <a:solidFill>
                  <a:srgbClr val="E6394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Challenge 2: Legacy System Integration</a:t>
            </a:r>
            <a:endParaRPr lang="en-US" sz="900" dirty="0"/>
          </a:p>
        </p:txBody>
      </p:sp>
      <p:sp>
        <p:nvSpPr>
          <p:cNvPr id="13" name="Text 11"/>
          <p:cNvSpPr/>
          <p:nvPr/>
        </p:nvSpPr>
        <p:spPr>
          <a:xfrm>
            <a:off x="4866323" y="1337311"/>
            <a:ext cx="3533775" cy="304800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ts val="1200"/>
              </a:lnSpc>
              <a:spcBef>
                <a:spcPts val="600"/>
              </a:spcBef>
              <a:buNone/>
            </a:pPr>
            <a:r>
              <a:rPr lang="en-US" sz="700" dirty="0">
                <a:solidFill>
                  <a:srgbClr val="55555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Old mainframe system incompatible with modern API standards, blocking 3 product launches and causing delays in quarterly roadmap.</a:t>
            </a:r>
            <a:endParaRPr lang="en-US" sz="700" dirty="0"/>
          </a:p>
        </p:txBody>
      </p:sp>
      <p:sp>
        <p:nvSpPr>
          <p:cNvPr id="14" name="Shape 12"/>
          <p:cNvSpPr/>
          <p:nvPr/>
        </p:nvSpPr>
        <p:spPr>
          <a:xfrm>
            <a:off x="4866323" y="1756411"/>
            <a:ext cx="3533775" cy="523875"/>
          </a:xfrm>
          <a:prstGeom prst="rect">
            <a:avLst/>
          </a:prstGeom>
          <a:ln/>
        </p:spPr>
      </p:sp>
      <p:sp>
        <p:nvSpPr>
          <p:cNvPr id="15" name="Text 13"/>
          <p:cNvSpPr/>
          <p:nvPr/>
        </p:nvSpPr>
        <p:spPr>
          <a:xfrm>
            <a:off x="4866323" y="1874997"/>
            <a:ext cx="3533775" cy="9048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b="1" dirty="0">
                <a:solidFill>
                  <a:srgbClr val="00A87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SOLUTION</a:t>
            </a:r>
            <a:endParaRPr lang="en-US" sz="600" dirty="0"/>
          </a:p>
        </p:txBody>
      </p:sp>
      <p:sp>
        <p:nvSpPr>
          <p:cNvPr id="16" name="Text 14"/>
          <p:cNvSpPr/>
          <p:nvPr/>
        </p:nvSpPr>
        <p:spPr>
          <a:xfrm>
            <a:off x="4866323" y="2023111"/>
            <a:ext cx="3533775" cy="25717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ts val="1013"/>
              </a:lnSpc>
              <a:spcBef>
                <a:spcPts val="450"/>
              </a:spcBef>
              <a:buNone/>
            </a:pPr>
            <a:r>
              <a:rPr lang="en-US" sz="600" dirty="0">
                <a:solidFill>
                  <a:srgbClr val="33333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Built middleware adapter layer with message queue buffering. Enables async processing and graceful fallback during outages.</a:t>
            </a:r>
            <a:endParaRPr lang="en-US" sz="600" dirty="0"/>
          </a:p>
        </p:txBody>
      </p:sp>
      <p:sp>
        <p:nvSpPr>
          <p:cNvPr id="17" name="Shape 15"/>
          <p:cNvSpPr/>
          <p:nvPr/>
        </p:nvSpPr>
        <p:spPr>
          <a:xfrm>
            <a:off x="571500" y="2641760"/>
            <a:ext cx="3905250" cy="1500188"/>
          </a:xfrm>
          <a:prstGeom prst="roundRect">
            <a:avLst>
              <a:gd name="adj" fmla="val 3096"/>
            </a:avLst>
          </a:prstGeom>
          <a:solidFill>
            <a:srgbClr val="F0F5FA"/>
          </a:solidFill>
          <a:ln/>
        </p:spPr>
      </p:sp>
      <p:sp>
        <p:nvSpPr>
          <p:cNvPr id="18" name="Text 16"/>
          <p:cNvSpPr/>
          <p:nvPr/>
        </p:nvSpPr>
        <p:spPr>
          <a:xfrm>
            <a:off x="770573" y="2813210"/>
            <a:ext cx="3533775" cy="138113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b="1" dirty="0">
                <a:solidFill>
                  <a:srgbClr val="0066CC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Challenge 3: Security Vulnerability Discovery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770573" y="3027045"/>
            <a:ext cx="3533775" cy="304800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ts val="1200"/>
              </a:lnSpc>
              <a:spcBef>
                <a:spcPts val="600"/>
              </a:spcBef>
              <a:buNone/>
            </a:pPr>
            <a:r>
              <a:rPr lang="en-US" sz="700" dirty="0">
                <a:solidFill>
                  <a:srgbClr val="55555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Penetration testing revealed critical flaw in authentication flow that could expose 50K+ user accounts to unauthorized access.</a:t>
            </a:r>
            <a:endParaRPr lang="en-US" sz="700" dirty="0"/>
          </a:p>
        </p:txBody>
      </p:sp>
      <p:sp>
        <p:nvSpPr>
          <p:cNvPr id="20" name="Shape 18"/>
          <p:cNvSpPr/>
          <p:nvPr/>
        </p:nvSpPr>
        <p:spPr>
          <a:xfrm>
            <a:off x="770573" y="3446145"/>
            <a:ext cx="3533775" cy="523875"/>
          </a:xfrm>
          <a:prstGeom prst="rect">
            <a:avLst/>
          </a:prstGeom>
          <a:ln/>
        </p:spPr>
      </p:sp>
      <p:sp>
        <p:nvSpPr>
          <p:cNvPr id="21" name="Text 19"/>
          <p:cNvSpPr/>
          <p:nvPr/>
        </p:nvSpPr>
        <p:spPr>
          <a:xfrm>
            <a:off x="770573" y="3564731"/>
            <a:ext cx="3533775" cy="9048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b="1" dirty="0">
                <a:solidFill>
                  <a:srgbClr val="00A87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SOLUTION</a:t>
            </a:r>
            <a:endParaRPr lang="en-US" sz="600" dirty="0"/>
          </a:p>
        </p:txBody>
      </p:sp>
      <p:sp>
        <p:nvSpPr>
          <p:cNvPr id="22" name="Text 20"/>
          <p:cNvSpPr/>
          <p:nvPr/>
        </p:nvSpPr>
        <p:spPr>
          <a:xfrm>
            <a:off x="770573" y="3712845"/>
            <a:ext cx="3533775" cy="25717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ts val="1013"/>
              </a:lnSpc>
              <a:spcBef>
                <a:spcPts val="450"/>
              </a:spcBef>
              <a:buNone/>
            </a:pPr>
            <a:r>
              <a:rPr lang="en-US" sz="600" dirty="0">
                <a:solidFill>
                  <a:srgbClr val="33333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Emergency patch deployment within 4 hours, mandatory 2FA rollout, and security audit for all auth-related endpoints. Zero incidents since fix.</a:t>
            </a:r>
            <a:endParaRPr lang="en-US" sz="600" dirty="0"/>
          </a:p>
        </p:txBody>
      </p:sp>
      <p:sp>
        <p:nvSpPr>
          <p:cNvPr id="23" name="Shape 21"/>
          <p:cNvSpPr/>
          <p:nvPr/>
        </p:nvSpPr>
        <p:spPr>
          <a:xfrm>
            <a:off x="4667250" y="2641760"/>
            <a:ext cx="3905250" cy="1500188"/>
          </a:xfrm>
          <a:prstGeom prst="roundRect">
            <a:avLst>
              <a:gd name="adj" fmla="val 3096"/>
            </a:avLst>
          </a:prstGeom>
          <a:solidFill>
            <a:srgbClr val="F0F5FA"/>
          </a:solidFill>
          <a:ln/>
        </p:spPr>
      </p:sp>
      <p:sp>
        <p:nvSpPr>
          <p:cNvPr id="24" name="Text 22"/>
          <p:cNvSpPr/>
          <p:nvPr/>
        </p:nvSpPr>
        <p:spPr>
          <a:xfrm>
            <a:off x="4866323" y="2813210"/>
            <a:ext cx="3533775" cy="138113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b="1" dirty="0">
                <a:solidFill>
                  <a:srgbClr val="0066CC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Challenge 4: Team Capacity Constraints</a:t>
            </a:r>
            <a:endParaRPr lang="en-US" sz="900" dirty="0"/>
          </a:p>
        </p:txBody>
      </p:sp>
      <p:sp>
        <p:nvSpPr>
          <p:cNvPr id="25" name="Text 23"/>
          <p:cNvSpPr/>
          <p:nvPr/>
        </p:nvSpPr>
        <p:spPr>
          <a:xfrm>
            <a:off x="4866323" y="3027045"/>
            <a:ext cx="3533775" cy="304800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ts val="1200"/>
              </a:lnSpc>
              <a:spcBef>
                <a:spcPts val="600"/>
              </a:spcBef>
              <a:buNone/>
            </a:pPr>
            <a:r>
              <a:rPr lang="en-US" sz="700" dirty="0">
                <a:solidFill>
                  <a:srgbClr val="55555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 senior engineers on leave created knowledge gaps and bottleneck in code review process, extending sprint cycle by 40%.</a:t>
            </a:r>
            <a:endParaRPr lang="en-US" sz="700" dirty="0"/>
          </a:p>
        </p:txBody>
      </p:sp>
      <p:sp>
        <p:nvSpPr>
          <p:cNvPr id="26" name="Shape 24"/>
          <p:cNvSpPr/>
          <p:nvPr/>
        </p:nvSpPr>
        <p:spPr>
          <a:xfrm>
            <a:off x="4866323" y="3446145"/>
            <a:ext cx="3533775" cy="523875"/>
          </a:xfrm>
          <a:prstGeom prst="rect">
            <a:avLst/>
          </a:prstGeom>
          <a:ln/>
        </p:spPr>
      </p:sp>
      <p:sp>
        <p:nvSpPr>
          <p:cNvPr id="27" name="Text 25"/>
          <p:cNvSpPr/>
          <p:nvPr/>
        </p:nvSpPr>
        <p:spPr>
          <a:xfrm>
            <a:off x="4866323" y="3564731"/>
            <a:ext cx="3533775" cy="9048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b="1" dirty="0">
                <a:solidFill>
                  <a:srgbClr val="00A878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SOLUTION</a:t>
            </a:r>
            <a:endParaRPr lang="en-US" sz="600" dirty="0"/>
          </a:p>
        </p:txBody>
      </p:sp>
      <p:sp>
        <p:nvSpPr>
          <p:cNvPr id="28" name="Text 26"/>
          <p:cNvSpPr/>
          <p:nvPr/>
        </p:nvSpPr>
        <p:spPr>
          <a:xfrm>
            <a:off x="4866323" y="3712845"/>
            <a:ext cx="3533775" cy="25717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lnSpc>
                <a:spcPts val="1013"/>
              </a:lnSpc>
              <a:spcBef>
                <a:spcPts val="450"/>
              </a:spcBef>
              <a:buNone/>
            </a:pPr>
            <a:r>
              <a:rPr lang="en-US" sz="600" dirty="0">
                <a:solidFill>
                  <a:srgbClr val="333333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Cross-trained 4 mid-level engineers, introduced buddy review system, and created 48 documentation articles for knowledge transfer.</a:t>
            </a:r>
            <a:endParaRPr lang="en-US" sz="600" dirty="0"/>
          </a:p>
        </p:txBody>
      </p:sp>
      <p:pic>
        <p:nvPicPr>
          <p:cNvPr id="29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71500" y="4239577"/>
            <a:ext cx="8001000" cy="523875"/>
          </a:xfrm>
          <a:prstGeom prst="rect">
            <a:avLst/>
          </a:prstGeom>
        </p:spPr>
      </p:pic>
      <p:sp>
        <p:nvSpPr>
          <p:cNvPr id="30" name="Text 27"/>
          <p:cNvSpPr/>
          <p:nvPr/>
        </p:nvSpPr>
        <p:spPr>
          <a:xfrm>
            <a:off x="743158" y="4373880"/>
            <a:ext cx="4191000" cy="114300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Lessons Learned This Month</a:t>
            </a:r>
            <a:endParaRPr lang="en-US" sz="700" dirty="0"/>
          </a:p>
        </p:txBody>
      </p:sp>
      <p:sp>
        <p:nvSpPr>
          <p:cNvPr id="31" name="Text 28"/>
          <p:cNvSpPr/>
          <p:nvPr/>
        </p:nvSpPr>
        <p:spPr>
          <a:xfrm>
            <a:off x="743158" y="4525327"/>
            <a:ext cx="4191000" cy="10477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300"/>
              </a:spcBef>
              <a:buNone/>
            </a:pPr>
            <a:r>
              <a:rPr lang="en-US" sz="600" dirty="0">
                <a:solidFill>
                  <a:srgbClr val="A8C5E2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Proactive monitoring prevents emergency responses. Documentation pays dividends during transitions.</a:t>
            </a:r>
            <a:endParaRPr lang="en-US" sz="600" dirty="0"/>
          </a:p>
        </p:txBody>
      </p:sp>
      <p:sp>
        <p:nvSpPr>
          <p:cNvPr id="32" name="Text 29"/>
          <p:cNvSpPr/>
          <p:nvPr/>
        </p:nvSpPr>
        <p:spPr>
          <a:xfrm>
            <a:off x="7091452" y="4372927"/>
            <a:ext cx="1309687" cy="257175"/>
          </a:xfrm>
          <a:prstGeom prst="roundRect">
            <a:avLst>
              <a:gd name="adj" fmla="val 13169"/>
            </a:avLst>
          </a:prstGeom>
          <a:solidFill>
            <a:srgbClr val="0066CC"/>
          </a:solidFill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Process Improvement: 5</a:t>
            </a:r>
            <a:endParaRPr lang="en-US" sz="600" dirty="0"/>
          </a:p>
        </p:txBody>
      </p:sp>
      <p:pic>
        <p:nvPicPr>
          <p:cNvPr id="33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1500" y="952024"/>
            <a:ext cx="3905250" cy="1500188"/>
          </a:xfrm>
          <a:prstGeom prst="rect">
            <a:avLst/>
          </a:prstGeom>
        </p:spPr>
      </p:pic>
      <p:pic>
        <p:nvPicPr>
          <p:cNvPr id="34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70573" y="1756411"/>
            <a:ext cx="3533775" cy="523875"/>
          </a:xfrm>
          <a:prstGeom prst="rect">
            <a:avLst/>
          </a:prstGeom>
        </p:spPr>
      </p:pic>
      <p:pic>
        <p:nvPicPr>
          <p:cNvPr id="35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667250" y="952024"/>
            <a:ext cx="3905250" cy="1500188"/>
          </a:xfrm>
          <a:prstGeom prst="rect">
            <a:avLst/>
          </a:prstGeom>
        </p:spPr>
      </p:pic>
      <p:pic>
        <p:nvPicPr>
          <p:cNvPr id="36" name="Image 4" descr="preencoded.png">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866323" y="1756411"/>
            <a:ext cx="3533775" cy="523875"/>
          </a:xfrm>
          <a:prstGeom prst="rect">
            <a:avLst/>
          </a:prstGeom>
        </p:spPr>
      </p:pic>
      <p:pic>
        <p:nvPicPr>
          <p:cNvPr id="37" name="Image 5" descr="preencoded.png">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71500" y="2641760"/>
            <a:ext cx="3905250" cy="1500188"/>
          </a:xfrm>
          <a:prstGeom prst="rect">
            <a:avLst/>
          </a:prstGeom>
        </p:spPr>
      </p:pic>
      <p:pic>
        <p:nvPicPr>
          <p:cNvPr id="38" name="Image 6" descr="preencoded.png">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70573" y="3446145"/>
            <a:ext cx="3533775" cy="523875"/>
          </a:xfrm>
          <a:prstGeom prst="rect">
            <a:avLst/>
          </a:prstGeom>
        </p:spPr>
      </p:pic>
      <p:pic>
        <p:nvPicPr>
          <p:cNvPr id="39" name="Image 7" descr="preencoded.png">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667250" y="2641760"/>
            <a:ext cx="3905250" cy="1500188"/>
          </a:xfrm>
          <a:prstGeom prst="rect">
            <a:avLst/>
          </a:prstGeom>
        </p:spPr>
      </p:pic>
      <p:pic>
        <p:nvPicPr>
          <p:cNvPr id="40" name="Image 8" descr="preencoded.png">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4866323" y="3446145"/>
            <a:ext cx="3533775" cy="5238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E3A5F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70905" y="380048"/>
            <a:ext cx="3695700" cy="27622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Next Month Outlook — May 2026</a:t>
            </a:r>
            <a:endParaRPr lang="en-US" sz="1800" dirty="0"/>
          </a:p>
        </p:txBody>
      </p:sp>
      <p:sp>
        <p:nvSpPr>
          <p:cNvPr id="5" name="Shape 2"/>
          <p:cNvSpPr/>
          <p:nvPr/>
        </p:nvSpPr>
        <p:spPr>
          <a:xfrm>
            <a:off x="571500" y="731520"/>
            <a:ext cx="952500" cy="19050"/>
          </a:xfrm>
          <a:prstGeom prst="rect">
            <a:avLst/>
          </a:prstGeom>
          <a:solidFill>
            <a:srgbClr val="0066CC"/>
          </a:solidFill>
          <a:ln/>
        </p:spPr>
      </p:sp>
      <p:sp>
        <p:nvSpPr>
          <p:cNvPr id="6" name="Text 3"/>
          <p:cNvSpPr/>
          <p:nvPr/>
        </p:nvSpPr>
        <p:spPr>
          <a:xfrm>
            <a:off x="571500" y="951548"/>
            <a:ext cx="3905250" cy="16192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Aft>
                <a:spcPts val="900"/>
              </a:spcAft>
              <a:buNone/>
            </a:pPr>
            <a:r>
              <a:rPr lang="en-US" sz="10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Strategic Priorities</a:t>
            </a:r>
            <a:endParaRPr lang="en-US" sz="1000" dirty="0"/>
          </a:p>
        </p:txBody>
      </p:sp>
      <p:sp>
        <p:nvSpPr>
          <p:cNvPr id="7" name="Shape 4"/>
          <p:cNvSpPr/>
          <p:nvPr/>
        </p:nvSpPr>
        <p:spPr>
          <a:xfrm>
            <a:off x="571500" y="1225868"/>
            <a:ext cx="3905250" cy="542925"/>
          </a:xfrm>
          <a:prstGeom prst="roundRect">
            <a:avLst>
              <a:gd name="adj" fmla="val 17729"/>
            </a:avLst>
          </a:prstGeom>
          <a:solidFill>
            <a:srgbClr val="FFFFFF">
              <a:alpha val="8000"/>
            </a:srgbClr>
          </a:solidFill>
          <a:ln/>
        </p:spPr>
      </p:sp>
      <p:sp>
        <p:nvSpPr>
          <p:cNvPr id="8" name="Text 5"/>
          <p:cNvSpPr/>
          <p:nvPr/>
        </p:nvSpPr>
        <p:spPr>
          <a:xfrm>
            <a:off x="723900" y="1360170"/>
            <a:ext cx="3619500" cy="114300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Complete E-Commerce Platform Launch</a:t>
            </a:r>
            <a:endParaRPr lang="en-US" sz="700" dirty="0"/>
          </a:p>
        </p:txBody>
      </p:sp>
      <p:sp>
        <p:nvSpPr>
          <p:cNvPr id="9" name="Text 6"/>
          <p:cNvSpPr/>
          <p:nvPr/>
        </p:nvSpPr>
        <p:spPr>
          <a:xfrm>
            <a:off x="723900" y="1530668"/>
            <a:ext cx="3619500" cy="10477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450"/>
              </a:spcBef>
              <a:buNone/>
            </a:pPr>
            <a:r>
              <a:rPr lang="en-US" sz="600" dirty="0">
                <a:solidFill>
                  <a:srgbClr val="A8C5E2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Target date: May 30 | Revenue impact: $2M/month projected</a:t>
            </a:r>
            <a:endParaRPr lang="en-US" sz="600" dirty="0"/>
          </a:p>
        </p:txBody>
      </p:sp>
      <p:sp>
        <p:nvSpPr>
          <p:cNvPr id="10" name="Shape 7"/>
          <p:cNvSpPr/>
          <p:nvPr/>
        </p:nvSpPr>
        <p:spPr>
          <a:xfrm>
            <a:off x="571500" y="1862138"/>
            <a:ext cx="3905250" cy="542925"/>
          </a:xfrm>
          <a:prstGeom prst="roundRect">
            <a:avLst>
              <a:gd name="adj" fmla="val 17729"/>
            </a:avLst>
          </a:prstGeom>
          <a:solidFill>
            <a:srgbClr val="FFFFFF">
              <a:alpha val="8000"/>
            </a:srgbClr>
          </a:solidFill>
          <a:ln/>
        </p:spPr>
      </p:sp>
      <p:sp>
        <p:nvSpPr>
          <p:cNvPr id="11" name="Text 8"/>
          <p:cNvSpPr/>
          <p:nvPr/>
        </p:nvSpPr>
        <p:spPr>
          <a:xfrm>
            <a:off x="723900" y="1996441"/>
            <a:ext cx="3619500" cy="114300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Launch AI Search Beta to 10K Users</a:t>
            </a:r>
            <a:endParaRPr lang="en-US" sz="700" dirty="0"/>
          </a:p>
        </p:txBody>
      </p:sp>
      <p:sp>
        <p:nvSpPr>
          <p:cNvPr id="12" name="Text 9"/>
          <p:cNvSpPr/>
          <p:nvPr/>
        </p:nvSpPr>
        <p:spPr>
          <a:xfrm>
            <a:off x="723900" y="2166938"/>
            <a:ext cx="3619500" cy="10477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450"/>
              </a:spcBef>
              <a:buNone/>
            </a:pPr>
            <a:r>
              <a:rPr lang="en-US" sz="600" dirty="0">
                <a:solidFill>
                  <a:srgbClr val="A8C5E2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Gather feedback for v2.0 roadmap planning and model refinement</a:t>
            </a:r>
            <a:endParaRPr lang="en-US" sz="600" dirty="0"/>
          </a:p>
        </p:txBody>
      </p:sp>
      <p:sp>
        <p:nvSpPr>
          <p:cNvPr id="13" name="Shape 10"/>
          <p:cNvSpPr/>
          <p:nvPr/>
        </p:nvSpPr>
        <p:spPr>
          <a:xfrm>
            <a:off x="571500" y="2498407"/>
            <a:ext cx="3905250" cy="542925"/>
          </a:xfrm>
          <a:prstGeom prst="roundRect">
            <a:avLst>
              <a:gd name="adj" fmla="val 17729"/>
            </a:avLst>
          </a:prstGeom>
          <a:solidFill>
            <a:srgbClr val="FFFFFF">
              <a:alpha val="8000"/>
            </a:srgbClr>
          </a:solidFill>
          <a:ln/>
        </p:spPr>
      </p:sp>
      <p:sp>
        <p:nvSpPr>
          <p:cNvPr id="14" name="Text 11"/>
          <p:cNvSpPr/>
          <p:nvPr/>
        </p:nvSpPr>
        <p:spPr>
          <a:xfrm>
            <a:off x="723900" y="2632709"/>
            <a:ext cx="3619500" cy="114300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Implement Real-time Notifications</a:t>
            </a:r>
            <a:endParaRPr lang="en-US" sz="700" dirty="0"/>
          </a:p>
        </p:txBody>
      </p:sp>
      <p:sp>
        <p:nvSpPr>
          <p:cNvPr id="15" name="Text 12"/>
          <p:cNvSpPr/>
          <p:nvPr/>
        </p:nvSpPr>
        <p:spPr>
          <a:xfrm>
            <a:off x="723900" y="2803207"/>
            <a:ext cx="3619500" cy="10477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450"/>
              </a:spcBef>
              <a:buNone/>
            </a:pPr>
            <a:r>
              <a:rPr lang="en-US" sz="600" dirty="0">
                <a:solidFill>
                  <a:srgbClr val="A8C5E2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WebSocket infrastructure for instant updates across all platforms</a:t>
            </a:r>
            <a:endParaRPr lang="en-US" sz="600" dirty="0"/>
          </a:p>
        </p:txBody>
      </p:sp>
      <p:sp>
        <p:nvSpPr>
          <p:cNvPr id="16" name="Shape 13"/>
          <p:cNvSpPr/>
          <p:nvPr/>
        </p:nvSpPr>
        <p:spPr>
          <a:xfrm>
            <a:off x="571500" y="3134679"/>
            <a:ext cx="3905250" cy="542925"/>
          </a:xfrm>
          <a:prstGeom prst="roundRect">
            <a:avLst>
              <a:gd name="adj" fmla="val 17729"/>
            </a:avLst>
          </a:prstGeom>
          <a:solidFill>
            <a:srgbClr val="FFFFFF">
              <a:alpha val="8000"/>
            </a:srgbClr>
          </a:solidFill>
          <a:ln/>
        </p:spPr>
      </p:sp>
      <p:sp>
        <p:nvSpPr>
          <p:cNvPr id="17" name="Text 14"/>
          <p:cNvSpPr/>
          <p:nvPr/>
        </p:nvSpPr>
        <p:spPr>
          <a:xfrm>
            <a:off x="723900" y="3268982"/>
            <a:ext cx="3619500" cy="114300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Begin SOC 2 Type II Certification</a:t>
            </a:r>
            <a:endParaRPr lang="en-US" sz="700" dirty="0"/>
          </a:p>
        </p:txBody>
      </p:sp>
      <p:sp>
        <p:nvSpPr>
          <p:cNvPr id="18" name="Text 15"/>
          <p:cNvSpPr/>
          <p:nvPr/>
        </p:nvSpPr>
        <p:spPr>
          <a:xfrm>
            <a:off x="723900" y="3439479"/>
            <a:ext cx="3619500" cy="10477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450"/>
              </a:spcBef>
              <a:buNone/>
            </a:pPr>
            <a:r>
              <a:rPr lang="en-US" sz="600" dirty="0">
                <a:solidFill>
                  <a:srgbClr val="A8C5E2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External auditor engagement scheduled for late May</a:t>
            </a:r>
            <a:endParaRPr lang="en-US" sz="600" dirty="0"/>
          </a:p>
        </p:txBody>
      </p:sp>
      <p:sp>
        <p:nvSpPr>
          <p:cNvPr id="19" name="Text 16"/>
          <p:cNvSpPr/>
          <p:nvPr/>
        </p:nvSpPr>
        <p:spPr>
          <a:xfrm>
            <a:off x="4667250" y="951548"/>
            <a:ext cx="3905250" cy="16192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Aft>
                <a:spcPts val="900"/>
              </a:spcAft>
              <a:buNone/>
            </a:pPr>
            <a:r>
              <a:rPr lang="en-US" sz="10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Resource Requirements</a:t>
            </a:r>
            <a:endParaRPr lang="en-US" sz="1000" dirty="0"/>
          </a:p>
        </p:txBody>
      </p:sp>
      <p:sp>
        <p:nvSpPr>
          <p:cNvPr id="20" name="Shape 17"/>
          <p:cNvSpPr/>
          <p:nvPr/>
        </p:nvSpPr>
        <p:spPr>
          <a:xfrm>
            <a:off x="4667250" y="1227297"/>
            <a:ext cx="3905250" cy="585788"/>
          </a:xfrm>
          <a:prstGeom prst="roundRect">
            <a:avLst>
              <a:gd name="adj" fmla="val 15229"/>
            </a:avLst>
          </a:prstGeom>
          <a:solidFill>
            <a:srgbClr val="FFFFFF">
              <a:alpha val="8000"/>
            </a:srgbClr>
          </a:solidFill>
          <a:ln/>
        </p:spPr>
      </p:sp>
      <p:sp>
        <p:nvSpPr>
          <p:cNvPr id="21" name="Text 18"/>
          <p:cNvSpPr/>
          <p:nvPr/>
        </p:nvSpPr>
        <p:spPr>
          <a:xfrm>
            <a:off x="4800600" y="1359218"/>
            <a:ext cx="3638550" cy="10477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dirty="0">
                <a:solidFill>
                  <a:srgbClr val="A8C5E2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Budget Allocation</a:t>
            </a:r>
            <a:endParaRPr lang="en-US" sz="600" dirty="0"/>
          </a:p>
        </p:txBody>
      </p:sp>
      <p:sp>
        <p:nvSpPr>
          <p:cNvPr id="22" name="Text 19"/>
          <p:cNvSpPr/>
          <p:nvPr/>
        </p:nvSpPr>
        <p:spPr>
          <a:xfrm>
            <a:off x="4800600" y="1519238"/>
            <a:ext cx="3638550" cy="16192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450"/>
              </a:spcBef>
              <a:buNone/>
            </a:pPr>
            <a:r>
              <a:rPr lang="en-US" sz="10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$485,000</a:t>
            </a:r>
            <a:endParaRPr lang="en-US" sz="1000" dirty="0"/>
          </a:p>
        </p:txBody>
      </p:sp>
      <p:sp>
        <p:nvSpPr>
          <p:cNvPr id="23" name="Shape 20"/>
          <p:cNvSpPr/>
          <p:nvPr/>
        </p:nvSpPr>
        <p:spPr>
          <a:xfrm>
            <a:off x="4667250" y="1909288"/>
            <a:ext cx="3905250" cy="585788"/>
          </a:xfrm>
          <a:prstGeom prst="roundRect">
            <a:avLst>
              <a:gd name="adj" fmla="val 15229"/>
            </a:avLst>
          </a:prstGeom>
          <a:solidFill>
            <a:srgbClr val="FFFFFF">
              <a:alpha val="8000"/>
            </a:srgbClr>
          </a:solidFill>
          <a:ln/>
        </p:spPr>
      </p:sp>
      <p:sp>
        <p:nvSpPr>
          <p:cNvPr id="24" name="Text 21"/>
          <p:cNvSpPr/>
          <p:nvPr/>
        </p:nvSpPr>
        <p:spPr>
          <a:xfrm>
            <a:off x="4800600" y="2041207"/>
            <a:ext cx="3638550" cy="10477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dirty="0">
                <a:solidFill>
                  <a:srgbClr val="A8C5E2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Hiring Plan</a:t>
            </a:r>
            <a:endParaRPr lang="en-US" sz="600" dirty="0"/>
          </a:p>
        </p:txBody>
      </p:sp>
      <p:sp>
        <p:nvSpPr>
          <p:cNvPr id="25" name="Text 22"/>
          <p:cNvSpPr/>
          <p:nvPr/>
        </p:nvSpPr>
        <p:spPr>
          <a:xfrm>
            <a:off x="4800600" y="2201229"/>
            <a:ext cx="3638550" cy="16192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450"/>
              </a:spcBef>
              <a:buNone/>
            </a:pPr>
            <a:r>
              <a:rPr lang="en-US" sz="10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3 Senior Engineers + 2 Mid-level</a:t>
            </a:r>
            <a:endParaRPr lang="en-US" sz="1000" dirty="0"/>
          </a:p>
        </p:txBody>
      </p:sp>
      <p:sp>
        <p:nvSpPr>
          <p:cNvPr id="26" name="Shape 23"/>
          <p:cNvSpPr/>
          <p:nvPr/>
        </p:nvSpPr>
        <p:spPr>
          <a:xfrm>
            <a:off x="4667250" y="2591276"/>
            <a:ext cx="3905250" cy="585788"/>
          </a:xfrm>
          <a:prstGeom prst="roundRect">
            <a:avLst>
              <a:gd name="adj" fmla="val 15229"/>
            </a:avLst>
          </a:prstGeom>
          <a:solidFill>
            <a:srgbClr val="FFFFFF">
              <a:alpha val="8000"/>
            </a:srgbClr>
          </a:solidFill>
          <a:ln/>
        </p:spPr>
      </p:sp>
      <p:sp>
        <p:nvSpPr>
          <p:cNvPr id="27" name="Text 24"/>
          <p:cNvSpPr/>
          <p:nvPr/>
        </p:nvSpPr>
        <p:spPr>
          <a:xfrm>
            <a:off x="4800600" y="2723198"/>
            <a:ext cx="3638550" cy="10477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dirty="0">
                <a:solidFill>
                  <a:srgbClr val="A8C5E2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Infrastructure Scaling</a:t>
            </a:r>
            <a:endParaRPr lang="en-US" sz="600" dirty="0"/>
          </a:p>
        </p:txBody>
      </p:sp>
      <p:sp>
        <p:nvSpPr>
          <p:cNvPr id="28" name="Text 25"/>
          <p:cNvSpPr/>
          <p:nvPr/>
        </p:nvSpPr>
        <p:spPr>
          <a:xfrm>
            <a:off x="4800600" y="2883220"/>
            <a:ext cx="3638550" cy="16192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450"/>
              </a:spcBef>
              <a:buNone/>
            </a:pPr>
            <a:r>
              <a:rPr lang="en-US" sz="10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+40% Kubernetes nodes</a:t>
            </a:r>
            <a:endParaRPr lang="en-US" sz="1000" dirty="0"/>
          </a:p>
        </p:txBody>
      </p:sp>
      <p:sp>
        <p:nvSpPr>
          <p:cNvPr id="29" name="Shape 26"/>
          <p:cNvSpPr/>
          <p:nvPr/>
        </p:nvSpPr>
        <p:spPr>
          <a:xfrm>
            <a:off x="4667250" y="3273267"/>
            <a:ext cx="3905250" cy="585788"/>
          </a:xfrm>
          <a:prstGeom prst="roundRect">
            <a:avLst>
              <a:gd name="adj" fmla="val 15229"/>
            </a:avLst>
          </a:prstGeom>
          <a:solidFill>
            <a:srgbClr val="FFFFFF">
              <a:alpha val="8000"/>
            </a:srgbClr>
          </a:solidFill>
          <a:ln/>
        </p:spPr>
      </p:sp>
      <p:sp>
        <p:nvSpPr>
          <p:cNvPr id="30" name="Text 27"/>
          <p:cNvSpPr/>
          <p:nvPr/>
        </p:nvSpPr>
        <p:spPr>
          <a:xfrm>
            <a:off x="4800600" y="3405188"/>
            <a:ext cx="3638550" cy="10477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00" dirty="0">
                <a:solidFill>
                  <a:srgbClr val="A8C5E2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Training Budget</a:t>
            </a:r>
            <a:endParaRPr lang="en-US" sz="600" dirty="0"/>
          </a:p>
        </p:txBody>
      </p:sp>
      <p:sp>
        <p:nvSpPr>
          <p:cNvPr id="31" name="Text 28"/>
          <p:cNvSpPr/>
          <p:nvPr/>
        </p:nvSpPr>
        <p:spPr>
          <a:xfrm>
            <a:off x="4800600" y="3565207"/>
            <a:ext cx="3638550" cy="16192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450"/>
              </a:spcBef>
              <a:buNone/>
            </a:pPr>
            <a:r>
              <a:rPr lang="en-US" sz="10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$45,000 allocated</a:t>
            </a:r>
            <a:endParaRPr lang="en-US" sz="1000" dirty="0"/>
          </a:p>
        </p:txBody>
      </p:sp>
      <p:sp>
        <p:nvSpPr>
          <p:cNvPr id="32" name="Shape 29"/>
          <p:cNvSpPr/>
          <p:nvPr/>
        </p:nvSpPr>
        <p:spPr>
          <a:xfrm>
            <a:off x="571500" y="3786665"/>
            <a:ext cx="8001000" cy="785813"/>
          </a:xfrm>
          <a:prstGeom prst="roundRect">
            <a:avLst>
              <a:gd name="adj" fmla="val 11284"/>
            </a:avLst>
          </a:prstGeom>
          <a:solidFill>
            <a:srgbClr val="FFFFFF">
              <a:alpha val="5000"/>
            </a:srgbClr>
          </a:solidFill>
          <a:ln w="3810">
            <a:solidFill>
              <a:srgbClr val="FFFFFF">
                <a:alpha val="10000"/>
              </a:srgbClr>
            </a:solidFill>
            <a:prstDash val="solid"/>
          </a:ln>
        </p:spPr>
      </p:sp>
      <p:sp>
        <p:nvSpPr>
          <p:cNvPr id="33" name="Text 30"/>
          <p:cNvSpPr/>
          <p:nvPr/>
        </p:nvSpPr>
        <p:spPr>
          <a:xfrm>
            <a:off x="766882" y="3983833"/>
            <a:ext cx="1257300" cy="18573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Thank You</a:t>
            </a:r>
            <a:endParaRPr lang="en-US" sz="1200" dirty="0"/>
          </a:p>
        </p:txBody>
      </p:sp>
      <p:sp>
        <p:nvSpPr>
          <p:cNvPr id="34" name="Text 31"/>
          <p:cNvSpPr/>
          <p:nvPr/>
        </p:nvSpPr>
        <p:spPr>
          <a:xfrm>
            <a:off x="766882" y="4246724"/>
            <a:ext cx="1257300" cy="128588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l" indent="0" marL="0">
              <a:spcBef>
                <a:spcPts val="600"/>
              </a:spcBef>
              <a:buNone/>
            </a:pPr>
            <a:r>
              <a:rPr lang="en-US" sz="800" dirty="0">
                <a:solidFill>
                  <a:srgbClr val="A8C5E2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Questions? Let's discuss.</a:t>
            </a:r>
            <a:endParaRPr lang="en-US" sz="800" dirty="0"/>
          </a:p>
        </p:txBody>
      </p:sp>
      <p:sp>
        <p:nvSpPr>
          <p:cNvPr id="35" name="Text 32"/>
          <p:cNvSpPr/>
          <p:nvPr/>
        </p:nvSpPr>
        <p:spPr>
          <a:xfrm>
            <a:off x="7274153" y="3981450"/>
            <a:ext cx="1104900" cy="114300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700" b="1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Sarah Chen</a:t>
            </a:r>
            <a:endParaRPr lang="en-US" sz="700" dirty="0"/>
          </a:p>
        </p:txBody>
      </p:sp>
      <p:sp>
        <p:nvSpPr>
          <p:cNvPr id="36" name="Text 33"/>
          <p:cNvSpPr/>
          <p:nvPr/>
        </p:nvSpPr>
        <p:spPr>
          <a:xfrm>
            <a:off x="7274153" y="4132898"/>
            <a:ext cx="1104900" cy="10477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r" indent="0" marL="0">
              <a:spcBef>
                <a:spcPts val="300"/>
              </a:spcBef>
              <a:buNone/>
            </a:pPr>
            <a:r>
              <a:rPr lang="en-US" sz="600" dirty="0">
                <a:solidFill>
                  <a:srgbClr val="A8C5E2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Engineering Manager</a:t>
            </a:r>
            <a:endParaRPr lang="en-US" sz="600" dirty="0"/>
          </a:p>
        </p:txBody>
      </p:sp>
      <p:sp>
        <p:nvSpPr>
          <p:cNvPr id="37" name="Text 34"/>
          <p:cNvSpPr/>
          <p:nvPr/>
        </p:nvSpPr>
        <p:spPr>
          <a:xfrm>
            <a:off x="7274153" y="4273870"/>
            <a:ext cx="1104900" cy="104775"/>
          </a:xfrm>
          <a:prstGeom prst="rect">
            <a:avLst/>
          </a:prstGeom>
          <a:ln/>
        </p:spPr>
        <p:txBody>
          <a:bodyPr wrap="square" lIns="0" tIns="0" rIns="0" bIns="0" rtlCol="0" anchor="ctr"/>
          <a:lstStyle/>
          <a:p>
            <a:pPr algn="r" indent="0" marL="0">
              <a:spcBef>
                <a:spcPts val="300"/>
              </a:spcBef>
              <a:buNone/>
            </a:pPr>
            <a:r>
              <a:rPr lang="en-US" sz="600" dirty="0">
                <a:solidFill>
                  <a:srgbClr val="0066CC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sarah.chen@company.com</a:t>
            </a:r>
            <a:endParaRPr lang="en-US" sz="600" dirty="0"/>
          </a:p>
        </p:txBody>
      </p:sp>
      <p:pic>
        <p:nvPicPr>
          <p:cNvPr id="38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1500" y="1225868"/>
            <a:ext cx="3905250" cy="542925"/>
          </a:xfrm>
          <a:prstGeom prst="rect">
            <a:avLst/>
          </a:prstGeom>
        </p:spPr>
      </p:pic>
      <p:pic>
        <p:nvPicPr>
          <p:cNvPr id="39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1500" y="1862138"/>
            <a:ext cx="3905250" cy="542925"/>
          </a:xfrm>
          <a:prstGeom prst="rect">
            <a:avLst/>
          </a:prstGeom>
        </p:spPr>
      </p:pic>
      <p:pic>
        <p:nvPicPr>
          <p:cNvPr id="40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1500" y="2498407"/>
            <a:ext cx="3905250" cy="542925"/>
          </a:xfrm>
          <a:prstGeom prst="rect">
            <a:avLst/>
          </a:prstGeom>
        </p:spPr>
      </p:pic>
      <p:pic>
        <p:nvPicPr>
          <p:cNvPr id="41" name="Image 4" descr="preencoded.png">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1500" y="3134679"/>
            <a:ext cx="3905250" cy="54292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2026-04-22T08:07:00Z</dcterms:created>
  <dcterms:modified xsi:type="dcterms:W3CDTF">2026-04-22T08:07:00Z</dcterms:modified>
</cp:coreProperties>
</file>