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slideMasters/slideMaster16.xml" ContentType="application/vnd.openxmlformats-officedocument.presentationml.slideMaster+xml"/>
  <Override PartName="/ppt/slides/slide16.xml" ContentType="application/vnd.openxmlformats-officedocument.presentationml.slide+xml"/>
  <Override PartName="/ppt/slideMasters/slideMaster17.xml" ContentType="application/vnd.openxmlformats-officedocument.presentationml.slideMaster+xml"/>
  <Override PartName="/ppt/slides/slide17.xml" ContentType="application/vnd.openxmlformats-officedocument.presentationml.slide+xml"/>
  <Override PartName="/ppt/slideMasters/slideMaster18.xml" ContentType="application/vnd.openxmlformats-officedocument.presentationml.slideMaster+xml"/>
  <Override PartName="/ppt/slides/slide18.xml" ContentType="application/vnd.openxmlformats-officedocument.presentationml.slide+xml"/>
  <Override PartName="/ppt/slideMasters/slideMaster19.xml" ContentType="application/vnd.openxmlformats-officedocument.presentationml.slideMaster+xml"/>
  <Override PartName="/ppt/slides/slide19.xml" ContentType="application/vnd.openxmlformats-officedocument.presentationml.slide+xml"/>
  <Override PartName="/ppt/slideMasters/slideMaster20.xml" ContentType="application/vnd.openxmlformats-officedocument.presentationml.slideMaster+xml"/>
  <Override PartName="/ppt/slides/slide20.xml" ContentType="application/vnd.openxmlformats-officedocument.presentationml.slide+xml"/>
  <Override PartName="/ppt/slideMasters/slideMaster21.xml" ContentType="application/vnd.openxmlformats-officedocument.presentationml.slideMaster+xml"/>
  <Override PartName="/ppt/slides/slide21.xml" ContentType="application/vnd.openxmlformats-officedocument.presentationml.slide+xml"/>
  <Override PartName="/ppt/slideMasters/slideMaster22.xml" ContentType="application/vnd.openxmlformats-officedocument.presentationml.slideMaster+xml"/>
  <Override PartName="/ppt/slides/slide22.xml" ContentType="application/vnd.openxmlformats-officedocument.presentationml.slide+xml"/>
  <Override PartName="/ppt/slideMasters/slideMaster23.xml" ContentType="application/vnd.openxmlformats-officedocument.presentationml.slideMaster+xml"/>
  <Override PartName="/ppt/slides/slide23.xml" ContentType="application/vnd.openxmlformats-officedocument.presentationml.slide+xml"/>
  <Override PartName="/ppt/slideMasters/slideMaster24.xml" ContentType="application/vnd.openxmlformats-officedocument.presentationml.slideMaster+xml"/>
  <Override PartName="/ppt/slides/slide24.xml" ContentType="application/vnd.openxmlformats-officedocument.presentationml.slide+xml"/>
  <Override PartName="/ppt/slideMasters/slideMaster25.xml" ContentType="application/vnd.openxmlformats-officedocument.presentationml.slideMaster+xml"/>
  <Override PartName="/ppt/slides/slide25.xml" ContentType="application/vnd.openxmlformats-officedocument.presentationml.slide+xml"/>
  <Override PartName="/ppt/slideMasters/slideMaster26.xml" ContentType="application/vnd.openxmlformats-officedocument.presentationml.slideMaster+xml"/>
  <Override PartName="/ppt/slides/slide26.xml" ContentType="application/vnd.openxmlformats-officedocument.presentationml.slide+xml"/>
  <Override PartName="/ppt/slideMasters/slideMaster27.xml" ContentType="application/vnd.openxmlformats-officedocument.presentationml.slideMaster+xml"/>
  <Override PartName="/ppt/slides/slide27.xml" ContentType="application/vnd.openxmlformats-officedocument.presentationml.slide+xml"/>
  <Override PartName="/ppt/slideMasters/slideMaster28.xml" ContentType="application/vnd.openxmlformats-officedocument.presentationml.slideMaster+xml"/>
  <Override PartName="/ppt/slides/slide28.xml" ContentType="application/vnd.openxmlformats-officedocument.presentationml.slide+xml"/>
  <Override PartName="/ppt/slideMasters/slideMaster29.xml" ContentType="application/vnd.openxmlformats-officedocument.presentationml.slideMaster+xml"/>
  <Override PartName="/ppt/slides/slide29.xml" ContentType="application/vnd.openxmlformats-officedocument.presentationml.slide+xml"/>
  <Override PartName="/ppt/slideMasters/slideMaster30.xml" ContentType="application/vnd.openxmlformats-officedocument.presentationml.slideMaster+xml"/>
  <Override PartName="/ppt/slides/slide30.xml" ContentType="application/vnd.openxmlformats-officedocument.presentationml.slide+xml"/>
  <Override PartName="/ppt/slideMasters/slideMaster31.xml" ContentType="application/vnd.openxmlformats-officedocument.presentationml.slideMaster+xml"/>
  <Override PartName="/ppt/slides/slide31.xml" ContentType="application/vnd.openxmlformats-officedocument.presentationml.slide+xml"/>
  <Override PartName="/ppt/slideMasters/slideMaster32.xml" ContentType="application/vnd.openxmlformats-officedocument.presentationml.slideMaster+xml"/>
  <Override PartName="/ppt/slides/slide32.xml" ContentType="application/vnd.openxmlformats-officedocument.presentationml.slide+xml"/>
  <Override PartName="/ppt/slideMasters/slideMaster33.xml" ContentType="application/vnd.openxmlformats-officedocument.presentationml.slideMaster+xml"/>
  <Override PartName="/ppt/slides/slide33.xml" ContentType="application/vnd.openxmlformats-officedocument.presentationml.slide+xml"/>
  <Override PartName="/ppt/slideMasters/slideMaster34.xml" ContentType="application/vnd.openxmlformats-officedocument.presentationml.slideMaster+xml"/>
  <Override PartName="/ppt/slides/slide34.xml" ContentType="application/vnd.openxmlformats-officedocument.presentationml.slide+xml"/>
  <Override PartName="/ppt/slideMasters/slideMaster35.xml" ContentType="application/vnd.openxmlformats-officedocument.presentationml.slideMaster+xml"/>
  <Override PartName="/ppt/slides/slide35.xml" ContentType="application/vnd.openxmlformats-officedocument.presentationml.slide+xml"/>
  <Override PartName="/ppt/slideMasters/slideMaster36.xml" ContentType="application/vnd.openxmlformats-officedocument.presentationml.slideMaster+xml"/>
  <Override PartName="/ppt/slides/slide36.xml" ContentType="application/vnd.openxmlformats-officedocument.presentationml.slide+xml"/>
  <Override PartName="/ppt/slideMasters/slideMaster37.xml" ContentType="application/vnd.openxmlformats-officedocument.presentationml.slideMaster+xml"/>
  <Override PartName="/ppt/slides/slide37.xml" ContentType="application/vnd.openxmlformats-officedocument.presentationml.slide+xml"/>
  <Override PartName="/ppt/slideMasters/slideMaster38.xml" ContentType="application/vnd.openxmlformats-officedocument.presentationml.slideMaster+xml"/>
  <Override PartName="/ppt/slides/slide38.xml" ContentType="application/vnd.openxmlformats-officedocument.presentationml.slide+xml"/>
  <Override PartName="/ppt/slideMasters/slideMaster39.xml" ContentType="application/vnd.openxmlformats-officedocument.presentationml.slideMaster+xml"/>
  <Override PartName="/ppt/slides/slide39.xml" ContentType="application/vnd.openxmlformats-officedocument.presentationml.slide+xml"/>
  <Override PartName="/ppt/slideMasters/slideMaster40.xml" ContentType="application/vnd.openxmlformats-officedocument.presentationml.slideMaster+xml"/>
  <Override PartName="/ppt/slides/slide40.xml" ContentType="application/vnd.openxmlformats-officedocument.presentationml.slide+xml"/>
  <Override PartName="/ppt/slideMasters/slideMaster41.xml" ContentType="application/vnd.openxmlformats-officedocument.presentationml.slideMaster+xml"/>
  <Override PartName="/ppt/slides/slide41.xml" ContentType="application/vnd.openxmlformats-officedocument.presentationml.slide+xml"/>
  <Override PartName="/ppt/slideMasters/slideMaster42.xml" ContentType="application/vnd.openxmlformats-officedocument.presentationml.slideMaster+xml"/>
  <Override PartName="/ppt/slides/slide42.xml" ContentType="application/vnd.openxmlformats-officedocument.presentationml.slide+xml"/>
  <Override PartName="/ppt/slideMasters/slideMaster43.xml" ContentType="application/vnd.openxmlformats-officedocument.presentationml.slideMaster+xml"/>
  <Override PartName="/ppt/slides/slide43.xml" ContentType="application/vnd.openxmlformats-officedocument.presentationml.slide+xml"/>
  <Override PartName="/ppt/slideMasters/slideMaster44.xml" ContentType="application/vnd.openxmlformats-officedocument.presentationml.slideMaster+xml"/>
  <Override PartName="/ppt/slides/slide44.xml" ContentType="application/vnd.openxmlformats-officedocument.presentationml.slide+xml"/>
  <Override PartName="/ppt/slideMasters/slideMaster45.xml" ContentType="application/vnd.openxmlformats-officedocument.presentationml.slideMaster+xml"/>
  <Override PartName="/ppt/slides/slide45.xml" ContentType="application/vnd.openxmlformats-officedocument.presentationml.slide+xml"/>
  <Override PartName="/ppt/slideMasters/slideMaster46.xml" ContentType="application/vnd.openxmlformats-officedocument.presentationml.slideMaster+xml"/>
  <Override PartName="/ppt/slides/slide46.xml" ContentType="application/vnd.openxmlformats-officedocument.presentationml.slide+xml"/>
  <Override PartName="/ppt/slideMasters/slideMaster47.xml" ContentType="application/vnd.openxmlformats-officedocument.presentationml.slideMaster+xml"/>
  <Override PartName="/ppt/slides/slide47.xml" ContentType="application/vnd.openxmlformats-officedocument.presentationml.slide+xml"/>
  <Override PartName="/ppt/slideMasters/slideMaster48.xml" ContentType="application/vnd.openxmlformats-officedocument.presentationml.slideMaster+xml"/>
  <Override PartName="/ppt/slides/slide48.xml" ContentType="application/vnd.openxmlformats-officedocument.presentationml.slide+xml"/>
  <Override PartName="/ppt/slideMasters/slideMaster49.xml" ContentType="application/vnd.openxmlformats-officedocument.presentationml.slideMaster+xml"/>
  <Override PartName="/ppt/slides/slide49.xml" ContentType="application/vnd.openxmlformats-officedocument.presentationml.slide+xml"/>
  <Override PartName="/ppt/slideMasters/slideMaster50.xml" ContentType="application/vnd.openxmlformats-officedocument.presentationml.slideMaster+xml"/>
  <Override PartName="/ppt/slides/slide50.xml" ContentType="application/vnd.openxmlformats-officedocument.presentationml.slide+xml"/>
  <Override PartName="/ppt/slideMasters/slideMaster51.xml" ContentType="application/vnd.openxmlformats-officedocument.presentationml.slideMaster+xml"/>
  <Override PartName="/ppt/slides/slide51.xml" ContentType="application/vnd.openxmlformats-officedocument.presentationml.slide+xml"/>
  <Override PartName="/ppt/slideMasters/slideMaster52.xml" ContentType="application/vnd.openxmlformats-officedocument.presentationml.slideMaster+xml"/>
  <Override PartName="/ppt/slides/slide52.xml" ContentType="application/vnd.openxmlformats-officedocument.presentationml.slide+xml"/>
  <Override PartName="/ppt/slideMasters/slideMaster53.xml" ContentType="application/vnd.openxmlformats-officedocument.presentationml.slideMaster+xml"/>
  <Override PartName="/ppt/slides/slide53.xml" ContentType="application/vnd.openxmlformats-officedocument.presentationml.slide+xml"/>
  <Override PartName="/ppt/slideMasters/slideMaster54.xml" ContentType="application/vnd.openxmlformats-officedocument.presentationml.slideMaster+xml"/>
  <Override PartName="/ppt/slides/slide54.xml" ContentType="application/vnd.openxmlformats-officedocument.presentationml.slide+xml"/>
  <Override PartName="/ppt/slideMasters/slideMaster55.xml" ContentType="application/vnd.openxmlformats-officedocument.presentationml.slideMaster+xml"/>
  <Override PartName="/ppt/slides/slide55.xml" ContentType="application/vnd.openxmlformats-officedocument.presentationml.slide+xml"/>
  <Override PartName="/ppt/slideMasters/slideMaster56.xml" ContentType="application/vnd.openxmlformats-officedocument.presentationml.slideMaster+xml"/>
  <Override PartName="/ppt/slides/slide56.xml" ContentType="application/vnd.openxmlformats-officedocument.presentationml.slide+xml"/>
  <Override PartName="/ppt/slideMasters/slideMaster57.xml" ContentType="application/vnd.openxmlformats-officedocument.presentationml.slideMaster+xml"/>
  <Override PartName="/ppt/slides/slide57.xml" ContentType="application/vnd.openxmlformats-officedocument.presentationml.slide+xml"/>
  <Override PartName="/ppt/slideMasters/slideMaster58.xml" ContentType="application/vnd.openxmlformats-officedocument.presentationml.slideMaster+xml"/>
  <Override PartName="/ppt/slides/slide58.xml" ContentType="application/vnd.openxmlformats-officedocument.presentationml.slide+xml"/>
  <Override PartName="/ppt/slideMasters/slideMaster59.xml" ContentType="application/vnd.openxmlformats-officedocument.presentationml.slideMaster+xml"/>
  <Override PartName="/ppt/slides/slide59.xml" ContentType="application/vnd.openxmlformats-officedocument.presentationml.slide+xml"/>
  <Override PartName="/ppt/slideMasters/slideMaster60.xml" ContentType="application/vnd.openxmlformats-officedocument.presentationml.slideMaster+xml"/>
  <Override PartName="/ppt/slides/slide60.xml" ContentType="application/vnd.openxmlformats-officedocument.presentationml.slide+xml"/>
  <Override PartName="/ppt/slideMasters/slideMaster61.xml" ContentType="application/vnd.openxmlformats-officedocument.presentationml.slideMaster+xml"/>
  <Override PartName="/ppt/slides/slide61.xml" ContentType="application/vnd.openxmlformats-officedocument.presentationml.slide+xml"/>
  <Override PartName="/ppt/slideMasters/slideMaster62.xml" ContentType="application/vnd.openxmlformats-officedocument.presentationml.slideMaster+xml"/>
  <Override PartName="/ppt/slides/slide62.xml" ContentType="application/vnd.openxmlformats-officedocument.presentationml.slide+xml"/>
  <Override PartName="/ppt/slideMasters/slideMaster63.xml" ContentType="application/vnd.openxmlformats-officedocument.presentationml.slideMaster+xml"/>
  <Override PartName="/ppt/slides/slide63.xml" ContentType="application/vnd.openxmlformats-officedocument.presentationml.slide+xml"/>
  <Override PartName="/ppt/slideMasters/slideMaster64.xml" ContentType="application/vnd.openxmlformats-officedocument.presentationml.slideMaster+xml"/>
  <Override PartName="/ppt/slides/slide64.xml" ContentType="application/vnd.openxmlformats-officedocument.presentationml.slide+xml"/>
  <Override PartName="/ppt/slideMasters/slideMaster65.xml" ContentType="application/vnd.openxmlformats-officedocument.presentationml.slideMaster+xml"/>
  <Override PartName="/ppt/slides/slide65.xml" ContentType="application/vnd.openxmlformats-officedocument.presentationml.slide+xml"/>
  <Override PartName="/ppt/slideMasters/slideMaster66.xml" ContentType="application/vnd.openxmlformats-officedocument.presentationml.slideMaster+xml"/>
  <Override PartName="/ppt/slides/slide66.xml" ContentType="application/vnd.openxmlformats-officedocument.presentationml.slide+xml"/>
  <Override PartName="/ppt/slideMasters/slideMaster67.xml" ContentType="application/vnd.openxmlformats-officedocument.presentationml.slideMaster+xml"/>
  <Override PartName="/ppt/slides/slide67.xml" ContentType="application/vnd.openxmlformats-officedocument.presentationml.slide+xml"/>
  <Override PartName="/ppt/slideMasters/slideMaster68.xml" ContentType="application/vnd.openxmlformats-officedocument.presentationml.slideMaster+xml"/>
  <Override PartName="/ppt/slides/slide68.xml" ContentType="application/vnd.openxmlformats-officedocument.presentationml.slide+xml"/>
  <Override PartName="/ppt/slideMasters/slideMaster69.xml" ContentType="application/vnd.openxmlformats-officedocument.presentationml.slideMaster+xml"/>
  <Override PartName="/ppt/slides/slide69.xml" ContentType="application/vnd.openxmlformats-officedocument.presentationml.slide+xml"/>
  <Override PartName="/ppt/slideMasters/slideMaster70.xml" ContentType="application/vnd.openxmlformats-officedocument.presentationml.slideMaster+xml"/>
  <Override PartName="/ppt/slides/slide70.xml" ContentType="application/vnd.openxmlformats-officedocument.presentationml.slide+xml"/>
  <Override PartName="/ppt/slideMasters/slideMaster71.xml" ContentType="application/vnd.openxmlformats-officedocument.presentationml.slideMaster+xml"/>
  <Override PartName="/ppt/slides/slide71.xml" ContentType="application/vnd.openxmlformats-officedocument.presentationml.slide+xml"/>
  <Override PartName="/ppt/slideMasters/slideMaster72.xml" ContentType="application/vnd.openxmlformats-officedocument.presentationml.slideMaster+xml"/>
  <Override PartName="/ppt/slides/slide72.xml" ContentType="application/vnd.openxmlformats-officedocument.presentationml.slide+xml"/>
  <Override PartName="/ppt/slideMasters/slideMaster73.xml" ContentType="application/vnd.openxmlformats-officedocument.presentationml.slideMaster+xml"/>
  <Override PartName="/ppt/slides/slide73.xml" ContentType="application/vnd.openxmlformats-officedocument.presentationml.slide+xml"/>
  <Override PartName="/ppt/slideMasters/slideMaster74.xml" ContentType="application/vnd.openxmlformats-officedocument.presentationml.slideMaster+xml"/>
  <Override PartName="/ppt/slides/slide74.xml" ContentType="application/vnd.openxmlformats-officedocument.presentationml.slide+xml"/>
  <Override PartName="/ppt/slideMasters/slideMaster75.xml" ContentType="application/vnd.openxmlformats-officedocument.presentationml.slideMaster+xml"/>
  <Override PartName="/ppt/slides/slide75.xml" ContentType="application/vnd.openxmlformats-officedocument.presentationml.slide+xml"/>
  <Override PartName="/ppt/slideMasters/slideMaster76.xml" ContentType="application/vnd.openxmlformats-officedocument.presentationml.slideMaster+xml"/>
  <Override PartName="/ppt/slides/slide76.xml" ContentType="application/vnd.openxmlformats-officedocument.presentationml.slide+xml"/>
  <Override PartName="/ppt/slideMasters/slideMaster77.xml" ContentType="application/vnd.openxmlformats-officedocument.presentationml.slideMaster+xml"/>
  <Override PartName="/ppt/slides/slide77.xml" ContentType="application/vnd.openxmlformats-officedocument.presentationml.slide+xml"/>
  <Override PartName="/ppt/slideMasters/slideMaster78.xml" ContentType="application/vnd.openxmlformats-officedocument.presentationml.slideMaster+xml"/>
  <Override PartName="/ppt/slides/slide78.xml" ContentType="application/vnd.openxmlformats-officedocument.presentationml.slide+xml"/>
  <Override PartName="/ppt/slideMasters/slideMaster79.xml" ContentType="application/vnd.openxmlformats-officedocument.presentationml.slideMaster+xml"/>
  <Override PartName="/ppt/slides/slide79.xml" ContentType="application/vnd.openxmlformats-officedocument.presentationml.slide+xml"/>
  <Override PartName="/ppt/slideMasters/slideMaster80.xml" ContentType="application/vnd.openxmlformats-officedocument.presentationml.slideMaster+xml"/>
  <Override PartName="/ppt/slides/slide80.xml" ContentType="application/vnd.openxmlformats-officedocument.presentationml.slide+xml"/>
  <Override PartName="/ppt/slideMasters/slideMaster81.xml" ContentType="application/vnd.openxmlformats-officedocument.presentationml.slideMaster+xml"/>
  <Override PartName="/ppt/slides/slide81.xml" ContentType="application/vnd.openxmlformats-officedocument.presentationml.slide+xml"/>
  <Override PartName="/ppt/slideMasters/slideMaster82.xml" ContentType="application/vnd.openxmlformats-officedocument.presentationml.slideMaster+xml"/>
  <Override PartName="/ppt/slides/slide82.xml" ContentType="application/vnd.openxmlformats-officedocument.presentationml.slide+xml"/>
  <Override PartName="/ppt/slideMasters/slideMaster83.xml" ContentType="application/vnd.openxmlformats-officedocument.presentationml.slideMaster+xml"/>
  <Override PartName="/ppt/slides/slide83.xml" ContentType="application/vnd.openxmlformats-officedocument.presentationml.slide+xml"/>
  <Override PartName="/ppt/slideMasters/slideMaster84.xml" ContentType="application/vnd.openxmlformats-officedocument.presentationml.slideMaster+xml"/>
  <Override PartName="/ppt/slides/slide84.xml" ContentType="application/vnd.openxmlformats-officedocument.presentationml.slide+xml"/>
  <Override PartName="/ppt/slideMasters/slideMaster85.xml" ContentType="application/vnd.openxmlformats-officedocument.presentationml.slideMaster+xml"/>
  <Override PartName="/ppt/slides/slide85.xml" ContentType="application/vnd.openxmlformats-officedocument.presentationml.slide+xml"/>
  <Override PartName="/ppt/slideMasters/slideMaster86.xml" ContentType="application/vnd.openxmlformats-officedocument.presentationml.slideMaster+xml"/>
  <Override PartName="/ppt/slides/slide86.xml" ContentType="application/vnd.openxmlformats-officedocument.presentationml.slide+xml"/>
  <Override PartName="/ppt/slideMasters/slideMaster87.xml" ContentType="application/vnd.openxmlformats-officedocument.presentationml.slideMaster+xml"/>
  <Override PartName="/ppt/slides/slide87.xml" ContentType="application/vnd.openxmlformats-officedocument.presentationml.slide+xml"/>
  <Override PartName="/ppt/slideMasters/slideMaster88.xml" ContentType="application/vnd.openxmlformats-officedocument.presentationml.slideMaster+xml"/>
  <Override PartName="/ppt/slides/slide88.xml" ContentType="application/vnd.openxmlformats-officedocument.presentationml.slide+xml"/>
  <Override PartName="/ppt/slideMasters/slideMaster89.xml" ContentType="application/vnd.openxmlformats-officedocument.presentationml.slideMaster+xml"/>
  <Override PartName="/ppt/slides/slide89.xml" ContentType="application/vnd.openxmlformats-officedocument.presentationml.slide+xml"/>
  <Override PartName="/ppt/slideMasters/slideMaster90.xml" ContentType="application/vnd.openxmlformats-officedocument.presentationml.slideMaster+xml"/>
  <Override PartName="/ppt/slides/slide90.xml" ContentType="application/vnd.openxmlformats-officedocument.presentationml.slide+xml"/>
  <Override PartName="/ppt/slideMasters/slideMaster91.xml" ContentType="application/vnd.openxmlformats-officedocument.presentationml.slideMaster+xml"/>
  <Override PartName="/ppt/slides/slide91.xml" ContentType="application/vnd.openxmlformats-officedocument.presentationml.slide+xml"/>
  <Override PartName="/ppt/slideMasters/slideMaster92.xml" ContentType="application/vnd.openxmlformats-officedocument.presentationml.slideMaster+xml"/>
  <Override PartName="/ppt/slides/slide92.xml" ContentType="application/vnd.openxmlformats-officedocument.presentationml.slide+xml"/>
  <Override PartName="/ppt/slideMasters/slideMaster93.xml" ContentType="application/vnd.openxmlformats-officedocument.presentationml.slideMaster+xml"/>
  <Override PartName="/ppt/slides/slide93.xml" ContentType="application/vnd.openxmlformats-officedocument.presentationml.slide+xml"/>
  <Override PartName="/ppt/slideMasters/slideMaster94.xml" ContentType="application/vnd.openxmlformats-officedocument.presentationml.slideMaster+xml"/>
  <Override PartName="/ppt/slides/slide94.xml" ContentType="application/vnd.openxmlformats-officedocument.presentationml.slide+xml"/>
  <Override PartName="/ppt/slideMasters/slideMaster95.xml" ContentType="application/vnd.openxmlformats-officedocument.presentationml.slideMaster+xml"/>
  <Override PartName="/ppt/slides/slide95.xml" ContentType="application/vnd.openxmlformats-officedocument.presentationml.slide+xml"/>
  <Override PartName="/ppt/slideMasters/slideMaster96.xml" ContentType="application/vnd.openxmlformats-officedocument.presentationml.slideMaster+xml"/>
  <Override PartName="/ppt/slides/slide96.xml" ContentType="application/vnd.openxmlformats-officedocument.presentationml.slide+xml"/>
  <Override PartName="/ppt/slideMasters/slideMaster97.xml" ContentType="application/vnd.openxmlformats-officedocument.presentationml.slideMaster+xml"/>
  <Override PartName="/ppt/slides/slide97.xml" ContentType="application/vnd.openxmlformats-officedocument.presentationml.slide+xml"/>
  <Override PartName="/ppt/slideMasters/slideMaster98.xml" ContentType="application/vnd.openxmlformats-officedocument.presentationml.slideMaster+xml"/>
  <Override PartName="/ppt/slides/slide98.xml" ContentType="application/vnd.openxmlformats-officedocument.presentationml.slide+xml"/>
  <Override PartName="/ppt/slideMasters/slideMaster99.xml" ContentType="application/vnd.openxmlformats-officedocument.presentationml.slideMaster+xml"/>
  <Override PartName="/ppt/slides/slide99.xml" ContentType="application/vnd.openxmlformats-officedocument.presentationml.slide+xml"/>
  <Override PartName="/ppt/slideMasters/slideMaster100.xml" ContentType="application/vnd.openxmlformats-officedocument.presentationml.slideMaster+xml"/>
  <Override PartName="/ppt/slides/slide10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Lst>
  <p:notesMasterIdLst>
    <p:notesMasterId r:id="rId102"/>
  </p:notesMasterIdLst>
  <p:sldSz cx="9144000" cy="5143500"/>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00" Type="http://schemas.openxmlformats.org/officeDocument/2006/relationships/slide" Target="slides/slide99.xml"/><Relationship Id="rId101" Type="http://schemas.openxmlformats.org/officeDocument/2006/relationships/slide" Target="slides/slide100.xml"/><Relationship Id="rId102" Type="http://schemas.openxmlformats.org/officeDocument/2006/relationships/notesMaster" Target="notesMasters/notesMaster1.xml"/><Relationship Id="rId103" Type="http://schemas.openxmlformats.org/officeDocument/2006/relationships/presProps" Target="presProps.xml"/><Relationship Id="rId104" Type="http://schemas.openxmlformats.org/officeDocument/2006/relationships/viewProps" Target="viewProps.xml"/><Relationship Id="rId105" Type="http://schemas.openxmlformats.org/officeDocument/2006/relationships/theme" Target="theme/theme1.xml"/><Relationship Id="rId106"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0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1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6.xml"/>
		</Relationships>
</file>

<file path=ppt/notesSlides/_rels/notesSlide1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7.xml"/>
		</Relationships>
</file>

<file path=ppt/notesSlides/_rels/notesSlide1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8.xml"/>
		</Relationships>
</file>

<file path=ppt/notesSlides/_rels/notesSlide1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9.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2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0.xml"/>
		</Relationships>
</file>

<file path=ppt/notesSlides/_rels/notesSlide2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1.xml"/>
		</Relationships>
</file>

<file path=ppt/notesSlides/_rels/notesSlide2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2.xml"/>
		</Relationships>
</file>

<file path=ppt/notesSlides/_rels/notesSlide2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3.xml"/>
		</Relationships>
</file>

<file path=ppt/notesSlides/_rels/notesSlide2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4.xml"/>
		</Relationships>
</file>

<file path=ppt/notesSlides/_rels/notesSlide2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5.xml"/>
		</Relationships>
</file>

<file path=ppt/notesSlides/_rels/notesSlide2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6.xml"/>
		</Relationships>
</file>

<file path=ppt/notesSlides/_rels/notesSlide2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7.xml"/>
		</Relationships>
</file>

<file path=ppt/notesSlides/_rels/notesSlide2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8.xml"/>
		</Relationships>
</file>

<file path=ppt/notesSlides/_rels/notesSlide2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9.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3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0.xml"/>
		</Relationships>
</file>

<file path=ppt/notesSlides/_rels/notesSlide3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1.xml"/>
		</Relationships>
</file>

<file path=ppt/notesSlides/_rels/notesSlide3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2.xml"/>
		</Relationships>
</file>

<file path=ppt/notesSlides/_rels/notesSlide3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3.xml"/>
		</Relationships>
</file>

<file path=ppt/notesSlides/_rels/notesSlide3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4.xml"/>
		</Relationships>
</file>

<file path=ppt/notesSlides/_rels/notesSlide3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5.xml"/>
		</Relationships>
</file>

<file path=ppt/notesSlides/_rels/notesSlide3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6.xml"/>
		</Relationships>
</file>

<file path=ppt/notesSlides/_rels/notesSlide3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7.xml"/>
		</Relationships>
</file>

<file path=ppt/notesSlides/_rels/notesSlide3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8.xml"/>
		</Relationships>
</file>

<file path=ppt/notesSlides/_rels/notesSlide3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9.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4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0.xml"/>
		</Relationships>
</file>

<file path=ppt/notesSlides/_rels/notesSlide4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1.xml"/>
		</Relationships>
</file>

<file path=ppt/notesSlides/_rels/notesSlide4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2.xml"/>
		</Relationships>
</file>

<file path=ppt/notesSlides/_rels/notesSlide4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3.xml"/>
		</Relationships>
</file>

<file path=ppt/notesSlides/_rels/notesSlide4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4.xml"/>
		</Relationships>
</file>

<file path=ppt/notesSlides/_rels/notesSlide4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5.xml"/>
		</Relationships>
</file>

<file path=ppt/notesSlides/_rels/notesSlide4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6.xml"/>
		</Relationships>
</file>

<file path=ppt/notesSlides/_rels/notesSlide4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7.xml"/>
		</Relationships>
</file>

<file path=ppt/notesSlides/_rels/notesSlide4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8.xml"/>
		</Relationships>
</file>

<file path=ppt/notesSlides/_rels/notesSlide4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9.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5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0.xml"/>
		</Relationships>
</file>

<file path=ppt/notesSlides/_rels/notesSlide5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1.xml"/>
		</Relationships>
</file>

<file path=ppt/notesSlides/_rels/notesSlide5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2.xml"/>
		</Relationships>
</file>

<file path=ppt/notesSlides/_rels/notesSlide5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3.xml"/>
		</Relationships>
</file>

<file path=ppt/notesSlides/_rels/notesSlide5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4.xml"/>
		</Relationships>
</file>

<file path=ppt/notesSlides/_rels/notesSlide5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5.xml"/>
		</Relationships>
</file>

<file path=ppt/notesSlides/_rels/notesSlide5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6.xml"/>
		</Relationships>
</file>

<file path=ppt/notesSlides/_rels/notesSlide5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7.xml"/>
		</Relationships>
</file>

<file path=ppt/notesSlides/_rels/notesSlide5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8.xml"/>
		</Relationships>
</file>

<file path=ppt/notesSlides/_rels/notesSlide5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9.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6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0.xml"/>
		</Relationships>
</file>

<file path=ppt/notesSlides/_rels/notesSlide6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1.xml"/>
		</Relationships>
</file>

<file path=ppt/notesSlides/_rels/notesSlide6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2.xml"/>
		</Relationships>
</file>

<file path=ppt/notesSlides/_rels/notesSlide6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3.xml"/>
		</Relationships>
</file>

<file path=ppt/notesSlides/_rels/notesSlide6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4.xml"/>
		</Relationships>
</file>

<file path=ppt/notesSlides/_rels/notesSlide6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5.xml"/>
		</Relationships>
</file>

<file path=ppt/notesSlides/_rels/notesSlide6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6.xml"/>
		</Relationships>
</file>

<file path=ppt/notesSlides/_rels/notesSlide6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7.xml"/>
		</Relationships>
</file>

<file path=ppt/notesSlides/_rels/notesSlide6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8.xml"/>
		</Relationships>
</file>

<file path=ppt/notesSlides/_rels/notesSlide6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9.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7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0.xml"/>
		</Relationships>
</file>

<file path=ppt/notesSlides/_rels/notesSlide7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1.xml"/>
		</Relationships>
</file>

<file path=ppt/notesSlides/_rels/notesSlide7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2.xml"/>
		</Relationships>
</file>

<file path=ppt/notesSlides/_rels/notesSlide7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3.xml"/>
		</Relationships>
</file>

<file path=ppt/notesSlides/_rels/notesSlide7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4.xml"/>
		</Relationships>
</file>

<file path=ppt/notesSlides/_rels/notesSlide7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5.xml"/>
		</Relationships>
</file>

<file path=ppt/notesSlides/_rels/notesSlide7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6.xml"/>
		</Relationships>
</file>

<file path=ppt/notesSlides/_rels/notesSlide7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7.xml"/>
		</Relationships>
</file>

<file path=ppt/notesSlides/_rels/notesSlide7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8.xml"/>
		</Relationships>
</file>

<file path=ppt/notesSlides/_rels/notesSlide7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9.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8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0.xml"/>
		</Relationships>
</file>

<file path=ppt/notesSlides/_rels/notesSlide8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1.xml"/>
		</Relationships>
</file>

<file path=ppt/notesSlides/_rels/notesSlide8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2.xml"/>
		</Relationships>
</file>

<file path=ppt/notesSlides/_rels/notesSlide8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3.xml"/>
		</Relationships>
</file>

<file path=ppt/notesSlides/_rels/notesSlide8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4.xml"/>
		</Relationships>
</file>

<file path=ppt/notesSlides/_rels/notesSlide8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5.xml"/>
		</Relationships>
</file>

<file path=ppt/notesSlides/_rels/notesSlide8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6.xml"/>
		</Relationships>
</file>

<file path=ppt/notesSlides/_rels/notesSlide8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7.xml"/>
		</Relationships>
</file>

<file path=ppt/notesSlides/_rels/notesSlide8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8.xml"/>
		</Relationships>
</file>

<file path=ppt/notesSlides/_rels/notesSlide8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9.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_rels/notesSlide9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0.xml"/>
		</Relationships>
</file>

<file path=ppt/notesSlides/_rels/notesSlide9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1.xml"/>
		</Relationships>
</file>

<file path=ppt/notesSlides/_rels/notesSlide9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2.xml"/>
		</Relationships>
</file>

<file path=ppt/notesSlides/_rels/notesSlide9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3.xml"/>
		</Relationships>
</file>

<file path=ppt/notesSlides/_rels/notesSlide9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4.xml"/>
		</Relationships>
</file>

<file path=ppt/notesSlides/_rels/notesSlide9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5.xml"/>
		</Relationships>
</file>

<file path=ppt/notesSlides/_rels/notesSlide9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6.xml"/>
		</Relationships>
</file>

<file path=ppt/notesSlides/_rels/notesSlide9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7.xml"/>
		</Relationships>
</file>

<file path=ppt/notesSlides/_rels/notesSlide9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8.xml"/>
		</Relationships>
</file>

<file path=ppt/notesSlides/_rels/notesSlide9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image" Target="../media/image-1-2.png"/><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slideLayout" Target="../slideLayouts/slideLayout1.xml"/><Relationship Id="rId7"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0.xml"/></Relationships>
</file>

<file path=ppt/slides/_rels/slide11.xml.rels><?xml version="1.0" encoding="UTF-8" standalone="yes"?>
<Relationships xmlns="http://schemas.openxmlformats.org/package/2006/relationships"><Relationship Id="rId1" Type="http://schemas.openxmlformats.org/officeDocument/2006/relationships/image" Target="../media/image-11-1.png"/><Relationship Id="rId2" Type="http://schemas.openxmlformats.org/officeDocument/2006/relationships/image" Target="../media/image-11-2.png"/><Relationship Id="rId3" Type="http://schemas.openxmlformats.org/officeDocument/2006/relationships/image" Target="../media/image-11-3.png"/><Relationship Id="rId4" Type="http://schemas.openxmlformats.org/officeDocument/2006/relationships/image" Target="../media/image-11-4.png"/><Relationship Id="rId5" Type="http://schemas.openxmlformats.org/officeDocument/2006/relationships/image" Target="../media/image-11-5.png"/><Relationship Id="rId6" Type="http://schemas.openxmlformats.org/officeDocument/2006/relationships/image" Target="../media/image-11-6.png"/><Relationship Id="rId7" Type="http://schemas.openxmlformats.org/officeDocument/2006/relationships/image" Target="../media/image-11-7.png"/><Relationship Id="rId8" Type="http://schemas.openxmlformats.org/officeDocument/2006/relationships/slideLayout" Target="../slideLayouts/slideLayout1.xml"/><Relationship Id="rId9"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 Target="slide3.xml"/><Relationship Id="rId2" Type="http://schemas.openxmlformats.org/officeDocument/2006/relationships/slide" Target="slide3.xml"/><Relationship Id="rId3" Type="http://schemas.openxmlformats.org/officeDocument/2006/relationships/slide" Target="slide9.xml"/><Relationship Id="rId4" Type="http://schemas.openxmlformats.org/officeDocument/2006/relationships/slide" Target="slide9.xml"/><Relationship Id="rId5" Type="http://schemas.openxmlformats.org/officeDocument/2006/relationships/slide" Target="slide18.xml"/><Relationship Id="rId6" Type="http://schemas.openxmlformats.org/officeDocument/2006/relationships/slide" Target="slide18.xml"/><Relationship Id="rId7" Type="http://schemas.openxmlformats.org/officeDocument/2006/relationships/slide" Target="slide30.xml"/><Relationship Id="rId8" Type="http://schemas.openxmlformats.org/officeDocument/2006/relationships/slide" Target="slide30.xml"/><Relationship Id="rId9" Type="http://schemas.openxmlformats.org/officeDocument/2006/relationships/slide" Target="slide44.xml"/><Relationship Id="rId10" Type="http://schemas.openxmlformats.org/officeDocument/2006/relationships/slide" Target="slide44.xml"/><Relationship Id="rId11" Type="http://schemas.openxmlformats.org/officeDocument/2006/relationships/slide" Target="slide50.xml"/><Relationship Id="rId12" Type="http://schemas.openxmlformats.org/officeDocument/2006/relationships/slide" Target="slide50.xml"/><Relationship Id="rId13" Type="http://schemas.openxmlformats.org/officeDocument/2006/relationships/slide" Target="slide57.xml"/><Relationship Id="rId14" Type="http://schemas.openxmlformats.org/officeDocument/2006/relationships/slide" Target="slide57.xml"/><Relationship Id="rId15" Type="http://schemas.openxmlformats.org/officeDocument/2006/relationships/slide" Target="slide68.xml"/><Relationship Id="rId16" Type="http://schemas.openxmlformats.org/officeDocument/2006/relationships/slide" Target="slide68.xml"/><Relationship Id="rId17" Type="http://schemas.openxmlformats.org/officeDocument/2006/relationships/slideLayout" Target="../slideLayouts/slideLayout1.xml"/><Relationship Id="rId18"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image" Target="../media/image-20-1.png"/><Relationship Id="rId2" Type="http://schemas.openxmlformats.org/officeDocument/2006/relationships/image" Target="../media/image-20-2.png"/><Relationship Id="rId3" Type="http://schemas.openxmlformats.org/officeDocument/2006/relationships/image" Target="../media/image-20-3.png"/><Relationship Id="rId4" Type="http://schemas.openxmlformats.org/officeDocument/2006/relationships/image" Target="../media/image-20-4.png"/><Relationship Id="rId5" Type="http://schemas.openxmlformats.org/officeDocument/2006/relationships/image" Target="../media/image-20-5.png"/><Relationship Id="rId6" Type="http://schemas.openxmlformats.org/officeDocument/2006/relationships/image" Target="../media/image-20-6.png"/><Relationship Id="rId7" Type="http://schemas.openxmlformats.org/officeDocument/2006/relationships/image" Target="../media/image-20-7.png"/><Relationship Id="rId8" Type="http://schemas.openxmlformats.org/officeDocument/2006/relationships/image" Target="../media/image-20-8.png"/><Relationship Id="rId9" Type="http://schemas.openxmlformats.org/officeDocument/2006/relationships/slideLayout" Target="../slideLayouts/slideLayout1.xml"/><Relationship Id="rId10"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image" Target="../media/image-23-1.png"/><Relationship Id="rId2" Type="http://schemas.openxmlformats.org/officeDocument/2006/relationships/image" Target="../media/image-23-2.png"/><Relationship Id="rId3" Type="http://schemas.openxmlformats.org/officeDocument/2006/relationships/image" Target="../media/image-23-3.png"/><Relationship Id="rId4" Type="http://schemas.openxmlformats.org/officeDocument/2006/relationships/image" Target="../media/image-23-4.png"/><Relationship Id="rId5" Type="http://schemas.openxmlformats.org/officeDocument/2006/relationships/slideLayout" Target="../slideLayouts/slideLayout1.xml"/><Relationship Id="rId6"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image" Target="../media/image-38-1.png"/><Relationship Id="rId2" Type="http://schemas.openxmlformats.org/officeDocument/2006/relationships/slideLayout" Target="../slideLayouts/slideLayout1.xml"/><Relationship Id="rId3"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image" Target="../media/image-4-2.png"/><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slideLayout" Target="../slideLayouts/slideLayout1.xml"/><Relationship Id="rId6"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image" Target="../media/image-5-2.png"/><Relationship Id="rId3" Type="http://schemas.openxmlformats.org/officeDocument/2006/relationships/image" Target="../media/image-5-3.png"/><Relationship Id="rId4" Type="http://schemas.openxmlformats.org/officeDocument/2006/relationships/image" Target="../media/image-5-4.png"/><Relationship Id="rId5" Type="http://schemas.openxmlformats.org/officeDocument/2006/relationships/image" Target="../media/image-5-5.png"/><Relationship Id="rId6" Type="http://schemas.openxmlformats.org/officeDocument/2006/relationships/image" Target="../media/image-5-6.png"/><Relationship Id="rId7" Type="http://schemas.openxmlformats.org/officeDocument/2006/relationships/slideLayout" Target="../slideLayouts/slideLayout1.xml"/><Relationship Id="rId8"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image" Target="../media/image-58-1.png"/><Relationship Id="rId2" Type="http://schemas.openxmlformats.org/officeDocument/2006/relationships/image" Target="../media/image-58-2.png"/><Relationship Id="rId3" Type="http://schemas.openxmlformats.org/officeDocument/2006/relationships/image" Target="../media/image-58-3.png"/><Relationship Id="rId4" Type="http://schemas.openxmlformats.org/officeDocument/2006/relationships/image" Target="../media/image-58-4.png"/><Relationship Id="rId5" Type="http://schemas.openxmlformats.org/officeDocument/2006/relationships/image" Target="../media/image-58-5.png"/><Relationship Id="rId6" Type="http://schemas.openxmlformats.org/officeDocument/2006/relationships/image" Target="../media/image-58-6.png"/><Relationship Id="rId7" Type="http://schemas.openxmlformats.org/officeDocument/2006/relationships/slideLayout" Target="../slideLayouts/slideLayout1.xml"/><Relationship Id="rId8"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image" Target="../media/image-59-1.png"/><Relationship Id="rId2" Type="http://schemas.openxmlformats.org/officeDocument/2006/relationships/image" Target="../media/image-59-2.png"/><Relationship Id="rId3" Type="http://schemas.openxmlformats.org/officeDocument/2006/relationships/image" Target="../media/image-59-3.png"/><Relationship Id="rId4" Type="http://schemas.openxmlformats.org/officeDocument/2006/relationships/image" Target="../media/image-59-4.png"/><Relationship Id="rId5" Type="http://schemas.openxmlformats.org/officeDocument/2006/relationships/image" Target="../media/image-59-5.png"/><Relationship Id="rId6" Type="http://schemas.openxmlformats.org/officeDocument/2006/relationships/image" Target="../media/image-59-6.png"/><Relationship Id="rId7" Type="http://schemas.openxmlformats.org/officeDocument/2006/relationships/image" Target="../media/image-59-7.png"/><Relationship Id="rId8" Type="http://schemas.openxmlformats.org/officeDocument/2006/relationships/image" Target="../media/image-59-8.png"/><Relationship Id="rId9" Type="http://schemas.openxmlformats.org/officeDocument/2006/relationships/slideLayout" Target="../slideLayouts/slideLayout1.xml"/><Relationship Id="rId10"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image" Target="../media/image-60-1.png"/><Relationship Id="rId2" Type="http://schemas.openxmlformats.org/officeDocument/2006/relationships/image" Target="../media/image-60-2.png"/><Relationship Id="rId3" Type="http://schemas.openxmlformats.org/officeDocument/2006/relationships/image" Target="../media/image-60-3.png"/><Relationship Id="rId4" Type="http://schemas.openxmlformats.org/officeDocument/2006/relationships/image" Target="../media/image-60-4.png"/><Relationship Id="rId5" Type="http://schemas.openxmlformats.org/officeDocument/2006/relationships/slideLayout" Target="../slideLayouts/slideLayout1.xml"/><Relationship Id="rId6"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image" Target="../media/image-69-1.png"/><Relationship Id="rId2" Type="http://schemas.openxmlformats.org/officeDocument/2006/relationships/image" Target="../media/image-69-2.png"/><Relationship Id="rId3" Type="http://schemas.openxmlformats.org/officeDocument/2006/relationships/image" Target="../media/image-69-3.png"/><Relationship Id="rId4" Type="http://schemas.openxmlformats.org/officeDocument/2006/relationships/image" Target="../media/image-69-4.png"/><Relationship Id="rId5" Type="http://schemas.openxmlformats.org/officeDocument/2006/relationships/image" Target="../media/image-69-5.png"/><Relationship Id="rId6" Type="http://schemas.openxmlformats.org/officeDocument/2006/relationships/slideLayout" Target="../slideLayouts/slideLayout1.xml"/><Relationship Id="rId7"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image" Target="../media/image-7-1.png"/><Relationship Id="rId2" Type="http://schemas.openxmlformats.org/officeDocument/2006/relationships/image" Target="../media/image-7-2.png"/><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image" Target="../media/image-7-6.png"/><Relationship Id="rId7" Type="http://schemas.openxmlformats.org/officeDocument/2006/relationships/slideLayout" Target="../slideLayouts/slideLayout1.xml"/><Relationship Id="rId8"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image" Target="../media/image-70-1.png"/><Relationship Id="rId2" Type="http://schemas.openxmlformats.org/officeDocument/2006/relationships/image" Target="../media/image-70-2.png"/><Relationship Id="rId3" Type="http://schemas.openxmlformats.org/officeDocument/2006/relationships/image" Target="../media/image-70-3.png"/><Relationship Id="rId4" Type="http://schemas.openxmlformats.org/officeDocument/2006/relationships/image" Target="../media/image-70-4.png"/><Relationship Id="rId5" Type="http://schemas.openxmlformats.org/officeDocument/2006/relationships/image" Target="../media/image-70-5.png"/><Relationship Id="rId6" Type="http://schemas.openxmlformats.org/officeDocument/2006/relationships/image" Target="../media/image-70-6.png"/><Relationship Id="rId7" Type="http://schemas.openxmlformats.org/officeDocument/2006/relationships/image" Target="../media/image-70-7.png"/><Relationship Id="rId8" Type="http://schemas.openxmlformats.org/officeDocument/2006/relationships/image" Target="../media/image-70-8.png"/><Relationship Id="rId9" Type="http://schemas.openxmlformats.org/officeDocument/2006/relationships/slideLayout" Target="../slideLayouts/slideLayout1.xml"/><Relationship Id="rId10"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image" Target="../media/image-72-1.png"/><Relationship Id="rId2" Type="http://schemas.openxmlformats.org/officeDocument/2006/relationships/image" Target="../media/image-72-2.png"/><Relationship Id="rId3" Type="http://schemas.openxmlformats.org/officeDocument/2006/relationships/image" Target="../media/image-72-3.png"/><Relationship Id="rId4" Type="http://schemas.openxmlformats.org/officeDocument/2006/relationships/slideLayout" Target="../slideLayouts/slideLayout1.xml"/><Relationship Id="rId5"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image" Target="../media/image-75-1.png"/><Relationship Id="rId2" Type="http://schemas.openxmlformats.org/officeDocument/2006/relationships/image" Target="../media/image-75-2.png"/><Relationship Id="rId3" Type="http://schemas.openxmlformats.org/officeDocument/2006/relationships/image" Target="../media/image-75-3.png"/><Relationship Id="rId4" Type="http://schemas.openxmlformats.org/officeDocument/2006/relationships/slideLayout" Target="../slideLayouts/slideLayout1.xml"/><Relationship Id="rId5"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image" Target="../media/image-76-1.png"/><Relationship Id="rId2" Type="http://schemas.openxmlformats.org/officeDocument/2006/relationships/image" Target="../media/image-76-2.png"/><Relationship Id="rId3" Type="http://schemas.openxmlformats.org/officeDocument/2006/relationships/image" Target="../media/image-76-3.png"/><Relationship Id="rId4" Type="http://schemas.openxmlformats.org/officeDocument/2006/relationships/slideLayout" Target="../slideLayouts/slideLayout1.xml"/><Relationship Id="rId5"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image" Target="../media/image-8-1.png"/><Relationship Id="rId2" Type="http://schemas.openxmlformats.org/officeDocument/2006/relationships/image" Target="../media/image-8-2.png"/><Relationship Id="rId3" Type="http://schemas.openxmlformats.org/officeDocument/2006/relationships/image" Target="../media/image-8-3.png"/><Relationship Id="rId4" Type="http://schemas.openxmlformats.org/officeDocument/2006/relationships/image" Target="../media/image-8-4.png"/><Relationship Id="rId5" Type="http://schemas.openxmlformats.org/officeDocument/2006/relationships/slideLayout" Target="../slideLayouts/slideLayout1.xml"/><Relationship Id="rId6"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image" Target="../media/image-83-1.png"/><Relationship Id="rId2" Type="http://schemas.openxmlformats.org/officeDocument/2006/relationships/image" Target="../media/image-83-2.png"/><Relationship Id="rId3" Type="http://schemas.openxmlformats.org/officeDocument/2006/relationships/image" Target="../media/image-83-3.png"/><Relationship Id="rId4" Type="http://schemas.openxmlformats.org/officeDocument/2006/relationships/image" Target="../media/image-83-4.png"/><Relationship Id="rId5" Type="http://schemas.openxmlformats.org/officeDocument/2006/relationships/slideLayout" Target="../slideLayouts/slideLayout1.xml"/><Relationship Id="rId6"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image" Target="../media/image-98-1.png"/><Relationship Id="rId2" Type="http://schemas.openxmlformats.org/officeDocument/2006/relationships/image" Target="../media/image-98-2.png"/><Relationship Id="rId3" Type="http://schemas.openxmlformats.org/officeDocument/2006/relationships/image" Target="../media/image-98-3.png"/><Relationship Id="rId4" Type="http://schemas.openxmlformats.org/officeDocument/2006/relationships/image" Target="../media/image-98-4.png"/><Relationship Id="rId5" Type="http://schemas.openxmlformats.org/officeDocument/2006/relationships/slideLayout" Target="../slideLayouts/slideLayout1.xml"/><Relationship Id="rId6"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image" Target="../media/image-99-1.png"/><Relationship Id="rId2" Type="http://schemas.openxmlformats.org/officeDocument/2006/relationships/image" Target="../media/image-99-2.png"/><Relationship Id="rId3" Type="http://schemas.openxmlformats.org/officeDocument/2006/relationships/image" Target="../media/image-99-3.png"/><Relationship Id="rId4" Type="http://schemas.openxmlformats.org/officeDocument/2006/relationships/image" Target="../media/image-99-4.png"/><Relationship Id="rId5" Type="http://schemas.openxmlformats.org/officeDocument/2006/relationships/image" Target="../media/image-99-5.png"/><Relationship Id="rId6" Type="http://schemas.openxmlformats.org/officeDocument/2006/relationships/slideLayout" Target="../slideLayouts/slideLayout1.xml"/><Relationship Id="rId7"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548640" y="1097280"/>
            <a:ext cx="64008" cy="2560320"/>
          </a:xfrm>
          <a:prstGeom prst="rect">
            <a:avLst/>
          </a:prstGeom>
          <a:solidFill>
            <a:srgbClr val="0D9488"/>
          </a:solidFill>
          <a:ln/>
        </p:spPr>
      </p:sp>
      <p:sp>
        <p:nvSpPr>
          <p:cNvPr id="4" name="Text 2"/>
          <p:cNvSpPr/>
          <p:nvPr/>
        </p:nvSpPr>
        <p:spPr>
          <a:xfrm>
            <a:off x="868680" y="1188720"/>
            <a:ext cx="7315200" cy="731520"/>
          </a:xfrm>
          <a:prstGeom prst="rect">
            <a:avLst/>
          </a:prstGeom>
          <a:noFill/>
          <a:ln/>
        </p:spPr>
        <p:txBody>
          <a:bodyPr wrap="square" lIns="0" tIns="0" rIns="0" bIns="0" rtlCol="0" anchor="ctr"/>
          <a:lstStyle/>
          <a:p>
            <a:pPr indent="0" marL="0">
              <a:buNone/>
            </a:pPr>
            <a:r>
              <a:rPr lang="en-US" sz="4000" b="1" dirty="0">
                <a:solidFill>
                  <a:srgbClr val="FFFFFF"/>
                </a:solidFill>
                <a:latin typeface="Georgia" pitchFamily="34" charset="0"/>
                <a:ea typeface="Georgia" pitchFamily="34" charset="-122"/>
                <a:cs typeface="Georgia" pitchFamily="34" charset="-120"/>
              </a:rPr>
              <a:t>AI-Driven Development</a:t>
            </a:r>
            <a:endParaRPr lang="en-US" sz="4000" dirty="0"/>
          </a:p>
        </p:txBody>
      </p:sp>
      <p:sp>
        <p:nvSpPr>
          <p:cNvPr id="5" name="Text 3"/>
          <p:cNvSpPr/>
          <p:nvPr/>
        </p:nvSpPr>
        <p:spPr>
          <a:xfrm>
            <a:off x="868680" y="1828800"/>
            <a:ext cx="7315200" cy="640080"/>
          </a:xfrm>
          <a:prstGeom prst="rect">
            <a:avLst/>
          </a:prstGeom>
          <a:noFill/>
          <a:ln/>
        </p:spPr>
        <p:txBody>
          <a:bodyPr wrap="square" lIns="0" tIns="0" rIns="0" bIns="0" rtlCol="0" anchor="ctr"/>
          <a:lstStyle/>
          <a:p>
            <a:pPr indent="0" marL="0">
              <a:buNone/>
            </a:pPr>
            <a:r>
              <a:rPr lang="en-US" sz="3600" b="1" dirty="0">
                <a:solidFill>
                  <a:srgbClr val="14B8A6"/>
                </a:solidFill>
                <a:latin typeface="Georgia" pitchFamily="34" charset="0"/>
                <a:ea typeface="Georgia" pitchFamily="34" charset="-122"/>
                <a:cs typeface="Georgia" pitchFamily="34" charset="-120"/>
              </a:rPr>
              <a:t>with BMAD Method</a:t>
            </a:r>
            <a:endParaRPr lang="en-US" sz="3600" dirty="0"/>
          </a:p>
        </p:txBody>
      </p:sp>
      <p:sp>
        <p:nvSpPr>
          <p:cNvPr id="6" name="Text 4"/>
          <p:cNvSpPr/>
          <p:nvPr/>
        </p:nvSpPr>
        <p:spPr>
          <a:xfrm>
            <a:off x="868680" y="2560320"/>
            <a:ext cx="6400800" cy="457200"/>
          </a:xfrm>
          <a:prstGeom prst="rect">
            <a:avLst/>
          </a:prstGeom>
          <a:noFill/>
          <a:ln/>
        </p:spPr>
        <p:txBody>
          <a:bodyPr wrap="square" lIns="0" tIns="0" rIns="0" bIns="0" rtlCol="0" anchor="ctr"/>
          <a:lstStyle/>
          <a:p>
            <a:pPr indent="0" marL="0">
              <a:buNone/>
            </a:pPr>
            <a:r>
              <a:rPr lang="en-US" sz="1400" dirty="0">
                <a:solidFill>
                  <a:srgbClr val="94A3B8"/>
                </a:solidFill>
                <a:latin typeface="Calibri" pitchFamily="34" charset="0"/>
                <a:ea typeface="Calibri" pitchFamily="34" charset="-122"/>
                <a:cs typeface="Calibri" pitchFamily="34" charset="-120"/>
              </a:rPr>
              <a:t>Breakthrough Method of Agile AI-Driven Development</a:t>
            </a:r>
            <a:endParaRPr lang="en-US" sz="1400" dirty="0"/>
          </a:p>
        </p:txBody>
      </p:sp>
      <p:sp>
        <p:nvSpPr>
          <p:cNvPr id="7" name="Shape 5"/>
          <p:cNvSpPr/>
          <p:nvPr/>
        </p:nvSpPr>
        <p:spPr>
          <a:xfrm>
            <a:off x="0" y="4023360"/>
            <a:ext cx="9144000" cy="1120140"/>
          </a:xfrm>
          <a:prstGeom prst="rect">
            <a:avLst/>
          </a:prstGeom>
          <a:solidFill>
            <a:srgbClr val="1A2744"/>
          </a:solidFill>
          <a:ln/>
        </p:spPr>
      </p:sp>
      <p:sp>
        <p:nvSpPr>
          <p:cNvPr id="8" name="Text 6"/>
          <p:cNvSpPr/>
          <p:nvPr/>
        </p:nvSpPr>
        <p:spPr>
          <a:xfrm>
            <a:off x="868680" y="4160520"/>
            <a:ext cx="4572000" cy="365760"/>
          </a:xfrm>
          <a:prstGeom prst="rect">
            <a:avLst/>
          </a:prstGeom>
          <a:noFill/>
          <a:ln/>
        </p:spPr>
        <p:txBody>
          <a:bodyPr wrap="square" lIns="0" tIns="0" rIns="0" bIns="0" rtlCol="0" anchor="ctr"/>
          <a:lstStyle/>
          <a:p>
            <a:pPr indent="0" marL="0">
              <a:buNone/>
            </a:pPr>
            <a:r>
              <a:rPr lang="en-US" sz="1600" b="1" dirty="0">
                <a:solidFill>
                  <a:srgbClr val="FFFFFF"/>
                </a:solidFill>
                <a:latin typeface="Calibri" pitchFamily="34" charset="0"/>
                <a:ea typeface="Calibri" pitchFamily="34" charset="-122"/>
                <a:cs typeface="Calibri" pitchFamily="34" charset="-120"/>
              </a:rPr>
              <a:t>Developer Onboarding &amp; Training Guide</a:t>
            </a:r>
            <a:endParaRPr lang="en-US" sz="1600" dirty="0"/>
          </a:p>
        </p:txBody>
      </p:sp>
      <p:sp>
        <p:nvSpPr>
          <p:cNvPr id="9" name="Text 7"/>
          <p:cNvSpPr/>
          <p:nvPr/>
        </p:nvSpPr>
        <p:spPr>
          <a:xfrm>
            <a:off x="868680" y="4526280"/>
            <a:ext cx="4572000" cy="320040"/>
          </a:xfrm>
          <a:prstGeom prst="rect">
            <a:avLst/>
          </a:prstGeom>
          <a:noFill/>
          <a:ln/>
        </p:spPr>
        <p:txBody>
          <a:bodyPr wrap="square" lIns="0" tIns="0" rIns="0" bIns="0" rtlCol="0" anchor="ctr"/>
          <a:lstStyle/>
          <a:p>
            <a:pPr indent="0" marL="0">
              <a:buNone/>
            </a:pPr>
            <a:r>
              <a:rPr lang="en-US" sz="1200" dirty="0">
                <a:solidFill>
                  <a:srgbClr val="94A3B8"/>
                </a:solidFill>
                <a:latin typeface="Calibri" pitchFamily="34" charset="0"/>
                <a:ea typeface="Calibri" pitchFamily="34" charset="-122"/>
                <a:cs typeface="Calibri" pitchFamily="34" charset="-120"/>
              </a:rPr>
              <a:t>Chief Architect - Software CTO  |  2026</a:t>
            </a:r>
            <a:endParaRPr lang="en-US" sz="1200" dirty="0"/>
          </a:p>
        </p:txBody>
      </p:sp>
      <p:pic>
        <p:nvPicPr>
          <p:cNvPr id="10" name="Image 0" descr="preencoded.png">    </p:cNvPr>
          <p:cNvPicPr>
            <a:picLocks noChangeAspect="1"/>
          </p:cNvPicPr>
          <p:nvPr/>
        </p:nvPicPr>
        <p:blipFill>
          <a:blip r:embed="rId1"/>
          <a:stretch>
            <a:fillRect/>
          </a:stretch>
        </p:blipFill>
        <p:spPr>
          <a:xfrm>
            <a:off x="7132320" y="1371600"/>
            <a:ext cx="548640" cy="548640"/>
          </a:xfrm>
          <a:prstGeom prst="rect">
            <a:avLst/>
          </a:prstGeom>
        </p:spPr>
      </p:pic>
      <p:pic>
        <p:nvPicPr>
          <p:cNvPr id="11" name="Image 1" descr="preencoded.png">    </p:cNvPr>
          <p:cNvPicPr>
            <a:picLocks noChangeAspect="1"/>
          </p:cNvPicPr>
          <p:nvPr/>
        </p:nvPicPr>
        <p:blipFill>
          <a:blip r:embed="rId2"/>
          <a:stretch>
            <a:fillRect/>
          </a:stretch>
        </p:blipFill>
        <p:spPr>
          <a:xfrm>
            <a:off x="7863840" y="1371600"/>
            <a:ext cx="548640" cy="548640"/>
          </a:xfrm>
          <a:prstGeom prst="rect">
            <a:avLst/>
          </a:prstGeom>
        </p:spPr>
      </p:pic>
      <p:pic>
        <p:nvPicPr>
          <p:cNvPr id="12" name="Image 2" descr="preencoded.png">    </p:cNvPr>
          <p:cNvPicPr>
            <a:picLocks noChangeAspect="1"/>
          </p:cNvPicPr>
          <p:nvPr/>
        </p:nvPicPr>
        <p:blipFill>
          <a:blip r:embed="rId3"/>
          <a:stretch>
            <a:fillRect/>
          </a:stretch>
        </p:blipFill>
        <p:spPr>
          <a:xfrm>
            <a:off x="7498080" y="2103120"/>
            <a:ext cx="548640" cy="548640"/>
          </a:xfrm>
          <a:prstGeom prst="rect">
            <a:avLst/>
          </a:prstGeom>
        </p:spPr>
      </p:pic>
      <p:pic>
        <p:nvPicPr>
          <p:cNvPr id="13" name="Image 3" descr="preencoded.png">    </p:cNvPr>
          <p:cNvPicPr>
            <a:picLocks noChangeAspect="1"/>
          </p:cNvPicPr>
          <p:nvPr/>
        </p:nvPicPr>
        <p:blipFill>
          <a:blip r:embed="rId4"/>
          <a:stretch>
            <a:fillRect/>
          </a:stretch>
        </p:blipFill>
        <p:spPr>
          <a:xfrm>
            <a:off x="7132320" y="2834640"/>
            <a:ext cx="548640" cy="548640"/>
          </a:xfrm>
          <a:prstGeom prst="rect">
            <a:avLst/>
          </a:prstGeom>
        </p:spPr>
      </p:pic>
      <p:pic>
        <p:nvPicPr>
          <p:cNvPr id="14" name="Image 4" descr="preencoded.png">    </p:cNvPr>
          <p:cNvPicPr>
            <a:picLocks noChangeAspect="1"/>
          </p:cNvPicPr>
          <p:nvPr/>
        </p:nvPicPr>
        <p:blipFill>
          <a:blip r:embed="rId5"/>
          <a:stretch>
            <a:fillRect/>
          </a:stretch>
        </p:blipFill>
        <p:spPr>
          <a:xfrm>
            <a:off x="7863840" y="2834640"/>
            <a:ext cx="548640" cy="54864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Our Tools — By Environment</a:t>
            </a:r>
            <a:endParaRPr lang="en-US" sz="2600" dirty="0"/>
          </a:p>
        </p:txBody>
      </p:sp>
      <p:sp>
        <p:nvSpPr>
          <p:cNvPr id="5" name="Shape 3"/>
          <p:cNvSpPr/>
          <p:nvPr/>
        </p:nvSpPr>
        <p:spPr>
          <a:xfrm>
            <a:off x="274320" y="1051560"/>
            <a:ext cx="2743200" cy="329184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6" name="Shape 4"/>
          <p:cNvSpPr/>
          <p:nvPr/>
        </p:nvSpPr>
        <p:spPr>
          <a:xfrm>
            <a:off x="274320" y="1051560"/>
            <a:ext cx="2743200" cy="54864"/>
          </a:xfrm>
          <a:prstGeom prst="rect">
            <a:avLst/>
          </a:prstGeom>
          <a:solidFill>
            <a:srgbClr val="2563EB"/>
          </a:solidFill>
          <a:ln/>
        </p:spPr>
      </p:sp>
      <p:sp>
        <p:nvSpPr>
          <p:cNvPr id="7" name="Shape 5"/>
          <p:cNvSpPr/>
          <p:nvPr/>
        </p:nvSpPr>
        <p:spPr>
          <a:xfrm>
            <a:off x="822960" y="1188720"/>
            <a:ext cx="1645920" cy="365760"/>
          </a:xfrm>
          <a:prstGeom prst="roundRect">
            <a:avLst>
              <a:gd name="adj" fmla="val 15000"/>
            </a:avLst>
          </a:prstGeom>
          <a:solidFill>
            <a:srgbClr val="2563EB"/>
          </a:solidFill>
          <a:ln/>
        </p:spPr>
      </p:sp>
      <p:sp>
        <p:nvSpPr>
          <p:cNvPr id="8" name="Text 6"/>
          <p:cNvSpPr/>
          <p:nvPr/>
        </p:nvSpPr>
        <p:spPr>
          <a:xfrm>
            <a:off x="822960" y="1188720"/>
            <a:ext cx="1645920" cy="365760"/>
          </a:xfrm>
          <a:prstGeom prst="rect">
            <a:avLst/>
          </a:prstGeom>
          <a:noFill/>
          <a:ln/>
        </p:spPr>
        <p:txBody>
          <a:bodyPr wrap="square" rtlCol="0" anchor="ctr"/>
          <a:lstStyle/>
          <a:p>
            <a:pPr algn="ctr" indent="0" marL="0">
              <a:buNone/>
            </a:pPr>
            <a:r>
              <a:rPr lang="en-US" sz="1600" b="1" dirty="0">
                <a:solidFill>
                  <a:srgbClr val="FFFFFF"/>
                </a:solidFill>
                <a:latin typeface="Calibri" pitchFamily="34" charset="0"/>
                <a:ea typeface="Calibri" pitchFamily="34" charset="-122"/>
                <a:cs typeface="Calibri" pitchFamily="34" charset="-120"/>
              </a:rPr>
              <a:t>Civilian</a:t>
            </a:r>
            <a:endParaRPr lang="en-US" sz="1600" dirty="0"/>
          </a:p>
        </p:txBody>
      </p:sp>
      <p:sp>
        <p:nvSpPr>
          <p:cNvPr id="9" name="Text 7"/>
          <p:cNvSpPr/>
          <p:nvPr/>
        </p:nvSpPr>
        <p:spPr>
          <a:xfrm>
            <a:off x="411480" y="1645920"/>
            <a:ext cx="2468880" cy="228600"/>
          </a:xfrm>
          <a:prstGeom prst="rect">
            <a:avLst/>
          </a:prstGeom>
          <a:noFill/>
          <a:ln/>
        </p:spPr>
        <p:txBody>
          <a:bodyPr wrap="square" lIns="0" tIns="0" rIns="0" bIns="0" rtlCol="0" anchor="ctr"/>
          <a:lstStyle/>
          <a:p>
            <a:pPr algn="ctr" indent="0" marL="0">
              <a:buNone/>
            </a:pPr>
            <a:r>
              <a:rPr lang="en-US" sz="800" i="1" dirty="0">
                <a:solidFill>
                  <a:srgbClr val="64748B"/>
                </a:solidFill>
                <a:latin typeface="Calibri" pitchFamily="34" charset="0"/>
                <a:ea typeface="Calibri" pitchFamily="34" charset="-122"/>
                <a:cs typeface="Calibri" pitchFamily="34" charset="-120"/>
              </a:rPr>
              <a:t>Direct Anthropic API access</a:t>
            </a:r>
            <a:endParaRPr lang="en-US" sz="800" dirty="0"/>
          </a:p>
        </p:txBody>
      </p:sp>
      <p:sp>
        <p:nvSpPr>
          <p:cNvPr id="10" name="Shape 8"/>
          <p:cNvSpPr/>
          <p:nvPr/>
        </p:nvSpPr>
        <p:spPr>
          <a:xfrm>
            <a:off x="411480" y="2011680"/>
            <a:ext cx="2468880" cy="1051560"/>
          </a:xfrm>
          <a:prstGeom prst="rect">
            <a:avLst/>
          </a:prstGeom>
          <a:solidFill>
            <a:srgbClr val="F8FAFC"/>
          </a:solidFill>
          <a:ln/>
        </p:spPr>
      </p:sp>
      <p:sp>
        <p:nvSpPr>
          <p:cNvPr id="11" name="Shape 9"/>
          <p:cNvSpPr/>
          <p:nvPr/>
        </p:nvSpPr>
        <p:spPr>
          <a:xfrm>
            <a:off x="411480" y="2011680"/>
            <a:ext cx="45720" cy="1051560"/>
          </a:xfrm>
          <a:prstGeom prst="rect">
            <a:avLst/>
          </a:prstGeom>
          <a:solidFill>
            <a:srgbClr val="2563EB"/>
          </a:solidFill>
          <a:ln/>
        </p:spPr>
      </p:sp>
      <p:sp>
        <p:nvSpPr>
          <p:cNvPr id="12" name="Text 10"/>
          <p:cNvSpPr/>
          <p:nvPr/>
        </p:nvSpPr>
        <p:spPr>
          <a:xfrm>
            <a:off x="594360" y="2057400"/>
            <a:ext cx="2194560" cy="274320"/>
          </a:xfrm>
          <a:prstGeom prst="rect">
            <a:avLst/>
          </a:prstGeom>
          <a:noFill/>
          <a:ln/>
        </p:spPr>
        <p:txBody>
          <a:bodyPr wrap="square" lIns="0" tIns="0" rIns="0" bIns="0" rtlCol="0" anchor="ctr"/>
          <a:lstStyle/>
          <a:p>
            <a:pPr indent="0" marL="0">
              <a:buNone/>
            </a:pPr>
            <a:r>
              <a:rPr lang="en-US" sz="1300" b="1" dirty="0">
                <a:solidFill>
                  <a:srgbClr val="1E293B"/>
                </a:solidFill>
                <a:latin typeface="Calibri" pitchFamily="34" charset="0"/>
                <a:ea typeface="Calibri" pitchFamily="34" charset="-122"/>
                <a:cs typeface="Calibri" pitchFamily="34" charset="-120"/>
              </a:rPr>
              <a:t>Claude Code</a:t>
            </a:r>
            <a:endParaRPr lang="en-US" sz="1300" dirty="0"/>
          </a:p>
        </p:txBody>
      </p:sp>
      <p:sp>
        <p:nvSpPr>
          <p:cNvPr id="13" name="Text 11"/>
          <p:cNvSpPr/>
          <p:nvPr/>
        </p:nvSpPr>
        <p:spPr>
          <a:xfrm>
            <a:off x="594360" y="2331720"/>
            <a:ext cx="2194560" cy="182880"/>
          </a:xfrm>
          <a:prstGeom prst="rect">
            <a:avLst/>
          </a:prstGeom>
          <a:noFill/>
          <a:ln/>
        </p:spPr>
        <p:txBody>
          <a:bodyPr wrap="square" lIns="0" tIns="0" rIns="0" bIns="0" rtlCol="0" anchor="ctr"/>
          <a:lstStyle/>
          <a:p>
            <a:pPr indent="0" marL="0">
              <a:buNone/>
            </a:pPr>
            <a:r>
              <a:rPr lang="en-US" sz="900" b="1" dirty="0">
                <a:solidFill>
                  <a:srgbClr val="0D9488"/>
                </a:solidFill>
                <a:latin typeface="Calibri" pitchFamily="34" charset="0"/>
                <a:ea typeface="Calibri" pitchFamily="34" charset="-122"/>
                <a:cs typeface="Calibri" pitchFamily="34" charset="-120"/>
              </a:rPr>
              <a:t>Anthropic CLI</a:t>
            </a:r>
            <a:endParaRPr lang="en-US" sz="900" dirty="0"/>
          </a:p>
        </p:txBody>
      </p:sp>
      <p:sp>
        <p:nvSpPr>
          <p:cNvPr id="14" name="Text 12"/>
          <p:cNvSpPr/>
          <p:nvPr/>
        </p:nvSpPr>
        <p:spPr>
          <a:xfrm>
            <a:off x="594360" y="2542032"/>
            <a:ext cx="2194560" cy="457200"/>
          </a:xfrm>
          <a:prstGeom prst="rect">
            <a:avLst/>
          </a:prstGeom>
          <a:noFill/>
          <a:ln/>
        </p:spPr>
        <p:txBody>
          <a:bodyPr wrap="square" lIns="0" tIns="0" rIns="0" bIns="0" rtlCol="0" anchor="t"/>
          <a:lstStyle/>
          <a:p>
            <a:pPr indent="0" marL="0">
              <a:buNone/>
            </a:pPr>
            <a:r>
              <a:rPr lang="en-US" sz="850" dirty="0">
                <a:solidFill>
                  <a:srgbClr val="475569"/>
                </a:solidFill>
                <a:latin typeface="Calibri" pitchFamily="34" charset="0"/>
                <a:ea typeface="Calibri" pitchFamily="34" charset="-122"/>
                <a:cs typeface="Calibri" pitchFamily="34" charset="-120"/>
              </a:rPr>
              <a:t>Terminal-based agentic coding with native BMAD slash commands</a:t>
            </a:r>
            <a:endParaRPr lang="en-US" sz="850" dirty="0"/>
          </a:p>
        </p:txBody>
      </p:sp>
      <p:sp>
        <p:nvSpPr>
          <p:cNvPr id="15" name="Shape 13"/>
          <p:cNvSpPr/>
          <p:nvPr/>
        </p:nvSpPr>
        <p:spPr>
          <a:xfrm>
            <a:off x="3200400" y="1051560"/>
            <a:ext cx="2743200" cy="329184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16" name="Shape 14"/>
          <p:cNvSpPr/>
          <p:nvPr/>
        </p:nvSpPr>
        <p:spPr>
          <a:xfrm>
            <a:off x="3200400" y="1051560"/>
            <a:ext cx="2743200" cy="54864"/>
          </a:xfrm>
          <a:prstGeom prst="rect">
            <a:avLst/>
          </a:prstGeom>
          <a:solidFill>
            <a:srgbClr val="10B981"/>
          </a:solidFill>
          <a:ln/>
        </p:spPr>
      </p:sp>
      <p:sp>
        <p:nvSpPr>
          <p:cNvPr id="17" name="Shape 15"/>
          <p:cNvSpPr/>
          <p:nvPr/>
        </p:nvSpPr>
        <p:spPr>
          <a:xfrm>
            <a:off x="3749040" y="1188720"/>
            <a:ext cx="1645920" cy="365760"/>
          </a:xfrm>
          <a:prstGeom prst="roundRect">
            <a:avLst>
              <a:gd name="adj" fmla="val 15000"/>
            </a:avLst>
          </a:prstGeom>
          <a:solidFill>
            <a:srgbClr val="10B981"/>
          </a:solidFill>
          <a:ln/>
        </p:spPr>
      </p:sp>
      <p:sp>
        <p:nvSpPr>
          <p:cNvPr id="18" name="Text 16"/>
          <p:cNvSpPr/>
          <p:nvPr/>
        </p:nvSpPr>
        <p:spPr>
          <a:xfrm>
            <a:off x="3749040" y="1188720"/>
            <a:ext cx="1645920" cy="365760"/>
          </a:xfrm>
          <a:prstGeom prst="rect">
            <a:avLst/>
          </a:prstGeom>
          <a:noFill/>
          <a:ln/>
        </p:spPr>
        <p:txBody>
          <a:bodyPr wrap="square" rtlCol="0" anchor="ctr"/>
          <a:lstStyle/>
          <a:p>
            <a:pPr algn="ctr" indent="0" marL="0">
              <a:buNone/>
            </a:pPr>
            <a:r>
              <a:rPr lang="en-US" sz="1600" b="1" dirty="0">
                <a:solidFill>
                  <a:srgbClr val="FFFFFF"/>
                </a:solidFill>
                <a:latin typeface="Calibri" pitchFamily="34" charset="0"/>
                <a:ea typeface="Calibri" pitchFamily="34" charset="-122"/>
                <a:cs typeface="Calibri" pitchFamily="34" charset="-120"/>
              </a:rPr>
              <a:t>GCP</a:t>
            </a:r>
            <a:endParaRPr lang="en-US" sz="1600" dirty="0"/>
          </a:p>
        </p:txBody>
      </p:sp>
      <p:sp>
        <p:nvSpPr>
          <p:cNvPr id="19" name="Text 17"/>
          <p:cNvSpPr/>
          <p:nvPr/>
        </p:nvSpPr>
        <p:spPr>
          <a:xfrm>
            <a:off x="3337560" y="1645920"/>
            <a:ext cx="2468880" cy="228600"/>
          </a:xfrm>
          <a:prstGeom prst="rect">
            <a:avLst/>
          </a:prstGeom>
          <a:noFill/>
          <a:ln/>
        </p:spPr>
        <p:txBody>
          <a:bodyPr wrap="square" lIns="0" tIns="0" rIns="0" bIns="0" rtlCol="0" anchor="ctr"/>
          <a:lstStyle/>
          <a:p>
            <a:pPr algn="ctr" indent="0" marL="0">
              <a:buNone/>
            </a:pPr>
            <a:r>
              <a:rPr lang="en-US" sz="800" i="1" dirty="0">
                <a:solidFill>
                  <a:srgbClr val="64748B"/>
                </a:solidFill>
                <a:latin typeface="Calibri" pitchFamily="34" charset="0"/>
                <a:ea typeface="Calibri" pitchFamily="34" charset="-122"/>
                <a:cs typeface="Calibri" pitchFamily="34" charset="-120"/>
              </a:rPr>
              <a:t>Google Cloud Platform environment</a:t>
            </a:r>
            <a:endParaRPr lang="en-US" sz="800" dirty="0"/>
          </a:p>
        </p:txBody>
      </p:sp>
      <p:sp>
        <p:nvSpPr>
          <p:cNvPr id="20" name="Shape 18"/>
          <p:cNvSpPr/>
          <p:nvPr/>
        </p:nvSpPr>
        <p:spPr>
          <a:xfrm>
            <a:off x="3337560" y="2011680"/>
            <a:ext cx="2468880" cy="1051560"/>
          </a:xfrm>
          <a:prstGeom prst="rect">
            <a:avLst/>
          </a:prstGeom>
          <a:solidFill>
            <a:srgbClr val="F8FAFC"/>
          </a:solidFill>
          <a:ln/>
        </p:spPr>
      </p:sp>
      <p:sp>
        <p:nvSpPr>
          <p:cNvPr id="21" name="Shape 19"/>
          <p:cNvSpPr/>
          <p:nvPr/>
        </p:nvSpPr>
        <p:spPr>
          <a:xfrm>
            <a:off x="3337560" y="2011680"/>
            <a:ext cx="45720" cy="1051560"/>
          </a:xfrm>
          <a:prstGeom prst="rect">
            <a:avLst/>
          </a:prstGeom>
          <a:solidFill>
            <a:srgbClr val="10B981"/>
          </a:solidFill>
          <a:ln/>
        </p:spPr>
      </p:sp>
      <p:sp>
        <p:nvSpPr>
          <p:cNvPr id="22" name="Text 20"/>
          <p:cNvSpPr/>
          <p:nvPr/>
        </p:nvSpPr>
        <p:spPr>
          <a:xfrm>
            <a:off x="3520440" y="2057400"/>
            <a:ext cx="2194560" cy="274320"/>
          </a:xfrm>
          <a:prstGeom prst="rect">
            <a:avLst/>
          </a:prstGeom>
          <a:noFill/>
          <a:ln/>
        </p:spPr>
        <p:txBody>
          <a:bodyPr wrap="square" lIns="0" tIns="0" rIns="0" bIns="0" rtlCol="0" anchor="ctr"/>
          <a:lstStyle/>
          <a:p>
            <a:pPr indent="0" marL="0">
              <a:buNone/>
            </a:pPr>
            <a:r>
              <a:rPr lang="en-US" sz="1300" b="1" dirty="0">
                <a:solidFill>
                  <a:srgbClr val="1E293B"/>
                </a:solidFill>
                <a:latin typeface="Calibri" pitchFamily="34" charset="0"/>
                <a:ea typeface="Calibri" pitchFamily="34" charset="-122"/>
                <a:cs typeface="Calibri" pitchFamily="34" charset="-120"/>
              </a:rPr>
              <a:t>Google Gemini</a:t>
            </a:r>
            <a:endParaRPr lang="en-US" sz="1300" dirty="0"/>
          </a:p>
        </p:txBody>
      </p:sp>
      <p:sp>
        <p:nvSpPr>
          <p:cNvPr id="23" name="Text 21"/>
          <p:cNvSpPr/>
          <p:nvPr/>
        </p:nvSpPr>
        <p:spPr>
          <a:xfrm>
            <a:off x="3520440" y="2331720"/>
            <a:ext cx="2194560" cy="182880"/>
          </a:xfrm>
          <a:prstGeom prst="rect">
            <a:avLst/>
          </a:prstGeom>
          <a:noFill/>
          <a:ln/>
        </p:spPr>
        <p:txBody>
          <a:bodyPr wrap="square" lIns="0" tIns="0" rIns="0" bIns="0" rtlCol="0" anchor="ctr"/>
          <a:lstStyle/>
          <a:p>
            <a:pPr indent="0" marL="0">
              <a:buNone/>
            </a:pPr>
            <a:r>
              <a:rPr lang="en-US" sz="900" b="1" dirty="0">
                <a:solidFill>
                  <a:srgbClr val="0D9488"/>
                </a:solidFill>
                <a:latin typeface="Calibri" pitchFamily="34" charset="0"/>
                <a:ea typeface="Calibri" pitchFamily="34" charset="-122"/>
                <a:cs typeface="Calibri" pitchFamily="34" charset="-120"/>
              </a:rPr>
              <a:t>Google Assistant</a:t>
            </a:r>
            <a:endParaRPr lang="en-US" sz="900" dirty="0"/>
          </a:p>
        </p:txBody>
      </p:sp>
      <p:sp>
        <p:nvSpPr>
          <p:cNvPr id="24" name="Text 22"/>
          <p:cNvSpPr/>
          <p:nvPr/>
        </p:nvSpPr>
        <p:spPr>
          <a:xfrm>
            <a:off x="3520440" y="2542032"/>
            <a:ext cx="2194560" cy="457200"/>
          </a:xfrm>
          <a:prstGeom prst="rect">
            <a:avLst/>
          </a:prstGeom>
          <a:noFill/>
          <a:ln/>
        </p:spPr>
        <p:txBody>
          <a:bodyPr wrap="square" lIns="0" tIns="0" rIns="0" bIns="0" rtlCol="0" anchor="t"/>
          <a:lstStyle/>
          <a:p>
            <a:pPr indent="0" marL="0">
              <a:buNone/>
            </a:pPr>
            <a:r>
              <a:rPr lang="en-US" sz="850" dirty="0">
                <a:solidFill>
                  <a:srgbClr val="475569"/>
                </a:solidFill>
                <a:latin typeface="Calibri" pitchFamily="34" charset="0"/>
                <a:ea typeface="Calibri" pitchFamily="34" charset="-122"/>
                <a:cs typeface="Calibri" pitchFamily="34" charset="-120"/>
              </a:rPr>
              <a:t>Cloud-based assistant with BMAD agent support via .gemini/ skills</a:t>
            </a:r>
            <a:endParaRPr lang="en-US" sz="850" dirty="0"/>
          </a:p>
        </p:txBody>
      </p:sp>
      <p:sp>
        <p:nvSpPr>
          <p:cNvPr id="25" name="Shape 23"/>
          <p:cNvSpPr/>
          <p:nvPr/>
        </p:nvSpPr>
        <p:spPr>
          <a:xfrm>
            <a:off x="6126480" y="1051560"/>
            <a:ext cx="2743200" cy="329184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26" name="Shape 24"/>
          <p:cNvSpPr/>
          <p:nvPr/>
        </p:nvSpPr>
        <p:spPr>
          <a:xfrm>
            <a:off x="6126480" y="1051560"/>
            <a:ext cx="2743200" cy="54864"/>
          </a:xfrm>
          <a:prstGeom prst="rect">
            <a:avLst/>
          </a:prstGeom>
          <a:solidFill>
            <a:srgbClr val="F59E0B"/>
          </a:solidFill>
          <a:ln/>
        </p:spPr>
      </p:sp>
      <p:sp>
        <p:nvSpPr>
          <p:cNvPr id="27" name="Shape 25"/>
          <p:cNvSpPr/>
          <p:nvPr/>
        </p:nvSpPr>
        <p:spPr>
          <a:xfrm>
            <a:off x="6675120" y="1188720"/>
            <a:ext cx="1645920" cy="365760"/>
          </a:xfrm>
          <a:prstGeom prst="roundRect">
            <a:avLst>
              <a:gd name="adj" fmla="val 15000"/>
            </a:avLst>
          </a:prstGeom>
          <a:solidFill>
            <a:srgbClr val="F59E0B"/>
          </a:solidFill>
          <a:ln/>
        </p:spPr>
      </p:sp>
      <p:sp>
        <p:nvSpPr>
          <p:cNvPr id="28" name="Text 26"/>
          <p:cNvSpPr/>
          <p:nvPr/>
        </p:nvSpPr>
        <p:spPr>
          <a:xfrm>
            <a:off x="6675120" y="1188720"/>
            <a:ext cx="1645920" cy="365760"/>
          </a:xfrm>
          <a:prstGeom prst="rect">
            <a:avLst/>
          </a:prstGeom>
          <a:noFill/>
          <a:ln/>
        </p:spPr>
        <p:txBody>
          <a:bodyPr wrap="square" rtlCol="0" anchor="ctr"/>
          <a:lstStyle/>
          <a:p>
            <a:pPr algn="ctr" indent="0" marL="0">
              <a:buNone/>
            </a:pPr>
            <a:r>
              <a:rPr lang="en-US" sz="1600" b="1" dirty="0">
                <a:solidFill>
                  <a:srgbClr val="FFFFFF"/>
                </a:solidFill>
                <a:latin typeface="Calibri" pitchFamily="34" charset="0"/>
                <a:ea typeface="Calibri" pitchFamily="34" charset="-122"/>
                <a:cs typeface="Calibri" pitchFamily="34" charset="-120"/>
              </a:rPr>
              <a:t>On-Prem</a:t>
            </a:r>
            <a:endParaRPr lang="en-US" sz="1600" dirty="0"/>
          </a:p>
        </p:txBody>
      </p:sp>
      <p:sp>
        <p:nvSpPr>
          <p:cNvPr id="29" name="Text 27"/>
          <p:cNvSpPr/>
          <p:nvPr/>
        </p:nvSpPr>
        <p:spPr>
          <a:xfrm>
            <a:off x="6263640" y="1645920"/>
            <a:ext cx="2468880" cy="228600"/>
          </a:xfrm>
          <a:prstGeom prst="rect">
            <a:avLst/>
          </a:prstGeom>
          <a:noFill/>
          <a:ln/>
        </p:spPr>
        <p:txBody>
          <a:bodyPr wrap="square" lIns="0" tIns="0" rIns="0" bIns="0" rtlCol="0" anchor="ctr"/>
          <a:lstStyle/>
          <a:p>
            <a:pPr algn="ctr" indent="0" marL="0">
              <a:buNone/>
            </a:pPr>
            <a:r>
              <a:rPr lang="en-US" sz="800" i="1" dirty="0">
                <a:solidFill>
                  <a:srgbClr val="64748B"/>
                </a:solidFill>
                <a:latin typeface="Calibri" pitchFamily="34" charset="0"/>
                <a:ea typeface="Calibri" pitchFamily="34" charset="-122"/>
                <a:cs typeface="Calibri" pitchFamily="34" charset="-120"/>
              </a:rPr>
              <a:t>Air-gapped / local model endpoint</a:t>
            </a:r>
            <a:endParaRPr lang="en-US" sz="800" dirty="0"/>
          </a:p>
        </p:txBody>
      </p:sp>
      <p:sp>
        <p:nvSpPr>
          <p:cNvPr id="30" name="Shape 28"/>
          <p:cNvSpPr/>
          <p:nvPr/>
        </p:nvSpPr>
        <p:spPr>
          <a:xfrm>
            <a:off x="6263640" y="2011680"/>
            <a:ext cx="2468880" cy="1051560"/>
          </a:xfrm>
          <a:prstGeom prst="rect">
            <a:avLst/>
          </a:prstGeom>
          <a:solidFill>
            <a:srgbClr val="F8FAFC"/>
          </a:solidFill>
          <a:ln/>
        </p:spPr>
      </p:sp>
      <p:sp>
        <p:nvSpPr>
          <p:cNvPr id="31" name="Shape 29"/>
          <p:cNvSpPr/>
          <p:nvPr/>
        </p:nvSpPr>
        <p:spPr>
          <a:xfrm>
            <a:off x="6263640" y="2011680"/>
            <a:ext cx="45720" cy="1051560"/>
          </a:xfrm>
          <a:prstGeom prst="rect">
            <a:avLst/>
          </a:prstGeom>
          <a:solidFill>
            <a:srgbClr val="F59E0B"/>
          </a:solidFill>
          <a:ln/>
        </p:spPr>
      </p:sp>
      <p:sp>
        <p:nvSpPr>
          <p:cNvPr id="32" name="Text 30"/>
          <p:cNvSpPr/>
          <p:nvPr/>
        </p:nvSpPr>
        <p:spPr>
          <a:xfrm>
            <a:off x="6446520" y="2057400"/>
            <a:ext cx="2194560" cy="274320"/>
          </a:xfrm>
          <a:prstGeom prst="rect">
            <a:avLst/>
          </a:prstGeom>
          <a:noFill/>
          <a:ln/>
        </p:spPr>
        <p:txBody>
          <a:bodyPr wrap="square" lIns="0" tIns="0" rIns="0" bIns="0" rtlCol="0" anchor="ctr"/>
          <a:lstStyle/>
          <a:p>
            <a:pPr indent="0" marL="0">
              <a:buNone/>
            </a:pPr>
            <a:r>
              <a:rPr lang="en-US" sz="1300" b="1" dirty="0">
                <a:solidFill>
                  <a:srgbClr val="1E293B"/>
                </a:solidFill>
                <a:latin typeface="Calibri" pitchFamily="34" charset="0"/>
                <a:ea typeface="Calibri" pitchFamily="34" charset="-122"/>
                <a:cs typeface="Calibri" pitchFamily="34" charset="-120"/>
              </a:rPr>
              <a:t>Cline</a:t>
            </a:r>
            <a:endParaRPr lang="en-US" sz="1300" dirty="0"/>
          </a:p>
        </p:txBody>
      </p:sp>
      <p:sp>
        <p:nvSpPr>
          <p:cNvPr id="33" name="Text 31"/>
          <p:cNvSpPr/>
          <p:nvPr/>
        </p:nvSpPr>
        <p:spPr>
          <a:xfrm>
            <a:off x="6446520" y="2331720"/>
            <a:ext cx="2194560" cy="182880"/>
          </a:xfrm>
          <a:prstGeom prst="rect">
            <a:avLst/>
          </a:prstGeom>
          <a:noFill/>
          <a:ln/>
        </p:spPr>
        <p:txBody>
          <a:bodyPr wrap="square" lIns="0" tIns="0" rIns="0" bIns="0" rtlCol="0" anchor="ctr"/>
          <a:lstStyle/>
          <a:p>
            <a:pPr indent="0" marL="0">
              <a:buNone/>
            </a:pPr>
            <a:r>
              <a:rPr lang="en-US" sz="900" b="1" dirty="0">
                <a:solidFill>
                  <a:srgbClr val="0D9488"/>
                </a:solidFill>
                <a:latin typeface="Calibri" pitchFamily="34" charset="0"/>
                <a:ea typeface="Calibri" pitchFamily="34" charset="-122"/>
                <a:cs typeface="Calibri" pitchFamily="34" charset="-120"/>
              </a:rPr>
              <a:t>VS Code Extension</a:t>
            </a:r>
            <a:endParaRPr lang="en-US" sz="900" dirty="0"/>
          </a:p>
        </p:txBody>
      </p:sp>
      <p:sp>
        <p:nvSpPr>
          <p:cNvPr id="34" name="Text 32"/>
          <p:cNvSpPr/>
          <p:nvPr/>
        </p:nvSpPr>
        <p:spPr>
          <a:xfrm>
            <a:off x="6446520" y="2542032"/>
            <a:ext cx="2194560" cy="457200"/>
          </a:xfrm>
          <a:prstGeom prst="rect">
            <a:avLst/>
          </a:prstGeom>
          <a:noFill/>
          <a:ln/>
        </p:spPr>
        <p:txBody>
          <a:bodyPr wrap="square" lIns="0" tIns="0" rIns="0" bIns="0" rtlCol="0" anchor="t"/>
          <a:lstStyle/>
          <a:p>
            <a:pPr indent="0" marL="0">
              <a:buNone/>
            </a:pPr>
            <a:r>
              <a:rPr lang="en-US" sz="850" dirty="0">
                <a:solidFill>
                  <a:srgbClr val="475569"/>
                </a:solidFill>
                <a:latin typeface="Calibri" pitchFamily="34" charset="0"/>
                <a:ea typeface="Calibri" pitchFamily="34" charset="-122"/>
                <a:cs typeface="Calibri" pitchFamily="34" charset="-120"/>
              </a:rPr>
              <a:t>Visual IDE with chat panel. Architect/Code mode separation. Works with local LLMs.</a:t>
            </a:r>
            <a:endParaRPr lang="en-US" sz="850" dirty="0"/>
          </a:p>
        </p:txBody>
      </p:sp>
      <p:sp>
        <p:nvSpPr>
          <p:cNvPr id="35" name="Shape 33"/>
          <p:cNvSpPr/>
          <p:nvPr/>
        </p:nvSpPr>
        <p:spPr>
          <a:xfrm>
            <a:off x="6263640" y="3246120"/>
            <a:ext cx="2468880" cy="1051560"/>
          </a:xfrm>
          <a:prstGeom prst="rect">
            <a:avLst/>
          </a:prstGeom>
          <a:solidFill>
            <a:srgbClr val="F8FAFC"/>
          </a:solidFill>
          <a:ln/>
        </p:spPr>
      </p:sp>
      <p:sp>
        <p:nvSpPr>
          <p:cNvPr id="36" name="Shape 34"/>
          <p:cNvSpPr/>
          <p:nvPr/>
        </p:nvSpPr>
        <p:spPr>
          <a:xfrm>
            <a:off x="6263640" y="3246120"/>
            <a:ext cx="45720" cy="1051560"/>
          </a:xfrm>
          <a:prstGeom prst="rect">
            <a:avLst/>
          </a:prstGeom>
          <a:solidFill>
            <a:srgbClr val="F59E0B"/>
          </a:solidFill>
          <a:ln/>
        </p:spPr>
      </p:sp>
      <p:sp>
        <p:nvSpPr>
          <p:cNvPr id="37" name="Text 35"/>
          <p:cNvSpPr/>
          <p:nvPr/>
        </p:nvSpPr>
        <p:spPr>
          <a:xfrm>
            <a:off x="6446520" y="3291840"/>
            <a:ext cx="2194560" cy="274320"/>
          </a:xfrm>
          <a:prstGeom prst="rect">
            <a:avLst/>
          </a:prstGeom>
          <a:noFill/>
          <a:ln/>
        </p:spPr>
        <p:txBody>
          <a:bodyPr wrap="square" lIns="0" tIns="0" rIns="0" bIns="0" rtlCol="0" anchor="ctr"/>
          <a:lstStyle/>
          <a:p>
            <a:pPr indent="0" marL="0">
              <a:buNone/>
            </a:pPr>
            <a:r>
              <a:rPr lang="en-US" sz="1300" b="1" dirty="0">
                <a:solidFill>
                  <a:srgbClr val="1E293B"/>
                </a:solidFill>
                <a:latin typeface="Calibri" pitchFamily="34" charset="0"/>
                <a:ea typeface="Calibri" pitchFamily="34" charset="-122"/>
                <a:cs typeface="Calibri" pitchFamily="34" charset="-120"/>
              </a:rPr>
              <a:t>OpenCode</a:t>
            </a:r>
            <a:endParaRPr lang="en-US" sz="1300" dirty="0"/>
          </a:p>
        </p:txBody>
      </p:sp>
      <p:sp>
        <p:nvSpPr>
          <p:cNvPr id="38" name="Text 36"/>
          <p:cNvSpPr/>
          <p:nvPr/>
        </p:nvSpPr>
        <p:spPr>
          <a:xfrm>
            <a:off x="6446520" y="3566160"/>
            <a:ext cx="2194560" cy="182880"/>
          </a:xfrm>
          <a:prstGeom prst="rect">
            <a:avLst/>
          </a:prstGeom>
          <a:noFill/>
          <a:ln/>
        </p:spPr>
        <p:txBody>
          <a:bodyPr wrap="square" lIns="0" tIns="0" rIns="0" bIns="0" rtlCol="0" anchor="ctr"/>
          <a:lstStyle/>
          <a:p>
            <a:pPr indent="0" marL="0">
              <a:buNone/>
            </a:pPr>
            <a:r>
              <a:rPr lang="en-US" sz="900" b="1" dirty="0">
                <a:solidFill>
                  <a:srgbClr val="0D9488"/>
                </a:solidFill>
                <a:latin typeface="Calibri" pitchFamily="34" charset="0"/>
                <a:ea typeface="Calibri" pitchFamily="34" charset="-122"/>
                <a:cs typeface="Calibri" pitchFamily="34" charset="-120"/>
              </a:rPr>
              <a:t>Terminal Agent</a:t>
            </a:r>
            <a:endParaRPr lang="en-US" sz="900" dirty="0"/>
          </a:p>
        </p:txBody>
      </p:sp>
      <p:sp>
        <p:nvSpPr>
          <p:cNvPr id="39" name="Text 37"/>
          <p:cNvSpPr/>
          <p:nvPr/>
        </p:nvSpPr>
        <p:spPr>
          <a:xfrm>
            <a:off x="6446520" y="3776472"/>
            <a:ext cx="2194560" cy="457200"/>
          </a:xfrm>
          <a:prstGeom prst="rect">
            <a:avLst/>
          </a:prstGeom>
          <a:noFill/>
          <a:ln/>
        </p:spPr>
        <p:txBody>
          <a:bodyPr wrap="square" lIns="0" tIns="0" rIns="0" bIns="0" rtlCol="0" anchor="t"/>
          <a:lstStyle/>
          <a:p>
            <a:pPr indent="0" marL="0">
              <a:buNone/>
            </a:pPr>
            <a:r>
              <a:rPr lang="en-US" sz="850" dirty="0">
                <a:solidFill>
                  <a:srgbClr val="475569"/>
                </a:solidFill>
                <a:latin typeface="Calibri" pitchFamily="34" charset="0"/>
                <a:ea typeface="Calibri" pitchFamily="34" charset="-122"/>
                <a:cs typeface="Calibri" pitchFamily="34" charset="-120"/>
              </a:rPr>
              <a:t>CLI agent with Plan/Build modes, custom subagents, and AGENTS.md support.</a:t>
            </a:r>
            <a:endParaRPr lang="en-US" sz="850" dirty="0"/>
          </a:p>
        </p:txBody>
      </p:sp>
      <p:sp>
        <p:nvSpPr>
          <p:cNvPr id="40" name="Shape 38"/>
          <p:cNvSpPr/>
          <p:nvPr/>
        </p:nvSpPr>
        <p:spPr>
          <a:xfrm>
            <a:off x="274320" y="4526280"/>
            <a:ext cx="8595360" cy="502920"/>
          </a:xfrm>
          <a:prstGeom prst="rect">
            <a:avLst/>
          </a:prstGeom>
          <a:solidFill>
            <a:srgbClr val="0F1B2D"/>
          </a:solidFill>
          <a:ln/>
        </p:spPr>
      </p:sp>
      <p:sp>
        <p:nvSpPr>
          <p:cNvPr id="41" name="Text 39"/>
          <p:cNvSpPr/>
          <p:nvPr/>
        </p:nvSpPr>
        <p:spPr>
          <a:xfrm>
            <a:off x="457200" y="4526280"/>
            <a:ext cx="8229600" cy="502920"/>
          </a:xfrm>
          <a:prstGeom prst="rect">
            <a:avLst/>
          </a:prstGeom>
          <a:noFill/>
          <a:ln/>
        </p:spPr>
        <p:txBody>
          <a:bodyPr wrap="square" rtlCol="0" anchor="ctr"/>
          <a:lstStyle/>
          <a:p>
            <a:pPr algn="ctr" indent="0" marL="0">
              <a:buNone/>
            </a:pPr>
            <a:r>
              <a:rPr lang="en-US" sz="1100" dirty="0">
                <a:solidFill>
                  <a:srgbClr val="FFFFFF"/>
                </a:solidFill>
                <a:latin typeface="Calibri" pitchFamily="34" charset="0"/>
                <a:ea typeface="Calibri" pitchFamily="34" charset="-122"/>
                <a:cs typeface="Calibri" pitchFamily="34" charset="-120"/>
              </a:rPr>
              <a:t>All tools load the same BMAD agent definitions via ma-agents.  Your methodology is consistent regardless of environment or tool.</a:t>
            </a:r>
            <a:endParaRPr lang="en-US" sz="1100" dirty="0"/>
          </a:p>
        </p:txBody>
      </p:sp>
      <p:sp>
        <p:nvSpPr>
          <p:cNvPr id="42" name="Text 40"/>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10 / 100</a:t>
            </a:r>
            <a:endParaRPr lang="en-US" sz="800"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name="Slide 100">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0F1B2D"/>
          </a:solidFill>
          <a:ln/>
        </p:spPr>
      </p:sp>
      <p:sp>
        <p:nvSpPr>
          <p:cNvPr id="3" name="Shape 1"/>
          <p:cNvSpPr/>
          <p:nvPr/>
        </p:nvSpPr>
        <p:spPr>
          <a:xfrm>
            <a:off x="0" y="0"/>
            <a:ext cx="9144000" cy="54864"/>
          </a:xfrm>
          <a:prstGeom prst="rect">
            <a:avLst/>
          </a:prstGeom>
          <a:solidFill>
            <a:srgbClr val="0D9488"/>
          </a:solidFill>
          <a:ln/>
        </p:spPr>
      </p:sp>
      <p:sp>
        <p:nvSpPr>
          <p:cNvPr id="4" name="Shape 2"/>
          <p:cNvSpPr/>
          <p:nvPr/>
        </p:nvSpPr>
        <p:spPr>
          <a:xfrm>
            <a:off x="914400" y="1371600"/>
            <a:ext cx="7315200" cy="36576"/>
          </a:xfrm>
          <a:prstGeom prst="rect">
            <a:avLst/>
          </a:prstGeom>
          <a:solidFill>
            <a:srgbClr val="0D9488"/>
          </a:solidFill>
          <a:ln/>
        </p:spPr>
      </p:sp>
      <p:sp>
        <p:nvSpPr>
          <p:cNvPr id="5" name="Text 3"/>
          <p:cNvSpPr/>
          <p:nvPr/>
        </p:nvSpPr>
        <p:spPr>
          <a:xfrm>
            <a:off x="457200" y="1645920"/>
            <a:ext cx="8229600" cy="914400"/>
          </a:xfrm>
          <a:prstGeom prst="rect">
            <a:avLst/>
          </a:prstGeom>
          <a:noFill/>
          <a:ln/>
        </p:spPr>
        <p:txBody>
          <a:bodyPr wrap="square" rtlCol="0" anchor="ctr"/>
          <a:lstStyle/>
          <a:p>
            <a:pPr algn="ctr" indent="0" marL="0">
              <a:buNone/>
            </a:pPr>
            <a:r>
              <a:rPr lang="en-US" sz="5200" b="1" dirty="0">
                <a:solidFill>
                  <a:srgbClr val="FFFFFF"/>
                </a:solidFill>
              </a:rPr>
              <a:t>Thank You</a:t>
            </a:r>
            <a:endParaRPr lang="en-US" sz="5200" dirty="0"/>
          </a:p>
        </p:txBody>
      </p:sp>
      <p:sp>
        <p:nvSpPr>
          <p:cNvPr id="6" name="Text 4"/>
          <p:cNvSpPr/>
          <p:nvPr/>
        </p:nvSpPr>
        <p:spPr>
          <a:xfrm>
            <a:off x="457200" y="2560320"/>
            <a:ext cx="8229600" cy="640080"/>
          </a:xfrm>
          <a:prstGeom prst="rect">
            <a:avLst/>
          </a:prstGeom>
          <a:noFill/>
          <a:ln/>
        </p:spPr>
        <p:txBody>
          <a:bodyPr wrap="square" rtlCol="0" anchor="ctr"/>
          <a:lstStyle/>
          <a:p>
            <a:pPr algn="ctr" indent="0" marL="0">
              <a:buNone/>
            </a:pPr>
            <a:r>
              <a:rPr lang="en-US" sz="3200" dirty="0">
                <a:solidFill>
                  <a:srgbClr val="14B8A6"/>
                </a:solidFill>
              </a:rPr>
              <a:t>And Happy Vibing</a:t>
            </a:r>
            <a:endParaRPr lang="en-US" sz="3200" dirty="0"/>
          </a:p>
        </p:txBody>
      </p:sp>
      <p:sp>
        <p:nvSpPr>
          <p:cNvPr id="7" name="Shape 5"/>
          <p:cNvSpPr/>
          <p:nvPr/>
        </p:nvSpPr>
        <p:spPr>
          <a:xfrm>
            <a:off x="914400" y="3383280"/>
            <a:ext cx="7315200" cy="36576"/>
          </a:xfrm>
          <a:prstGeom prst="rect">
            <a:avLst/>
          </a:prstGeom>
          <a:solidFill>
            <a:srgbClr val="0D9488"/>
          </a:solidFill>
          <a:ln/>
        </p:spPr>
      </p:sp>
      <p:sp>
        <p:nvSpPr>
          <p:cNvPr id="8" name="Text 6"/>
          <p:cNvSpPr/>
          <p:nvPr/>
        </p:nvSpPr>
        <p:spPr>
          <a:xfrm>
            <a:off x="914400" y="3657600"/>
            <a:ext cx="7315200" cy="365760"/>
          </a:xfrm>
          <a:prstGeom prst="rect">
            <a:avLst/>
          </a:prstGeom>
          <a:noFill/>
          <a:ln/>
        </p:spPr>
        <p:txBody>
          <a:bodyPr wrap="square" rtlCol="0" anchor="ctr"/>
          <a:lstStyle/>
          <a:p>
            <a:pPr algn="ctr" indent="0" marL="0">
              <a:buNone/>
            </a:pPr>
            <a:r>
              <a:rPr lang="en-US" sz="1400" dirty="0">
                <a:solidFill>
                  <a:srgbClr val="94A3B8"/>
                </a:solidFill>
                <a:latin typeface="Calibri" pitchFamily="34" charset="0"/>
                <a:ea typeface="Calibri" pitchFamily="34" charset="-122"/>
                <a:cs typeface="Calibri" pitchFamily="34" charset="-120"/>
              </a:rPr>
              <a:t>Structure your AI workflows. Ship better software. Faster.</a:t>
            </a:r>
            <a:endParaRPr lang="en-US" sz="1400" dirty="0"/>
          </a:p>
        </p:txBody>
      </p:sp>
      <p:sp>
        <p:nvSpPr>
          <p:cNvPr id="9" name="Text 7"/>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100 / 100</a:t>
            </a:r>
            <a:endParaRPr lang="en-US" sz="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Tools &amp; Prerequisites</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What you need before getting started</a:t>
            </a:r>
            <a:endParaRPr lang="en-US" sz="1300" dirty="0"/>
          </a:p>
        </p:txBody>
      </p:sp>
      <p:sp>
        <p:nvSpPr>
          <p:cNvPr id="5" name="Shape 3"/>
          <p:cNvSpPr/>
          <p:nvPr/>
        </p:nvSpPr>
        <p:spPr>
          <a:xfrm>
            <a:off x="457200" y="1234440"/>
            <a:ext cx="5029200" cy="283464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6" name="Shape 4"/>
          <p:cNvSpPr/>
          <p:nvPr/>
        </p:nvSpPr>
        <p:spPr>
          <a:xfrm>
            <a:off x="457200" y="1234440"/>
            <a:ext cx="5029200" cy="54864"/>
          </a:xfrm>
          <a:prstGeom prst="rect">
            <a:avLst/>
          </a:prstGeom>
          <a:solidFill>
            <a:srgbClr val="007ACC"/>
          </a:solidFill>
          <a:ln/>
        </p:spPr>
      </p:sp>
      <p:pic>
        <p:nvPicPr>
          <p:cNvPr id="7" name="Image 0" descr="preencoded.png">    </p:cNvPr>
          <p:cNvPicPr>
            <a:picLocks noChangeAspect="1"/>
          </p:cNvPicPr>
          <p:nvPr/>
        </p:nvPicPr>
        <p:blipFill>
          <a:blip r:embed="rId1"/>
          <a:stretch>
            <a:fillRect/>
          </a:stretch>
        </p:blipFill>
        <p:spPr>
          <a:xfrm>
            <a:off x="640080" y="1417320"/>
            <a:ext cx="365760" cy="365760"/>
          </a:xfrm>
          <a:prstGeom prst="rect">
            <a:avLst/>
          </a:prstGeom>
        </p:spPr>
      </p:pic>
      <p:sp>
        <p:nvSpPr>
          <p:cNvPr id="8" name="Text 5"/>
          <p:cNvSpPr/>
          <p:nvPr/>
        </p:nvSpPr>
        <p:spPr>
          <a:xfrm>
            <a:off x="1097280" y="1417320"/>
            <a:ext cx="3657600" cy="365760"/>
          </a:xfrm>
          <a:prstGeom prst="rect">
            <a:avLst/>
          </a:prstGeom>
          <a:noFill/>
          <a:ln/>
        </p:spPr>
        <p:txBody>
          <a:bodyPr wrap="square" lIns="0" tIns="0" rIns="0" bIns="0" rtlCol="0" anchor="ctr"/>
          <a:lstStyle/>
          <a:p>
            <a:pPr indent="0" marL="0">
              <a:buNone/>
            </a:pPr>
            <a:r>
              <a:rPr lang="en-US" sz="1800" b="1" dirty="0">
                <a:solidFill>
                  <a:srgbClr val="FFFFFF"/>
                </a:solidFill>
                <a:latin typeface="Calibri" pitchFamily="34" charset="0"/>
                <a:ea typeface="Calibri" pitchFamily="34" charset="-122"/>
                <a:cs typeface="Calibri" pitchFamily="34" charset="-120"/>
              </a:rPr>
              <a:t>VS Code</a:t>
            </a:r>
            <a:endParaRPr lang="en-US" sz="1800" dirty="0"/>
          </a:p>
        </p:txBody>
      </p:sp>
      <p:sp>
        <p:nvSpPr>
          <p:cNvPr id="9" name="Text 6"/>
          <p:cNvSpPr/>
          <p:nvPr/>
        </p:nvSpPr>
        <p:spPr>
          <a:xfrm>
            <a:off x="1097280" y="1783080"/>
            <a:ext cx="4114800" cy="22860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Your primary development environment</a:t>
            </a:r>
            <a:endParaRPr lang="en-US" sz="1000" dirty="0"/>
          </a:p>
        </p:txBody>
      </p:sp>
      <p:sp>
        <p:nvSpPr>
          <p:cNvPr id="10" name="Text 7"/>
          <p:cNvSpPr/>
          <p:nvPr/>
        </p:nvSpPr>
        <p:spPr>
          <a:xfrm>
            <a:off x="731520" y="2148840"/>
            <a:ext cx="4572000" cy="228600"/>
          </a:xfrm>
          <a:prstGeom prst="rect">
            <a:avLst/>
          </a:prstGeom>
          <a:noFill/>
          <a:ln/>
        </p:spPr>
        <p:txBody>
          <a:bodyPr wrap="square" lIns="0" tIns="0" rIns="0" bIns="0" rtlCol="0" anchor="ctr"/>
          <a:lstStyle/>
          <a:p>
            <a:pPr indent="0" marL="0">
              <a:buNone/>
            </a:pPr>
            <a:r>
              <a:rPr lang="en-US" sz="1100" b="1" dirty="0">
                <a:solidFill>
                  <a:srgbClr val="14B8A6"/>
                </a:solidFill>
                <a:latin typeface="Calibri" pitchFamily="34" charset="0"/>
                <a:ea typeface="Calibri" pitchFamily="34" charset="-122"/>
                <a:cs typeface="Calibri" pitchFamily="34" charset="-120"/>
              </a:rPr>
              <a:t>Required Extension (one of):</a:t>
            </a:r>
            <a:endParaRPr lang="en-US" sz="1100" dirty="0"/>
          </a:p>
        </p:txBody>
      </p:sp>
      <p:pic>
        <p:nvPicPr>
          <p:cNvPr id="11" name="Image 1" descr="preencoded.png">    </p:cNvPr>
          <p:cNvPicPr>
            <a:picLocks noChangeAspect="1"/>
          </p:cNvPicPr>
          <p:nvPr/>
        </p:nvPicPr>
        <p:blipFill>
          <a:blip r:embed="rId2"/>
          <a:stretch>
            <a:fillRect/>
          </a:stretch>
        </p:blipFill>
        <p:spPr>
          <a:xfrm>
            <a:off x="822960" y="2450592"/>
            <a:ext cx="164592" cy="164592"/>
          </a:xfrm>
          <a:prstGeom prst="rect">
            <a:avLst/>
          </a:prstGeom>
        </p:spPr>
      </p:pic>
      <p:sp>
        <p:nvSpPr>
          <p:cNvPr id="12" name="Text 8"/>
          <p:cNvSpPr/>
          <p:nvPr/>
        </p:nvSpPr>
        <p:spPr>
          <a:xfrm>
            <a:off x="1097280" y="2404872"/>
            <a:ext cx="4114800" cy="256032"/>
          </a:xfrm>
          <a:prstGeom prst="rect">
            <a:avLst/>
          </a:prstGeom>
          <a:noFill/>
          <a:ln/>
        </p:spPr>
        <p:txBody>
          <a:bodyPr wrap="square" lIns="0" tIns="0" rIns="0" bIns="0" rtlCol="0" anchor="ctr"/>
          <a:lstStyle/>
          <a:p>
            <a:pPr indent="0" marL="0">
              <a:buNone/>
            </a:pPr>
            <a:r>
              <a:rPr lang="en-US" sz="1000" dirty="0">
                <a:solidFill>
                  <a:srgbClr val="FFFFFF"/>
                </a:solidFill>
                <a:latin typeface="Calibri" pitchFamily="34" charset="0"/>
                <a:ea typeface="Calibri" pitchFamily="34" charset="-122"/>
                <a:cs typeface="Calibri" pitchFamily="34" charset="-120"/>
              </a:rPr>
              <a:t>Claude Code — Anthropic’s AI coding agent</a:t>
            </a:r>
            <a:endParaRPr lang="en-US" sz="1000" dirty="0"/>
          </a:p>
        </p:txBody>
      </p:sp>
      <p:pic>
        <p:nvPicPr>
          <p:cNvPr id="13" name="Image 2" descr="preencoded.png">    </p:cNvPr>
          <p:cNvPicPr>
            <a:picLocks noChangeAspect="1"/>
          </p:cNvPicPr>
          <p:nvPr/>
        </p:nvPicPr>
        <p:blipFill>
          <a:blip r:embed="rId3"/>
          <a:stretch>
            <a:fillRect/>
          </a:stretch>
        </p:blipFill>
        <p:spPr>
          <a:xfrm>
            <a:off x="822960" y="2706624"/>
            <a:ext cx="164592" cy="164592"/>
          </a:xfrm>
          <a:prstGeom prst="rect">
            <a:avLst/>
          </a:prstGeom>
        </p:spPr>
      </p:pic>
      <p:sp>
        <p:nvSpPr>
          <p:cNvPr id="14" name="Text 9"/>
          <p:cNvSpPr/>
          <p:nvPr/>
        </p:nvSpPr>
        <p:spPr>
          <a:xfrm>
            <a:off x="1097280" y="2660904"/>
            <a:ext cx="4114800" cy="256032"/>
          </a:xfrm>
          <a:prstGeom prst="rect">
            <a:avLst/>
          </a:prstGeom>
          <a:noFill/>
          <a:ln/>
        </p:spPr>
        <p:txBody>
          <a:bodyPr wrap="square" lIns="0" tIns="0" rIns="0" bIns="0" rtlCol="0" anchor="ctr"/>
          <a:lstStyle/>
          <a:p>
            <a:pPr indent="0" marL="0">
              <a:buNone/>
            </a:pPr>
            <a:r>
              <a:rPr lang="en-US" sz="1000" dirty="0">
                <a:solidFill>
                  <a:srgbClr val="FFFFFF"/>
                </a:solidFill>
                <a:latin typeface="Calibri" pitchFamily="34" charset="0"/>
                <a:ea typeface="Calibri" pitchFamily="34" charset="-122"/>
                <a:cs typeface="Calibri" pitchFamily="34" charset="-120"/>
              </a:rPr>
              <a:t>Gemini Assist — Google’s AI assistant</a:t>
            </a:r>
            <a:endParaRPr lang="en-US" sz="1000" dirty="0"/>
          </a:p>
        </p:txBody>
      </p:sp>
      <p:pic>
        <p:nvPicPr>
          <p:cNvPr id="15" name="Image 3" descr="preencoded.png">    </p:cNvPr>
          <p:cNvPicPr>
            <a:picLocks noChangeAspect="1"/>
          </p:cNvPicPr>
          <p:nvPr/>
        </p:nvPicPr>
        <p:blipFill>
          <a:blip r:embed="rId4"/>
          <a:stretch>
            <a:fillRect/>
          </a:stretch>
        </p:blipFill>
        <p:spPr>
          <a:xfrm>
            <a:off x="822960" y="2962656"/>
            <a:ext cx="164592" cy="164592"/>
          </a:xfrm>
          <a:prstGeom prst="rect">
            <a:avLst/>
          </a:prstGeom>
        </p:spPr>
      </p:pic>
      <p:sp>
        <p:nvSpPr>
          <p:cNvPr id="16" name="Text 10"/>
          <p:cNvSpPr/>
          <p:nvPr/>
        </p:nvSpPr>
        <p:spPr>
          <a:xfrm>
            <a:off x="1097280" y="2916936"/>
            <a:ext cx="4114800" cy="256032"/>
          </a:xfrm>
          <a:prstGeom prst="rect">
            <a:avLst/>
          </a:prstGeom>
          <a:noFill/>
          <a:ln/>
        </p:spPr>
        <p:txBody>
          <a:bodyPr wrap="square" lIns="0" tIns="0" rIns="0" bIns="0" rtlCol="0" anchor="ctr"/>
          <a:lstStyle/>
          <a:p>
            <a:pPr indent="0" marL="0">
              <a:buNone/>
            </a:pPr>
            <a:r>
              <a:rPr lang="en-US" sz="1000" dirty="0">
                <a:solidFill>
                  <a:srgbClr val="FFFFFF"/>
                </a:solidFill>
                <a:latin typeface="Calibri" pitchFamily="34" charset="0"/>
                <a:ea typeface="Calibri" pitchFamily="34" charset="-122"/>
                <a:cs typeface="Calibri" pitchFamily="34" charset="-120"/>
              </a:rPr>
              <a:t>Cline — Open-source AI coding agent</a:t>
            </a:r>
            <a:endParaRPr lang="en-US" sz="1000" dirty="0"/>
          </a:p>
        </p:txBody>
      </p:sp>
      <p:sp>
        <p:nvSpPr>
          <p:cNvPr id="17" name="Text 11"/>
          <p:cNvSpPr/>
          <p:nvPr/>
        </p:nvSpPr>
        <p:spPr>
          <a:xfrm>
            <a:off x="731520" y="3246120"/>
            <a:ext cx="4572000" cy="228600"/>
          </a:xfrm>
          <a:prstGeom prst="rect">
            <a:avLst/>
          </a:prstGeom>
          <a:noFill/>
          <a:ln/>
        </p:spPr>
        <p:txBody>
          <a:bodyPr wrap="square" lIns="0" tIns="0" rIns="0" bIns="0" rtlCol="0" anchor="ctr"/>
          <a:lstStyle/>
          <a:p>
            <a:pPr indent="0" marL="0">
              <a:buNone/>
            </a:pPr>
            <a:r>
              <a:rPr lang="en-US" sz="1100" b="1" dirty="0">
                <a:solidFill>
                  <a:srgbClr val="F59E0B"/>
                </a:solidFill>
                <a:latin typeface="Calibri" pitchFamily="34" charset="0"/>
                <a:ea typeface="Calibri" pitchFamily="34" charset="-122"/>
                <a:cs typeface="Calibri" pitchFamily="34" charset="-120"/>
              </a:rPr>
              <a:t>Recommended Extensions:</a:t>
            </a:r>
            <a:endParaRPr lang="en-US" sz="1100" dirty="0"/>
          </a:p>
        </p:txBody>
      </p:sp>
      <p:sp>
        <p:nvSpPr>
          <p:cNvPr id="18" name="Text 12"/>
          <p:cNvSpPr/>
          <p:nvPr/>
        </p:nvSpPr>
        <p:spPr>
          <a:xfrm>
            <a:off x="822960" y="3502152"/>
            <a:ext cx="182880" cy="256032"/>
          </a:xfrm>
          <a:prstGeom prst="rect">
            <a:avLst/>
          </a:prstGeom>
          <a:noFill/>
          <a:ln/>
        </p:spPr>
        <p:txBody>
          <a:bodyPr wrap="square" lIns="0" tIns="0" rIns="0" bIns="0" rtlCol="0" anchor="ctr"/>
          <a:lstStyle/>
          <a:p>
            <a:pPr indent="0" marL="0">
              <a:buNone/>
            </a:pPr>
            <a:r>
              <a:rPr lang="en-US" sz="1200" dirty="0">
                <a:solidFill>
                  <a:srgbClr val="F59E0B"/>
                </a:solidFill>
              </a:rPr>
              <a:t>☆</a:t>
            </a:r>
            <a:endParaRPr lang="en-US" sz="1200" dirty="0"/>
          </a:p>
        </p:txBody>
      </p:sp>
      <p:sp>
        <p:nvSpPr>
          <p:cNvPr id="19" name="Text 13"/>
          <p:cNvSpPr/>
          <p:nvPr/>
        </p:nvSpPr>
        <p:spPr>
          <a:xfrm>
            <a:off x="1097280" y="3502152"/>
            <a:ext cx="1645920" cy="256032"/>
          </a:xfrm>
          <a:prstGeom prst="rect">
            <a:avLst/>
          </a:prstGeom>
          <a:noFill/>
          <a:ln/>
        </p:spPr>
        <p:txBody>
          <a:bodyPr wrap="square" lIns="0" tIns="0" rIns="0" bIns="0" rtlCol="0" anchor="ctr"/>
          <a:lstStyle/>
          <a:p>
            <a:pPr indent="0" marL="0">
              <a:buNone/>
            </a:pPr>
            <a:r>
              <a:rPr lang="en-US" sz="1000" b="1" dirty="0">
                <a:solidFill>
                  <a:srgbClr val="FFFFFF"/>
                </a:solidFill>
                <a:latin typeface="Calibri" pitchFamily="34" charset="0"/>
                <a:ea typeface="Calibri" pitchFamily="34" charset="-122"/>
                <a:cs typeface="Calibri" pitchFamily="34" charset="-120"/>
              </a:rPr>
              <a:t>Markdown Editor</a:t>
            </a:r>
            <a:endParaRPr lang="en-US" sz="1000" dirty="0"/>
          </a:p>
        </p:txBody>
      </p:sp>
      <p:sp>
        <p:nvSpPr>
          <p:cNvPr id="20" name="Text 14"/>
          <p:cNvSpPr/>
          <p:nvPr/>
        </p:nvSpPr>
        <p:spPr>
          <a:xfrm>
            <a:off x="2743200" y="3502152"/>
            <a:ext cx="2560320" cy="256032"/>
          </a:xfrm>
          <a:prstGeom prst="rect">
            <a:avLst/>
          </a:prstGeom>
          <a:noFill/>
          <a:ln/>
        </p:spPr>
        <p:txBody>
          <a:bodyPr wrap="square" lIns="0" tIns="0" rIns="0" bIns="0" rtlCol="0" anchor="ctr"/>
          <a:lstStyle/>
          <a:p>
            <a:pPr indent="0" marL="0">
              <a:buNone/>
            </a:pPr>
            <a:r>
              <a:rPr lang="en-US" sz="950" dirty="0">
                <a:solidFill>
                  <a:srgbClr val="94A3B8"/>
                </a:solidFill>
                <a:latin typeface="Calibri" pitchFamily="34" charset="0"/>
                <a:ea typeface="Calibri" pitchFamily="34" charset="-122"/>
                <a:cs typeface="Calibri" pitchFamily="34" charset="-120"/>
              </a:rPr>
              <a:t>Better editing experience for .md files</a:t>
            </a:r>
            <a:endParaRPr lang="en-US" sz="950" dirty="0"/>
          </a:p>
        </p:txBody>
      </p:sp>
      <p:sp>
        <p:nvSpPr>
          <p:cNvPr id="21" name="Text 15"/>
          <p:cNvSpPr/>
          <p:nvPr/>
        </p:nvSpPr>
        <p:spPr>
          <a:xfrm>
            <a:off x="822960" y="3758184"/>
            <a:ext cx="182880" cy="256032"/>
          </a:xfrm>
          <a:prstGeom prst="rect">
            <a:avLst/>
          </a:prstGeom>
          <a:noFill/>
          <a:ln/>
        </p:spPr>
        <p:txBody>
          <a:bodyPr wrap="square" lIns="0" tIns="0" rIns="0" bIns="0" rtlCol="0" anchor="ctr"/>
          <a:lstStyle/>
          <a:p>
            <a:pPr indent="0" marL="0">
              <a:buNone/>
            </a:pPr>
            <a:r>
              <a:rPr lang="en-US" sz="1200" dirty="0">
                <a:solidFill>
                  <a:srgbClr val="F59E0B"/>
                </a:solidFill>
              </a:rPr>
              <a:t>☆</a:t>
            </a:r>
            <a:endParaRPr lang="en-US" sz="1200" dirty="0"/>
          </a:p>
        </p:txBody>
      </p:sp>
      <p:sp>
        <p:nvSpPr>
          <p:cNvPr id="22" name="Text 16"/>
          <p:cNvSpPr/>
          <p:nvPr/>
        </p:nvSpPr>
        <p:spPr>
          <a:xfrm>
            <a:off x="1097280" y="3758184"/>
            <a:ext cx="1645920" cy="256032"/>
          </a:xfrm>
          <a:prstGeom prst="rect">
            <a:avLst/>
          </a:prstGeom>
          <a:noFill/>
          <a:ln/>
        </p:spPr>
        <p:txBody>
          <a:bodyPr wrap="square" lIns="0" tIns="0" rIns="0" bIns="0" rtlCol="0" anchor="ctr"/>
          <a:lstStyle/>
          <a:p>
            <a:pPr indent="0" marL="0">
              <a:buNone/>
            </a:pPr>
            <a:r>
              <a:rPr lang="en-US" sz="1000" b="1" dirty="0">
                <a:solidFill>
                  <a:srgbClr val="FFFFFF"/>
                </a:solidFill>
                <a:latin typeface="Calibri" pitchFamily="34" charset="0"/>
                <a:ea typeface="Calibri" pitchFamily="34" charset="-122"/>
                <a:cs typeface="Calibri" pitchFamily="34" charset="-120"/>
              </a:rPr>
              <a:t>Markdown PDF</a:t>
            </a:r>
            <a:endParaRPr lang="en-US" sz="1000" dirty="0"/>
          </a:p>
        </p:txBody>
      </p:sp>
      <p:sp>
        <p:nvSpPr>
          <p:cNvPr id="23" name="Text 17"/>
          <p:cNvSpPr/>
          <p:nvPr/>
        </p:nvSpPr>
        <p:spPr>
          <a:xfrm>
            <a:off x="2743200" y="3758184"/>
            <a:ext cx="2560320" cy="256032"/>
          </a:xfrm>
          <a:prstGeom prst="rect">
            <a:avLst/>
          </a:prstGeom>
          <a:noFill/>
          <a:ln/>
        </p:spPr>
        <p:txBody>
          <a:bodyPr wrap="square" lIns="0" tIns="0" rIns="0" bIns="0" rtlCol="0" anchor="ctr"/>
          <a:lstStyle/>
          <a:p>
            <a:pPr indent="0" marL="0">
              <a:buNone/>
            </a:pPr>
            <a:r>
              <a:rPr lang="en-US" sz="950" dirty="0">
                <a:solidFill>
                  <a:srgbClr val="94A3B8"/>
                </a:solidFill>
                <a:latin typeface="Calibri" pitchFamily="34" charset="0"/>
                <a:ea typeface="Calibri" pitchFamily="34" charset="-122"/>
                <a:cs typeface="Calibri" pitchFamily="34" charset="-120"/>
              </a:rPr>
              <a:t>Convert markdown documents to PDF</a:t>
            </a:r>
            <a:endParaRPr lang="en-US" sz="950" dirty="0"/>
          </a:p>
        </p:txBody>
      </p:sp>
      <p:sp>
        <p:nvSpPr>
          <p:cNvPr id="24" name="Shape 18"/>
          <p:cNvSpPr/>
          <p:nvPr/>
        </p:nvSpPr>
        <p:spPr>
          <a:xfrm>
            <a:off x="5760720" y="1234440"/>
            <a:ext cx="2926080" cy="82296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25" name="Shape 19"/>
          <p:cNvSpPr/>
          <p:nvPr/>
        </p:nvSpPr>
        <p:spPr>
          <a:xfrm>
            <a:off x="5760720" y="1234440"/>
            <a:ext cx="54864" cy="822960"/>
          </a:xfrm>
          <a:prstGeom prst="rect">
            <a:avLst/>
          </a:prstGeom>
          <a:solidFill>
            <a:srgbClr val="339933"/>
          </a:solidFill>
          <a:ln/>
        </p:spPr>
      </p:sp>
      <p:pic>
        <p:nvPicPr>
          <p:cNvPr id="26" name="Image 4" descr="preencoded.png">    </p:cNvPr>
          <p:cNvPicPr>
            <a:picLocks noChangeAspect="1"/>
          </p:cNvPicPr>
          <p:nvPr/>
        </p:nvPicPr>
        <p:blipFill>
          <a:blip r:embed="rId5"/>
          <a:stretch>
            <a:fillRect/>
          </a:stretch>
        </p:blipFill>
        <p:spPr>
          <a:xfrm>
            <a:off x="5943600" y="1371600"/>
            <a:ext cx="320040" cy="320040"/>
          </a:xfrm>
          <a:prstGeom prst="rect">
            <a:avLst/>
          </a:prstGeom>
        </p:spPr>
      </p:pic>
      <p:sp>
        <p:nvSpPr>
          <p:cNvPr id="27" name="Text 20"/>
          <p:cNvSpPr/>
          <p:nvPr/>
        </p:nvSpPr>
        <p:spPr>
          <a:xfrm>
            <a:off x="6355080" y="1307592"/>
            <a:ext cx="2194560" cy="27432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Node.js (v20+)</a:t>
            </a:r>
            <a:endParaRPr lang="en-US" sz="1200" dirty="0"/>
          </a:p>
        </p:txBody>
      </p:sp>
      <p:sp>
        <p:nvSpPr>
          <p:cNvPr id="28" name="Text 21"/>
          <p:cNvSpPr/>
          <p:nvPr/>
        </p:nvSpPr>
        <p:spPr>
          <a:xfrm>
            <a:off x="6355080" y="1600200"/>
            <a:ext cx="2194560" cy="384048"/>
          </a:xfrm>
          <a:prstGeom prst="rect">
            <a:avLst/>
          </a:prstGeom>
          <a:noFill/>
          <a:ln/>
        </p:spPr>
        <p:txBody>
          <a:bodyPr wrap="square" lIns="0" tIns="0" rIns="0" bIns="0" rtlCol="0" anchor="t"/>
          <a:lstStyle/>
          <a:p>
            <a:pPr indent="0" marL="0">
              <a:buNone/>
            </a:pPr>
            <a:r>
              <a:rPr lang="en-US" sz="900" dirty="0">
                <a:solidFill>
                  <a:srgbClr val="94A3B8"/>
                </a:solidFill>
                <a:latin typeface="Calibri" pitchFamily="34" charset="0"/>
                <a:ea typeface="Calibri" pitchFamily="34" charset="-122"/>
                <a:cs typeface="Calibri" pitchFamily="34" charset="-120"/>
              </a:rPr>
              <a:t>Required for running npx ma-agents install and BMAD tooling</a:t>
            </a:r>
            <a:endParaRPr lang="en-US" sz="900" dirty="0"/>
          </a:p>
        </p:txBody>
      </p:sp>
      <p:sp>
        <p:nvSpPr>
          <p:cNvPr id="29" name="Shape 22"/>
          <p:cNvSpPr/>
          <p:nvPr/>
        </p:nvSpPr>
        <p:spPr>
          <a:xfrm>
            <a:off x="5760720" y="2194560"/>
            <a:ext cx="2926080" cy="82296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30" name="Shape 23"/>
          <p:cNvSpPr/>
          <p:nvPr/>
        </p:nvSpPr>
        <p:spPr>
          <a:xfrm>
            <a:off x="5760720" y="2194560"/>
            <a:ext cx="54864" cy="822960"/>
          </a:xfrm>
          <a:prstGeom prst="rect">
            <a:avLst/>
          </a:prstGeom>
          <a:solidFill>
            <a:srgbClr val="F05032"/>
          </a:solidFill>
          <a:ln/>
        </p:spPr>
      </p:sp>
      <p:pic>
        <p:nvPicPr>
          <p:cNvPr id="31" name="Image 5" descr="preencoded.png">    </p:cNvPr>
          <p:cNvPicPr>
            <a:picLocks noChangeAspect="1"/>
          </p:cNvPicPr>
          <p:nvPr/>
        </p:nvPicPr>
        <p:blipFill>
          <a:blip r:embed="rId6"/>
          <a:stretch>
            <a:fillRect/>
          </a:stretch>
        </p:blipFill>
        <p:spPr>
          <a:xfrm>
            <a:off x="5943600" y="2331720"/>
            <a:ext cx="320040" cy="320040"/>
          </a:xfrm>
          <a:prstGeom prst="rect">
            <a:avLst/>
          </a:prstGeom>
        </p:spPr>
      </p:pic>
      <p:sp>
        <p:nvSpPr>
          <p:cNvPr id="32" name="Text 24"/>
          <p:cNvSpPr/>
          <p:nvPr/>
        </p:nvSpPr>
        <p:spPr>
          <a:xfrm>
            <a:off x="6355080" y="2267712"/>
            <a:ext cx="2194560" cy="27432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Git</a:t>
            </a:r>
            <a:endParaRPr lang="en-US" sz="1200" dirty="0"/>
          </a:p>
        </p:txBody>
      </p:sp>
      <p:sp>
        <p:nvSpPr>
          <p:cNvPr id="33" name="Text 25"/>
          <p:cNvSpPr/>
          <p:nvPr/>
        </p:nvSpPr>
        <p:spPr>
          <a:xfrm>
            <a:off x="6355080" y="2560320"/>
            <a:ext cx="2194560" cy="384048"/>
          </a:xfrm>
          <a:prstGeom prst="rect">
            <a:avLst/>
          </a:prstGeom>
          <a:noFill/>
          <a:ln/>
        </p:spPr>
        <p:txBody>
          <a:bodyPr wrap="square" lIns="0" tIns="0" rIns="0" bIns="0" rtlCol="0" anchor="t"/>
          <a:lstStyle/>
          <a:p>
            <a:pPr indent="0" marL="0">
              <a:buNone/>
            </a:pPr>
            <a:r>
              <a:rPr lang="en-US" sz="900" dirty="0">
                <a:solidFill>
                  <a:srgbClr val="94A3B8"/>
                </a:solidFill>
                <a:latin typeface="Calibri" pitchFamily="34" charset="0"/>
                <a:ea typeface="Calibri" pitchFamily="34" charset="-122"/>
                <a:cs typeface="Calibri" pitchFamily="34" charset="-120"/>
              </a:rPr>
              <a:t>Version control. Usually included with VS Code — verify with: git --version</a:t>
            </a:r>
            <a:endParaRPr lang="en-US" sz="900" dirty="0"/>
          </a:p>
        </p:txBody>
      </p:sp>
      <p:sp>
        <p:nvSpPr>
          <p:cNvPr id="34" name="Shape 26"/>
          <p:cNvSpPr/>
          <p:nvPr/>
        </p:nvSpPr>
        <p:spPr>
          <a:xfrm>
            <a:off x="5760720" y="3154680"/>
            <a:ext cx="2926080" cy="82296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35" name="Shape 27"/>
          <p:cNvSpPr/>
          <p:nvPr/>
        </p:nvSpPr>
        <p:spPr>
          <a:xfrm>
            <a:off x="5760720" y="3154680"/>
            <a:ext cx="54864" cy="822960"/>
          </a:xfrm>
          <a:prstGeom prst="rect">
            <a:avLst/>
          </a:prstGeom>
          <a:solidFill>
            <a:srgbClr val="6E40C9"/>
          </a:solidFill>
          <a:ln/>
        </p:spPr>
      </p:sp>
      <p:pic>
        <p:nvPicPr>
          <p:cNvPr id="36" name="Image 6" descr="preencoded.png">    </p:cNvPr>
          <p:cNvPicPr>
            <a:picLocks noChangeAspect="1"/>
          </p:cNvPicPr>
          <p:nvPr/>
        </p:nvPicPr>
        <p:blipFill>
          <a:blip r:embed="rId7"/>
          <a:stretch>
            <a:fillRect/>
          </a:stretch>
        </p:blipFill>
        <p:spPr>
          <a:xfrm>
            <a:off x="5943600" y="3291840"/>
            <a:ext cx="320040" cy="320040"/>
          </a:xfrm>
          <a:prstGeom prst="rect">
            <a:avLst/>
          </a:prstGeom>
        </p:spPr>
      </p:pic>
      <p:sp>
        <p:nvSpPr>
          <p:cNvPr id="37" name="Text 28"/>
          <p:cNvSpPr/>
          <p:nvPr/>
        </p:nvSpPr>
        <p:spPr>
          <a:xfrm>
            <a:off x="6355080" y="3227832"/>
            <a:ext cx="2194560" cy="27432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GitHub CLI (gh)</a:t>
            </a:r>
            <a:endParaRPr lang="en-US" sz="1200" dirty="0"/>
          </a:p>
        </p:txBody>
      </p:sp>
      <p:sp>
        <p:nvSpPr>
          <p:cNvPr id="38" name="Text 29"/>
          <p:cNvSpPr/>
          <p:nvPr/>
        </p:nvSpPr>
        <p:spPr>
          <a:xfrm>
            <a:off x="6355080" y="3520440"/>
            <a:ext cx="2194560" cy="384048"/>
          </a:xfrm>
          <a:prstGeom prst="rect">
            <a:avLst/>
          </a:prstGeom>
          <a:noFill/>
          <a:ln/>
        </p:spPr>
        <p:txBody>
          <a:bodyPr wrap="square" lIns="0" tIns="0" rIns="0" bIns="0" rtlCol="0" anchor="t"/>
          <a:lstStyle/>
          <a:p>
            <a:pPr indent="0" marL="0">
              <a:buNone/>
            </a:pPr>
            <a:r>
              <a:rPr lang="en-US" sz="900" dirty="0">
                <a:solidFill>
                  <a:srgbClr val="94A3B8"/>
                </a:solidFill>
                <a:latin typeface="Calibri" pitchFamily="34" charset="0"/>
                <a:ea typeface="Calibri" pitchFamily="34" charset="-122"/>
                <a:cs typeface="Calibri" pitchFamily="34" charset="-120"/>
              </a:rPr>
              <a:t>Create pull requests, manage repos, and work with GitHub directly from the AI agent terminal</a:t>
            </a:r>
            <a:endParaRPr lang="en-US" sz="900" dirty="0"/>
          </a:p>
        </p:txBody>
      </p:sp>
      <p:sp>
        <p:nvSpPr>
          <p:cNvPr id="39" name="Shape 30"/>
          <p:cNvSpPr/>
          <p:nvPr/>
        </p:nvSpPr>
        <p:spPr>
          <a:xfrm>
            <a:off x="457200" y="4251960"/>
            <a:ext cx="8229600" cy="685800"/>
          </a:xfrm>
          <a:prstGeom prst="rect">
            <a:avLst/>
          </a:prstGeom>
          <a:solidFill>
            <a:srgbClr val="1E293B"/>
          </a:solidFill>
          <a:ln/>
        </p:spPr>
      </p:sp>
      <p:sp>
        <p:nvSpPr>
          <p:cNvPr id="40" name="Text 31"/>
          <p:cNvSpPr/>
          <p:nvPr/>
        </p:nvSpPr>
        <p:spPr>
          <a:xfrm>
            <a:off x="640080" y="4279392"/>
            <a:ext cx="1828800" cy="228600"/>
          </a:xfrm>
          <a:prstGeom prst="rect">
            <a:avLst/>
          </a:prstGeom>
          <a:noFill/>
          <a:ln/>
        </p:spPr>
        <p:txBody>
          <a:bodyPr wrap="square" lIns="0" tIns="0" rIns="0" bIns="0" rtlCol="0" anchor="ctr"/>
          <a:lstStyle/>
          <a:p>
            <a:pPr indent="0" marL="0">
              <a:buNone/>
            </a:pPr>
            <a:r>
              <a:rPr lang="en-US" sz="1000" b="1" dirty="0">
                <a:solidFill>
                  <a:srgbClr val="14B8A6"/>
                </a:solidFill>
                <a:latin typeface="Calibri" pitchFamily="34" charset="0"/>
                <a:ea typeface="Calibri" pitchFamily="34" charset="-122"/>
                <a:cs typeface="Calibri" pitchFamily="34" charset="-120"/>
              </a:rPr>
              <a:t>Quick Verification</a:t>
            </a:r>
            <a:endParaRPr lang="en-US" sz="1000" dirty="0"/>
          </a:p>
        </p:txBody>
      </p:sp>
      <p:sp>
        <p:nvSpPr>
          <p:cNvPr id="41" name="Text 32"/>
          <p:cNvSpPr/>
          <p:nvPr/>
        </p:nvSpPr>
        <p:spPr>
          <a:xfrm>
            <a:off x="640080" y="4526280"/>
            <a:ext cx="7863840" cy="27432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node --version          git --version          gh --version          code --version</a:t>
            </a:r>
            <a:endParaRPr lang="en-US" sz="900" dirty="0"/>
          </a:p>
        </p:txBody>
      </p:sp>
      <p:sp>
        <p:nvSpPr>
          <p:cNvPr id="42" name="Text 33"/>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11 / 100</a:t>
            </a:r>
            <a:endParaRPr lang="en-US" sz="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Installing &amp; Configuring Cline — Outside</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Step-by-step setup for your AI coding assistant</a:t>
            </a:r>
            <a:endParaRPr lang="en-US" sz="1300" dirty="0"/>
          </a:p>
        </p:txBody>
      </p:sp>
      <p:sp>
        <p:nvSpPr>
          <p:cNvPr id="5" name="Shape 3"/>
          <p:cNvSpPr/>
          <p:nvPr/>
        </p:nvSpPr>
        <p:spPr>
          <a:xfrm>
            <a:off x="457200" y="1234440"/>
            <a:ext cx="4023360" cy="365760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6" name="Shape 4"/>
          <p:cNvSpPr/>
          <p:nvPr/>
        </p:nvSpPr>
        <p:spPr>
          <a:xfrm>
            <a:off x="457200" y="1234440"/>
            <a:ext cx="4023360" cy="54864"/>
          </a:xfrm>
          <a:prstGeom prst="rect">
            <a:avLst/>
          </a:prstGeom>
          <a:solidFill>
            <a:srgbClr val="10B981"/>
          </a:solidFill>
          <a:ln/>
        </p:spPr>
      </p:sp>
      <p:sp>
        <p:nvSpPr>
          <p:cNvPr id="7" name="Text 5"/>
          <p:cNvSpPr/>
          <p:nvPr/>
        </p:nvSpPr>
        <p:spPr>
          <a:xfrm>
            <a:off x="640080" y="1325880"/>
            <a:ext cx="3657600" cy="27432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Step 1: Install the Extension</a:t>
            </a:r>
            <a:endParaRPr lang="en-US" sz="1200" dirty="0"/>
          </a:p>
        </p:txBody>
      </p:sp>
      <p:sp>
        <p:nvSpPr>
          <p:cNvPr id="8" name="Text 6"/>
          <p:cNvSpPr/>
          <p:nvPr/>
        </p:nvSpPr>
        <p:spPr>
          <a:xfrm>
            <a:off x="640080" y="1664208"/>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1.</a:t>
            </a:r>
            <a:endParaRPr lang="en-US" sz="1000" dirty="0"/>
          </a:p>
        </p:txBody>
      </p:sp>
      <p:sp>
        <p:nvSpPr>
          <p:cNvPr id="9" name="Text 7"/>
          <p:cNvSpPr/>
          <p:nvPr/>
        </p:nvSpPr>
        <p:spPr>
          <a:xfrm>
            <a:off x="868680" y="1664208"/>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Open VS Code</a:t>
            </a:r>
            <a:endParaRPr lang="en-US" sz="950" dirty="0"/>
          </a:p>
        </p:txBody>
      </p:sp>
      <p:sp>
        <p:nvSpPr>
          <p:cNvPr id="10" name="Text 8"/>
          <p:cNvSpPr/>
          <p:nvPr/>
        </p:nvSpPr>
        <p:spPr>
          <a:xfrm>
            <a:off x="640080" y="1883664"/>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2.</a:t>
            </a:r>
            <a:endParaRPr lang="en-US" sz="1000" dirty="0"/>
          </a:p>
        </p:txBody>
      </p:sp>
      <p:sp>
        <p:nvSpPr>
          <p:cNvPr id="11" name="Text 9"/>
          <p:cNvSpPr/>
          <p:nvPr/>
        </p:nvSpPr>
        <p:spPr>
          <a:xfrm>
            <a:off x="868680" y="1883664"/>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Click the Extensions icon in the left sidebar  (⌃⇧X)</a:t>
            </a:r>
            <a:endParaRPr lang="en-US" sz="950" dirty="0"/>
          </a:p>
        </p:txBody>
      </p:sp>
      <p:sp>
        <p:nvSpPr>
          <p:cNvPr id="12" name="Text 10"/>
          <p:cNvSpPr/>
          <p:nvPr/>
        </p:nvSpPr>
        <p:spPr>
          <a:xfrm>
            <a:off x="640080" y="2103120"/>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3.</a:t>
            </a:r>
            <a:endParaRPr lang="en-US" sz="1000" dirty="0"/>
          </a:p>
        </p:txBody>
      </p:sp>
      <p:sp>
        <p:nvSpPr>
          <p:cNvPr id="13" name="Text 11"/>
          <p:cNvSpPr/>
          <p:nvPr/>
        </p:nvSpPr>
        <p:spPr>
          <a:xfrm>
            <a:off x="868680" y="2103120"/>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Search for "Cline"</a:t>
            </a:r>
            <a:endParaRPr lang="en-US" sz="950" dirty="0"/>
          </a:p>
        </p:txBody>
      </p:sp>
      <p:sp>
        <p:nvSpPr>
          <p:cNvPr id="14" name="Text 12"/>
          <p:cNvSpPr/>
          <p:nvPr/>
        </p:nvSpPr>
        <p:spPr>
          <a:xfrm>
            <a:off x="640080" y="2322576"/>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4.</a:t>
            </a:r>
            <a:endParaRPr lang="en-US" sz="1000" dirty="0"/>
          </a:p>
        </p:txBody>
      </p:sp>
      <p:sp>
        <p:nvSpPr>
          <p:cNvPr id="15" name="Text 13"/>
          <p:cNvSpPr/>
          <p:nvPr/>
        </p:nvSpPr>
        <p:spPr>
          <a:xfrm>
            <a:off x="868680" y="2322576"/>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Click Install on "Cline" by saoud (the one with the most installs)</a:t>
            </a:r>
            <a:endParaRPr lang="en-US" sz="950" dirty="0"/>
          </a:p>
        </p:txBody>
      </p:sp>
      <p:sp>
        <p:nvSpPr>
          <p:cNvPr id="16" name="Text 14"/>
          <p:cNvSpPr/>
          <p:nvPr/>
        </p:nvSpPr>
        <p:spPr>
          <a:xfrm>
            <a:off x="640080" y="2542032"/>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5.</a:t>
            </a:r>
            <a:endParaRPr lang="en-US" sz="1000" dirty="0"/>
          </a:p>
        </p:txBody>
      </p:sp>
      <p:sp>
        <p:nvSpPr>
          <p:cNvPr id="17" name="Text 15"/>
          <p:cNvSpPr/>
          <p:nvPr/>
        </p:nvSpPr>
        <p:spPr>
          <a:xfrm>
            <a:off x="868680" y="2542032"/>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Wait for installation → Cline icon appears in sidebar</a:t>
            </a:r>
            <a:endParaRPr lang="en-US" sz="950" dirty="0"/>
          </a:p>
        </p:txBody>
      </p:sp>
      <p:sp>
        <p:nvSpPr>
          <p:cNvPr id="18" name="Shape 16"/>
          <p:cNvSpPr/>
          <p:nvPr/>
        </p:nvSpPr>
        <p:spPr>
          <a:xfrm>
            <a:off x="640080" y="2834640"/>
            <a:ext cx="3657600" cy="9144"/>
          </a:xfrm>
          <a:prstGeom prst="rect">
            <a:avLst/>
          </a:prstGeom>
          <a:solidFill>
            <a:srgbClr val="334155"/>
          </a:solidFill>
          <a:ln/>
        </p:spPr>
      </p:sp>
      <p:sp>
        <p:nvSpPr>
          <p:cNvPr id="19" name="Text 17"/>
          <p:cNvSpPr/>
          <p:nvPr/>
        </p:nvSpPr>
        <p:spPr>
          <a:xfrm>
            <a:off x="640080" y="2926080"/>
            <a:ext cx="3657600" cy="27432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Step 2: Configure the AI Model</a:t>
            </a:r>
            <a:endParaRPr lang="en-US" sz="1200" dirty="0"/>
          </a:p>
        </p:txBody>
      </p:sp>
      <p:sp>
        <p:nvSpPr>
          <p:cNvPr id="20" name="Text 18"/>
          <p:cNvSpPr/>
          <p:nvPr/>
        </p:nvSpPr>
        <p:spPr>
          <a:xfrm>
            <a:off x="640080" y="3246120"/>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1.</a:t>
            </a:r>
            <a:endParaRPr lang="en-US" sz="1000" dirty="0"/>
          </a:p>
        </p:txBody>
      </p:sp>
      <p:sp>
        <p:nvSpPr>
          <p:cNvPr id="21" name="Text 19"/>
          <p:cNvSpPr/>
          <p:nvPr/>
        </p:nvSpPr>
        <p:spPr>
          <a:xfrm>
            <a:off x="868680" y="3246120"/>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Click the Cline icon in the sidebar to open it</a:t>
            </a:r>
            <a:endParaRPr lang="en-US" sz="950" dirty="0"/>
          </a:p>
        </p:txBody>
      </p:sp>
      <p:sp>
        <p:nvSpPr>
          <p:cNvPr id="22" name="Text 20"/>
          <p:cNvSpPr/>
          <p:nvPr/>
        </p:nvSpPr>
        <p:spPr>
          <a:xfrm>
            <a:off x="640080" y="3465576"/>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2.</a:t>
            </a:r>
            <a:endParaRPr lang="en-US" sz="1000" dirty="0"/>
          </a:p>
        </p:txBody>
      </p:sp>
      <p:sp>
        <p:nvSpPr>
          <p:cNvPr id="23" name="Text 21"/>
          <p:cNvSpPr/>
          <p:nvPr/>
        </p:nvSpPr>
        <p:spPr>
          <a:xfrm>
            <a:off x="868680" y="3465576"/>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Click the Settings icon (⚙) at the top of the Cline panel</a:t>
            </a:r>
            <a:endParaRPr lang="en-US" sz="950" dirty="0"/>
          </a:p>
        </p:txBody>
      </p:sp>
      <p:sp>
        <p:nvSpPr>
          <p:cNvPr id="24" name="Text 22"/>
          <p:cNvSpPr/>
          <p:nvPr/>
        </p:nvSpPr>
        <p:spPr>
          <a:xfrm>
            <a:off x="640080" y="3685032"/>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3.</a:t>
            </a:r>
            <a:endParaRPr lang="en-US" sz="1000" dirty="0"/>
          </a:p>
        </p:txBody>
      </p:sp>
      <p:sp>
        <p:nvSpPr>
          <p:cNvPr id="25" name="Text 23"/>
          <p:cNvSpPr/>
          <p:nvPr/>
        </p:nvSpPr>
        <p:spPr>
          <a:xfrm>
            <a:off x="868680" y="3685032"/>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Under API Provider, select "OpenAI Compatible"</a:t>
            </a:r>
            <a:endParaRPr lang="en-US" sz="950" dirty="0"/>
          </a:p>
        </p:txBody>
      </p:sp>
      <p:sp>
        <p:nvSpPr>
          <p:cNvPr id="26" name="Text 24"/>
          <p:cNvSpPr/>
          <p:nvPr/>
        </p:nvSpPr>
        <p:spPr>
          <a:xfrm>
            <a:off x="640080" y="3904488"/>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4.</a:t>
            </a:r>
            <a:endParaRPr lang="en-US" sz="1000" dirty="0"/>
          </a:p>
        </p:txBody>
      </p:sp>
      <p:sp>
        <p:nvSpPr>
          <p:cNvPr id="27" name="Text 25"/>
          <p:cNvSpPr/>
          <p:nvPr/>
        </p:nvSpPr>
        <p:spPr>
          <a:xfrm>
            <a:off x="868680" y="3904488"/>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Fill in the configuration fields (see right →)</a:t>
            </a:r>
            <a:endParaRPr lang="en-US" sz="950" dirty="0"/>
          </a:p>
        </p:txBody>
      </p:sp>
      <p:sp>
        <p:nvSpPr>
          <p:cNvPr id="28" name="Text 26"/>
          <p:cNvSpPr/>
          <p:nvPr/>
        </p:nvSpPr>
        <p:spPr>
          <a:xfrm>
            <a:off x="640080" y="4123944"/>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5.</a:t>
            </a:r>
            <a:endParaRPr lang="en-US" sz="1000" dirty="0"/>
          </a:p>
        </p:txBody>
      </p:sp>
      <p:sp>
        <p:nvSpPr>
          <p:cNvPr id="29" name="Text 27"/>
          <p:cNvSpPr/>
          <p:nvPr/>
        </p:nvSpPr>
        <p:spPr>
          <a:xfrm>
            <a:off x="868680" y="4123944"/>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Click Save — the status should turn green</a:t>
            </a:r>
            <a:endParaRPr lang="en-US" sz="950" dirty="0"/>
          </a:p>
        </p:txBody>
      </p:sp>
      <p:sp>
        <p:nvSpPr>
          <p:cNvPr id="30" name="Shape 28"/>
          <p:cNvSpPr/>
          <p:nvPr/>
        </p:nvSpPr>
        <p:spPr>
          <a:xfrm>
            <a:off x="4754880" y="1234440"/>
            <a:ext cx="3931920" cy="2331720"/>
          </a:xfrm>
          <a:prstGeom prst="rect">
            <a:avLst/>
          </a:prstGeom>
          <a:solidFill>
            <a:srgbClr val="1E293B"/>
          </a:solidFill>
          <a:ln/>
        </p:spPr>
      </p:sp>
      <p:sp>
        <p:nvSpPr>
          <p:cNvPr id="31" name="Text 29"/>
          <p:cNvSpPr/>
          <p:nvPr/>
        </p:nvSpPr>
        <p:spPr>
          <a:xfrm>
            <a:off x="4937760" y="1280160"/>
            <a:ext cx="3657600" cy="274320"/>
          </a:xfrm>
          <a:prstGeom prst="rect">
            <a:avLst/>
          </a:prstGeom>
          <a:noFill/>
          <a:ln/>
        </p:spPr>
        <p:txBody>
          <a:bodyPr wrap="square" lIns="0" tIns="0" rIns="0" bIns="0" rtlCol="0" anchor="ctr"/>
          <a:lstStyle/>
          <a:p>
            <a:pPr indent="0" marL="0">
              <a:buNone/>
            </a:pPr>
            <a:r>
              <a:rPr lang="en-US" sz="1200" b="1" dirty="0">
                <a:solidFill>
                  <a:srgbClr val="14B8A6"/>
                </a:solidFill>
                <a:latin typeface="Calibri" pitchFamily="34" charset="0"/>
                <a:ea typeface="Calibri" pitchFamily="34" charset="-122"/>
                <a:cs typeface="Calibri" pitchFamily="34" charset="-120"/>
              </a:rPr>
              <a:t>Cline Configuration</a:t>
            </a:r>
            <a:endParaRPr lang="en-US" sz="1200" dirty="0"/>
          </a:p>
        </p:txBody>
      </p:sp>
      <p:sp>
        <p:nvSpPr>
          <p:cNvPr id="32" name="Text 30"/>
          <p:cNvSpPr/>
          <p:nvPr/>
        </p:nvSpPr>
        <p:spPr>
          <a:xfrm>
            <a:off x="4937760" y="1645920"/>
            <a:ext cx="3566160" cy="18288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API Provider</a:t>
            </a:r>
            <a:endParaRPr lang="en-US" sz="900" dirty="0"/>
          </a:p>
        </p:txBody>
      </p:sp>
      <p:sp>
        <p:nvSpPr>
          <p:cNvPr id="33" name="Shape 31"/>
          <p:cNvSpPr/>
          <p:nvPr/>
        </p:nvSpPr>
        <p:spPr>
          <a:xfrm>
            <a:off x="4937760" y="1828800"/>
            <a:ext cx="3566160" cy="228600"/>
          </a:xfrm>
          <a:prstGeom prst="rect">
            <a:avLst/>
          </a:prstGeom>
          <a:solidFill>
            <a:srgbClr val="0F172A"/>
          </a:solidFill>
          <a:ln/>
        </p:spPr>
      </p:sp>
      <p:sp>
        <p:nvSpPr>
          <p:cNvPr id="34" name="Text 32"/>
          <p:cNvSpPr/>
          <p:nvPr/>
        </p:nvSpPr>
        <p:spPr>
          <a:xfrm>
            <a:off x="5029200" y="1828800"/>
            <a:ext cx="3383280" cy="22860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OpenAI Compatible</a:t>
            </a:r>
            <a:endParaRPr lang="en-US" sz="900" dirty="0"/>
          </a:p>
        </p:txBody>
      </p:sp>
      <p:sp>
        <p:nvSpPr>
          <p:cNvPr id="35" name="Text 33"/>
          <p:cNvSpPr/>
          <p:nvPr/>
        </p:nvSpPr>
        <p:spPr>
          <a:xfrm>
            <a:off x="4937760" y="2103120"/>
            <a:ext cx="3566160" cy="18288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Base URL</a:t>
            </a:r>
            <a:endParaRPr lang="en-US" sz="900" dirty="0"/>
          </a:p>
        </p:txBody>
      </p:sp>
      <p:sp>
        <p:nvSpPr>
          <p:cNvPr id="36" name="Shape 34"/>
          <p:cNvSpPr/>
          <p:nvPr/>
        </p:nvSpPr>
        <p:spPr>
          <a:xfrm>
            <a:off x="4937760" y="2286000"/>
            <a:ext cx="3566160" cy="228600"/>
          </a:xfrm>
          <a:prstGeom prst="rect">
            <a:avLst/>
          </a:prstGeom>
          <a:solidFill>
            <a:srgbClr val="0F172A"/>
          </a:solidFill>
          <a:ln/>
        </p:spPr>
      </p:sp>
      <p:sp>
        <p:nvSpPr>
          <p:cNvPr id="37" name="Text 35"/>
          <p:cNvSpPr/>
          <p:nvPr/>
        </p:nvSpPr>
        <p:spPr>
          <a:xfrm>
            <a:off x="5029200" y="2286000"/>
            <a:ext cx="3383280" cy="22860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http://models.gaia.elta.iai</a:t>
            </a:r>
            <a:endParaRPr lang="en-US" sz="900" dirty="0"/>
          </a:p>
        </p:txBody>
      </p:sp>
      <p:sp>
        <p:nvSpPr>
          <p:cNvPr id="38" name="Text 36"/>
          <p:cNvSpPr/>
          <p:nvPr/>
        </p:nvSpPr>
        <p:spPr>
          <a:xfrm>
            <a:off x="4937760" y="2560320"/>
            <a:ext cx="3566160" cy="18288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API Key</a:t>
            </a:r>
            <a:endParaRPr lang="en-US" sz="900" dirty="0"/>
          </a:p>
        </p:txBody>
      </p:sp>
      <p:sp>
        <p:nvSpPr>
          <p:cNvPr id="39" name="Shape 37"/>
          <p:cNvSpPr/>
          <p:nvPr/>
        </p:nvSpPr>
        <p:spPr>
          <a:xfrm>
            <a:off x="4937760" y="2743200"/>
            <a:ext cx="3566160" cy="228600"/>
          </a:xfrm>
          <a:prstGeom prst="rect">
            <a:avLst/>
          </a:prstGeom>
          <a:solidFill>
            <a:srgbClr val="0F172A"/>
          </a:solidFill>
          <a:ln/>
        </p:spPr>
      </p:sp>
      <p:sp>
        <p:nvSpPr>
          <p:cNvPr id="40" name="Text 38"/>
          <p:cNvSpPr/>
          <p:nvPr/>
        </p:nvSpPr>
        <p:spPr>
          <a:xfrm>
            <a:off x="5029200" y="2743200"/>
            <a:ext cx="3383280" cy="22860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&lt;Your Gaia API Key&gt;</a:t>
            </a:r>
            <a:endParaRPr lang="en-US" sz="900" dirty="0"/>
          </a:p>
        </p:txBody>
      </p:sp>
      <p:sp>
        <p:nvSpPr>
          <p:cNvPr id="41" name="Text 39"/>
          <p:cNvSpPr/>
          <p:nvPr/>
        </p:nvSpPr>
        <p:spPr>
          <a:xfrm>
            <a:off x="4937760" y="3017520"/>
            <a:ext cx="3566160" cy="18288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Model ID</a:t>
            </a:r>
            <a:endParaRPr lang="en-US" sz="900" dirty="0"/>
          </a:p>
        </p:txBody>
      </p:sp>
      <p:sp>
        <p:nvSpPr>
          <p:cNvPr id="42" name="Shape 40"/>
          <p:cNvSpPr/>
          <p:nvPr/>
        </p:nvSpPr>
        <p:spPr>
          <a:xfrm>
            <a:off x="4937760" y="3200400"/>
            <a:ext cx="3566160" cy="228600"/>
          </a:xfrm>
          <a:prstGeom prst="rect">
            <a:avLst/>
          </a:prstGeom>
          <a:solidFill>
            <a:srgbClr val="0F172A"/>
          </a:solidFill>
          <a:ln/>
        </p:spPr>
      </p:sp>
      <p:sp>
        <p:nvSpPr>
          <p:cNvPr id="43" name="Text 41"/>
          <p:cNvSpPr/>
          <p:nvPr/>
        </p:nvSpPr>
        <p:spPr>
          <a:xfrm>
            <a:off x="5029200" y="3200400"/>
            <a:ext cx="3383280" cy="22860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GAIA-pro</a:t>
            </a:r>
            <a:endParaRPr lang="en-US" sz="900" dirty="0"/>
          </a:p>
        </p:txBody>
      </p:sp>
      <p:sp>
        <p:nvSpPr>
          <p:cNvPr id="44" name="Shape 42"/>
          <p:cNvSpPr/>
          <p:nvPr/>
        </p:nvSpPr>
        <p:spPr>
          <a:xfrm>
            <a:off x="4754880" y="3703320"/>
            <a:ext cx="3931920" cy="118872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45" name="Shape 43"/>
          <p:cNvSpPr/>
          <p:nvPr/>
        </p:nvSpPr>
        <p:spPr>
          <a:xfrm>
            <a:off x="4754880" y="3703320"/>
            <a:ext cx="3931920" cy="54864"/>
          </a:xfrm>
          <a:prstGeom prst="rect">
            <a:avLst/>
          </a:prstGeom>
          <a:solidFill>
            <a:srgbClr val="F59E0B"/>
          </a:solidFill>
          <a:ln/>
        </p:spPr>
      </p:sp>
      <p:sp>
        <p:nvSpPr>
          <p:cNvPr id="46" name="Text 44"/>
          <p:cNvSpPr/>
          <p:nvPr/>
        </p:nvSpPr>
        <p:spPr>
          <a:xfrm>
            <a:off x="4937760" y="3767328"/>
            <a:ext cx="3657600" cy="256032"/>
          </a:xfrm>
          <a:prstGeom prst="rect">
            <a:avLst/>
          </a:prstGeom>
          <a:noFill/>
          <a:ln/>
        </p:spPr>
        <p:txBody>
          <a:bodyPr wrap="square" lIns="0" tIns="0" rIns="0" bIns="0" rtlCol="0" anchor="ctr"/>
          <a:lstStyle/>
          <a:p>
            <a:pPr indent="0" marL="0">
              <a:buNone/>
            </a:pPr>
            <a:r>
              <a:rPr lang="en-US" sz="1200" b="1" dirty="0">
                <a:solidFill>
                  <a:srgbClr val="F59E0B"/>
                </a:solidFill>
                <a:latin typeface="Calibri" pitchFamily="34" charset="0"/>
                <a:ea typeface="Calibri" pitchFamily="34" charset="-122"/>
                <a:cs typeface="Calibri" pitchFamily="34" charset="-120"/>
              </a:rPr>
              <a:t>⚡  Quick Test</a:t>
            </a:r>
            <a:endParaRPr lang="en-US" sz="1200" dirty="0"/>
          </a:p>
        </p:txBody>
      </p:sp>
      <p:sp>
        <p:nvSpPr>
          <p:cNvPr id="47" name="Text 45"/>
          <p:cNvSpPr/>
          <p:nvPr/>
        </p:nvSpPr>
        <p:spPr>
          <a:xfrm>
            <a:off x="4937760" y="4069080"/>
            <a:ext cx="3566160" cy="182880"/>
          </a:xfrm>
          <a:prstGeom prst="rect">
            <a:avLst/>
          </a:prstGeom>
          <a:noFill/>
          <a:ln/>
        </p:spPr>
        <p:txBody>
          <a:bodyPr wrap="square" lIns="0" tIns="0" rIns="0" bIns="0" rtlCol="0" anchor="ctr"/>
          <a:lstStyle/>
          <a:p>
            <a:pPr indent="0" marL="0">
              <a:buNone/>
            </a:pPr>
            <a:r>
              <a:rPr lang="en-US" sz="900" dirty="0">
                <a:solidFill>
                  <a:srgbClr val="FFFFFF"/>
                </a:solidFill>
                <a:latin typeface="Calibri" pitchFamily="34" charset="0"/>
                <a:ea typeface="Calibri" pitchFamily="34" charset="-122"/>
                <a:cs typeface="Calibri" pitchFamily="34" charset="-120"/>
              </a:rPr>
              <a:t>•  After saving, open the Cline chat panel</a:t>
            </a:r>
            <a:endParaRPr lang="en-US" sz="900" dirty="0"/>
          </a:p>
        </p:txBody>
      </p:sp>
      <p:sp>
        <p:nvSpPr>
          <p:cNvPr id="48" name="Text 46"/>
          <p:cNvSpPr/>
          <p:nvPr/>
        </p:nvSpPr>
        <p:spPr>
          <a:xfrm>
            <a:off x="4937760" y="4251960"/>
            <a:ext cx="3566160" cy="182880"/>
          </a:xfrm>
          <a:prstGeom prst="rect">
            <a:avLst/>
          </a:prstGeom>
          <a:noFill/>
          <a:ln/>
        </p:spPr>
        <p:txBody>
          <a:bodyPr wrap="square" lIns="0" tIns="0" rIns="0" bIns="0" rtlCol="0" anchor="ctr"/>
          <a:lstStyle/>
          <a:p>
            <a:pPr indent="0" marL="0">
              <a:buNone/>
            </a:pPr>
            <a:r>
              <a:rPr lang="en-US" sz="900" dirty="0">
                <a:solidFill>
                  <a:srgbClr val="FFFFFF"/>
                </a:solidFill>
                <a:latin typeface="Calibri" pitchFamily="34" charset="0"/>
                <a:ea typeface="Calibri" pitchFamily="34" charset="-122"/>
                <a:cs typeface="Calibri" pitchFamily="34" charset="-120"/>
              </a:rPr>
              <a:t>•  Type: "Hello, what model are you?"</a:t>
            </a:r>
            <a:endParaRPr lang="en-US" sz="900" dirty="0"/>
          </a:p>
        </p:txBody>
      </p:sp>
      <p:sp>
        <p:nvSpPr>
          <p:cNvPr id="49" name="Text 47"/>
          <p:cNvSpPr/>
          <p:nvPr/>
        </p:nvSpPr>
        <p:spPr>
          <a:xfrm>
            <a:off x="4937760" y="4434840"/>
            <a:ext cx="3566160" cy="182880"/>
          </a:xfrm>
          <a:prstGeom prst="rect">
            <a:avLst/>
          </a:prstGeom>
          <a:noFill/>
          <a:ln/>
        </p:spPr>
        <p:txBody>
          <a:bodyPr wrap="square" lIns="0" tIns="0" rIns="0" bIns="0" rtlCol="0" anchor="ctr"/>
          <a:lstStyle/>
          <a:p>
            <a:pPr indent="0" marL="0">
              <a:buNone/>
            </a:pPr>
            <a:r>
              <a:rPr lang="en-US" sz="900" dirty="0">
                <a:solidFill>
                  <a:srgbClr val="FFFFFF"/>
                </a:solidFill>
                <a:latin typeface="Calibri" pitchFamily="34" charset="0"/>
                <a:ea typeface="Calibri" pitchFamily="34" charset="-122"/>
                <a:cs typeface="Calibri" pitchFamily="34" charset="-120"/>
              </a:rPr>
              <a:t>•  You should get a response from GAIA-pro</a:t>
            </a:r>
            <a:endParaRPr lang="en-US" sz="900" dirty="0"/>
          </a:p>
        </p:txBody>
      </p:sp>
      <p:sp>
        <p:nvSpPr>
          <p:cNvPr id="50" name="Text 48"/>
          <p:cNvSpPr/>
          <p:nvPr/>
        </p:nvSpPr>
        <p:spPr>
          <a:xfrm>
            <a:off x="4937760" y="4617720"/>
            <a:ext cx="3566160" cy="182880"/>
          </a:xfrm>
          <a:prstGeom prst="rect">
            <a:avLst/>
          </a:prstGeom>
          <a:noFill/>
          <a:ln/>
        </p:spPr>
        <p:txBody>
          <a:bodyPr wrap="square" lIns="0" tIns="0" rIns="0" bIns="0" rtlCol="0" anchor="ctr"/>
          <a:lstStyle/>
          <a:p>
            <a:pPr indent="0" marL="0">
              <a:buNone/>
            </a:pPr>
            <a:r>
              <a:rPr lang="en-US" sz="900" dirty="0">
                <a:solidFill>
                  <a:srgbClr val="FFFFFF"/>
                </a:solidFill>
                <a:latin typeface="Calibri" pitchFamily="34" charset="0"/>
                <a:ea typeface="Calibri" pitchFamily="34" charset="-122"/>
                <a:cs typeface="Calibri" pitchFamily="34" charset="-120"/>
              </a:rPr>
              <a:t>•  If you see an error, double-check the Base URL</a:t>
            </a:r>
            <a:endParaRPr lang="en-US" sz="900" dirty="0"/>
          </a:p>
        </p:txBody>
      </p:sp>
      <p:sp>
        <p:nvSpPr>
          <p:cNvPr id="51" name="Text 49"/>
          <p:cNvSpPr/>
          <p:nvPr/>
        </p:nvSpPr>
        <p:spPr>
          <a:xfrm>
            <a:off x="457200" y="4709160"/>
            <a:ext cx="8229600" cy="274320"/>
          </a:xfrm>
          <a:prstGeom prst="rect">
            <a:avLst/>
          </a:prstGeom>
          <a:noFill/>
          <a:ln/>
        </p:spPr>
        <p:txBody>
          <a:bodyPr wrap="square" rtlCol="0" anchor="ctr"/>
          <a:lstStyle/>
          <a:p>
            <a:pPr algn="ctr" indent="0" marL="0">
              <a:buNone/>
            </a:pPr>
            <a:r>
              <a:rPr lang="en-US" sz="1000" i="1" dirty="0">
                <a:solidFill>
                  <a:srgbClr val="94A3B8"/>
                </a:solidFill>
                <a:latin typeface="Calibri" pitchFamily="34" charset="0"/>
                <a:ea typeface="Calibri" pitchFamily="34" charset="-122"/>
                <a:cs typeface="Calibri" pitchFamily="34" charset="-120"/>
              </a:rPr>
              <a:t>This connects Cline to our GAIA model — no external access needed</a:t>
            </a:r>
            <a:endParaRPr lang="en-US" sz="1000" dirty="0"/>
          </a:p>
        </p:txBody>
      </p:sp>
      <p:sp>
        <p:nvSpPr>
          <p:cNvPr id="52" name="Text 50"/>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12 / 100</a:t>
            </a:r>
            <a:endParaRPr lang="en-US" sz="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Installing &amp; Configuring Cline — Inside</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Step-by-step setup for your AI coding assistant</a:t>
            </a:r>
            <a:endParaRPr lang="en-US" sz="1300" dirty="0"/>
          </a:p>
        </p:txBody>
      </p:sp>
      <p:sp>
        <p:nvSpPr>
          <p:cNvPr id="5" name="Shape 3"/>
          <p:cNvSpPr/>
          <p:nvPr/>
        </p:nvSpPr>
        <p:spPr>
          <a:xfrm>
            <a:off x="457200" y="1234440"/>
            <a:ext cx="4023360" cy="365760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6" name="Shape 4"/>
          <p:cNvSpPr/>
          <p:nvPr/>
        </p:nvSpPr>
        <p:spPr>
          <a:xfrm>
            <a:off x="457200" y="1234440"/>
            <a:ext cx="4023360" cy="54864"/>
          </a:xfrm>
          <a:prstGeom prst="rect">
            <a:avLst/>
          </a:prstGeom>
          <a:solidFill>
            <a:srgbClr val="10B981"/>
          </a:solidFill>
          <a:ln/>
        </p:spPr>
      </p:sp>
      <p:sp>
        <p:nvSpPr>
          <p:cNvPr id="7" name="Text 5"/>
          <p:cNvSpPr/>
          <p:nvPr/>
        </p:nvSpPr>
        <p:spPr>
          <a:xfrm>
            <a:off x="640080" y="1325880"/>
            <a:ext cx="3657600" cy="27432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Step 1: Install the Extension</a:t>
            </a:r>
            <a:endParaRPr lang="en-US" sz="1200" dirty="0"/>
          </a:p>
        </p:txBody>
      </p:sp>
      <p:sp>
        <p:nvSpPr>
          <p:cNvPr id="8" name="Text 6"/>
          <p:cNvSpPr/>
          <p:nvPr/>
        </p:nvSpPr>
        <p:spPr>
          <a:xfrm>
            <a:off x="640080" y="1664208"/>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1.</a:t>
            </a:r>
            <a:endParaRPr lang="en-US" sz="1000" dirty="0"/>
          </a:p>
        </p:txBody>
      </p:sp>
      <p:sp>
        <p:nvSpPr>
          <p:cNvPr id="9" name="Text 7"/>
          <p:cNvSpPr/>
          <p:nvPr/>
        </p:nvSpPr>
        <p:spPr>
          <a:xfrm>
            <a:off x="868680" y="1664208"/>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Open VS Code</a:t>
            </a:r>
            <a:endParaRPr lang="en-US" sz="950" dirty="0"/>
          </a:p>
        </p:txBody>
      </p:sp>
      <p:sp>
        <p:nvSpPr>
          <p:cNvPr id="10" name="Text 8"/>
          <p:cNvSpPr/>
          <p:nvPr/>
        </p:nvSpPr>
        <p:spPr>
          <a:xfrm>
            <a:off x="640080" y="1883664"/>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2.</a:t>
            </a:r>
            <a:endParaRPr lang="en-US" sz="1000" dirty="0"/>
          </a:p>
        </p:txBody>
      </p:sp>
      <p:sp>
        <p:nvSpPr>
          <p:cNvPr id="11" name="Text 9"/>
          <p:cNvSpPr/>
          <p:nvPr/>
        </p:nvSpPr>
        <p:spPr>
          <a:xfrm>
            <a:off x="868680" y="1883664"/>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Click the Extensions icon in the left sidebar  (⌃⇧X)</a:t>
            </a:r>
            <a:endParaRPr lang="en-US" sz="950" dirty="0"/>
          </a:p>
        </p:txBody>
      </p:sp>
      <p:sp>
        <p:nvSpPr>
          <p:cNvPr id="12" name="Text 10"/>
          <p:cNvSpPr/>
          <p:nvPr/>
        </p:nvSpPr>
        <p:spPr>
          <a:xfrm>
            <a:off x="640080" y="2103120"/>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3.</a:t>
            </a:r>
            <a:endParaRPr lang="en-US" sz="1000" dirty="0"/>
          </a:p>
        </p:txBody>
      </p:sp>
      <p:sp>
        <p:nvSpPr>
          <p:cNvPr id="13" name="Text 11"/>
          <p:cNvSpPr/>
          <p:nvPr/>
        </p:nvSpPr>
        <p:spPr>
          <a:xfrm>
            <a:off x="868680" y="2103120"/>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Search for "Cline"</a:t>
            </a:r>
            <a:endParaRPr lang="en-US" sz="950" dirty="0"/>
          </a:p>
        </p:txBody>
      </p:sp>
      <p:sp>
        <p:nvSpPr>
          <p:cNvPr id="14" name="Text 12"/>
          <p:cNvSpPr/>
          <p:nvPr/>
        </p:nvSpPr>
        <p:spPr>
          <a:xfrm>
            <a:off x="640080" y="2322576"/>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4.</a:t>
            </a:r>
            <a:endParaRPr lang="en-US" sz="1000" dirty="0"/>
          </a:p>
        </p:txBody>
      </p:sp>
      <p:sp>
        <p:nvSpPr>
          <p:cNvPr id="15" name="Text 13"/>
          <p:cNvSpPr/>
          <p:nvPr/>
        </p:nvSpPr>
        <p:spPr>
          <a:xfrm>
            <a:off x="868680" y="2322576"/>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Click Install on "Cline" by saoud (the one with the most installs)</a:t>
            </a:r>
            <a:endParaRPr lang="en-US" sz="950" dirty="0"/>
          </a:p>
        </p:txBody>
      </p:sp>
      <p:sp>
        <p:nvSpPr>
          <p:cNvPr id="16" name="Text 14"/>
          <p:cNvSpPr/>
          <p:nvPr/>
        </p:nvSpPr>
        <p:spPr>
          <a:xfrm>
            <a:off x="640080" y="2542032"/>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5.</a:t>
            </a:r>
            <a:endParaRPr lang="en-US" sz="1000" dirty="0"/>
          </a:p>
        </p:txBody>
      </p:sp>
      <p:sp>
        <p:nvSpPr>
          <p:cNvPr id="17" name="Text 15"/>
          <p:cNvSpPr/>
          <p:nvPr/>
        </p:nvSpPr>
        <p:spPr>
          <a:xfrm>
            <a:off x="868680" y="2542032"/>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Wait for installation → Cline icon appears in sidebar</a:t>
            </a:r>
            <a:endParaRPr lang="en-US" sz="950" dirty="0"/>
          </a:p>
        </p:txBody>
      </p:sp>
      <p:sp>
        <p:nvSpPr>
          <p:cNvPr id="18" name="Shape 16"/>
          <p:cNvSpPr/>
          <p:nvPr/>
        </p:nvSpPr>
        <p:spPr>
          <a:xfrm>
            <a:off x="640080" y="2834640"/>
            <a:ext cx="3657600" cy="9144"/>
          </a:xfrm>
          <a:prstGeom prst="rect">
            <a:avLst/>
          </a:prstGeom>
          <a:solidFill>
            <a:srgbClr val="334155"/>
          </a:solidFill>
          <a:ln/>
        </p:spPr>
      </p:sp>
      <p:sp>
        <p:nvSpPr>
          <p:cNvPr id="19" name="Text 17"/>
          <p:cNvSpPr/>
          <p:nvPr/>
        </p:nvSpPr>
        <p:spPr>
          <a:xfrm>
            <a:off x="640080" y="2926080"/>
            <a:ext cx="3657600" cy="27432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Step 2: Configure the AI Model</a:t>
            </a:r>
            <a:endParaRPr lang="en-US" sz="1200" dirty="0"/>
          </a:p>
        </p:txBody>
      </p:sp>
      <p:sp>
        <p:nvSpPr>
          <p:cNvPr id="20" name="Text 18"/>
          <p:cNvSpPr/>
          <p:nvPr/>
        </p:nvSpPr>
        <p:spPr>
          <a:xfrm>
            <a:off x="640080" y="3246120"/>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1.</a:t>
            </a:r>
            <a:endParaRPr lang="en-US" sz="1000" dirty="0"/>
          </a:p>
        </p:txBody>
      </p:sp>
      <p:sp>
        <p:nvSpPr>
          <p:cNvPr id="21" name="Text 19"/>
          <p:cNvSpPr/>
          <p:nvPr/>
        </p:nvSpPr>
        <p:spPr>
          <a:xfrm>
            <a:off x="868680" y="3246120"/>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Click the Cline icon in the sidebar to open it</a:t>
            </a:r>
            <a:endParaRPr lang="en-US" sz="950" dirty="0"/>
          </a:p>
        </p:txBody>
      </p:sp>
      <p:sp>
        <p:nvSpPr>
          <p:cNvPr id="22" name="Text 20"/>
          <p:cNvSpPr/>
          <p:nvPr/>
        </p:nvSpPr>
        <p:spPr>
          <a:xfrm>
            <a:off x="640080" y="3465576"/>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2.</a:t>
            </a:r>
            <a:endParaRPr lang="en-US" sz="1000" dirty="0"/>
          </a:p>
        </p:txBody>
      </p:sp>
      <p:sp>
        <p:nvSpPr>
          <p:cNvPr id="23" name="Text 21"/>
          <p:cNvSpPr/>
          <p:nvPr/>
        </p:nvSpPr>
        <p:spPr>
          <a:xfrm>
            <a:off x="868680" y="3465576"/>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Click the Settings icon (⚙) at the top of the Cline panel</a:t>
            </a:r>
            <a:endParaRPr lang="en-US" sz="950" dirty="0"/>
          </a:p>
        </p:txBody>
      </p:sp>
      <p:sp>
        <p:nvSpPr>
          <p:cNvPr id="24" name="Text 22"/>
          <p:cNvSpPr/>
          <p:nvPr/>
        </p:nvSpPr>
        <p:spPr>
          <a:xfrm>
            <a:off x="640080" y="3685032"/>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3.</a:t>
            </a:r>
            <a:endParaRPr lang="en-US" sz="1000" dirty="0"/>
          </a:p>
        </p:txBody>
      </p:sp>
      <p:sp>
        <p:nvSpPr>
          <p:cNvPr id="25" name="Text 23"/>
          <p:cNvSpPr/>
          <p:nvPr/>
        </p:nvSpPr>
        <p:spPr>
          <a:xfrm>
            <a:off x="868680" y="3685032"/>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Under API Provider, select "OpenAI Compatible"</a:t>
            </a:r>
            <a:endParaRPr lang="en-US" sz="950" dirty="0"/>
          </a:p>
        </p:txBody>
      </p:sp>
      <p:sp>
        <p:nvSpPr>
          <p:cNvPr id="26" name="Text 24"/>
          <p:cNvSpPr/>
          <p:nvPr/>
        </p:nvSpPr>
        <p:spPr>
          <a:xfrm>
            <a:off x="640080" y="3904488"/>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4.</a:t>
            </a:r>
            <a:endParaRPr lang="en-US" sz="1000" dirty="0"/>
          </a:p>
        </p:txBody>
      </p:sp>
      <p:sp>
        <p:nvSpPr>
          <p:cNvPr id="27" name="Text 25"/>
          <p:cNvSpPr/>
          <p:nvPr/>
        </p:nvSpPr>
        <p:spPr>
          <a:xfrm>
            <a:off x="868680" y="3904488"/>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Fill in the configuration fields (see right →)</a:t>
            </a:r>
            <a:endParaRPr lang="en-US" sz="950" dirty="0"/>
          </a:p>
        </p:txBody>
      </p:sp>
      <p:sp>
        <p:nvSpPr>
          <p:cNvPr id="28" name="Text 26"/>
          <p:cNvSpPr/>
          <p:nvPr/>
        </p:nvSpPr>
        <p:spPr>
          <a:xfrm>
            <a:off x="640080" y="4123944"/>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5.</a:t>
            </a:r>
            <a:endParaRPr lang="en-US" sz="1000" dirty="0"/>
          </a:p>
        </p:txBody>
      </p:sp>
      <p:sp>
        <p:nvSpPr>
          <p:cNvPr id="29" name="Text 27"/>
          <p:cNvSpPr/>
          <p:nvPr/>
        </p:nvSpPr>
        <p:spPr>
          <a:xfrm>
            <a:off x="868680" y="4123944"/>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Click Save — the status should turn green</a:t>
            </a:r>
            <a:endParaRPr lang="en-US" sz="950" dirty="0"/>
          </a:p>
        </p:txBody>
      </p:sp>
      <p:sp>
        <p:nvSpPr>
          <p:cNvPr id="30" name="Shape 28"/>
          <p:cNvSpPr/>
          <p:nvPr/>
        </p:nvSpPr>
        <p:spPr>
          <a:xfrm>
            <a:off x="4754880" y="1234440"/>
            <a:ext cx="3931920" cy="2331720"/>
          </a:xfrm>
          <a:prstGeom prst="rect">
            <a:avLst/>
          </a:prstGeom>
          <a:solidFill>
            <a:srgbClr val="1E293B"/>
          </a:solidFill>
          <a:ln/>
        </p:spPr>
      </p:sp>
      <p:sp>
        <p:nvSpPr>
          <p:cNvPr id="31" name="Text 29"/>
          <p:cNvSpPr/>
          <p:nvPr/>
        </p:nvSpPr>
        <p:spPr>
          <a:xfrm>
            <a:off x="4937760" y="1280160"/>
            <a:ext cx="3657600" cy="274320"/>
          </a:xfrm>
          <a:prstGeom prst="rect">
            <a:avLst/>
          </a:prstGeom>
          <a:noFill/>
          <a:ln/>
        </p:spPr>
        <p:txBody>
          <a:bodyPr wrap="square" lIns="0" tIns="0" rIns="0" bIns="0" rtlCol="0" anchor="ctr"/>
          <a:lstStyle/>
          <a:p>
            <a:pPr indent="0" marL="0">
              <a:buNone/>
            </a:pPr>
            <a:r>
              <a:rPr lang="en-US" sz="1200" b="1" dirty="0">
                <a:solidFill>
                  <a:srgbClr val="14B8A6"/>
                </a:solidFill>
                <a:latin typeface="Calibri" pitchFamily="34" charset="0"/>
                <a:ea typeface="Calibri" pitchFamily="34" charset="-122"/>
                <a:cs typeface="Calibri" pitchFamily="34" charset="-120"/>
              </a:rPr>
              <a:t>Cline Configuration</a:t>
            </a:r>
            <a:endParaRPr lang="en-US" sz="1200" dirty="0"/>
          </a:p>
        </p:txBody>
      </p:sp>
      <p:sp>
        <p:nvSpPr>
          <p:cNvPr id="32" name="Text 30"/>
          <p:cNvSpPr/>
          <p:nvPr/>
        </p:nvSpPr>
        <p:spPr>
          <a:xfrm>
            <a:off x="4937760" y="1645920"/>
            <a:ext cx="3566160" cy="18288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API Provider</a:t>
            </a:r>
            <a:endParaRPr lang="en-US" sz="900" dirty="0"/>
          </a:p>
        </p:txBody>
      </p:sp>
      <p:sp>
        <p:nvSpPr>
          <p:cNvPr id="33" name="Shape 31"/>
          <p:cNvSpPr/>
          <p:nvPr/>
        </p:nvSpPr>
        <p:spPr>
          <a:xfrm>
            <a:off x="4937760" y="1828800"/>
            <a:ext cx="3566160" cy="228600"/>
          </a:xfrm>
          <a:prstGeom prst="rect">
            <a:avLst/>
          </a:prstGeom>
          <a:solidFill>
            <a:srgbClr val="0F172A"/>
          </a:solidFill>
          <a:ln/>
        </p:spPr>
      </p:sp>
      <p:sp>
        <p:nvSpPr>
          <p:cNvPr id="34" name="Text 32"/>
          <p:cNvSpPr/>
          <p:nvPr/>
        </p:nvSpPr>
        <p:spPr>
          <a:xfrm>
            <a:off x="5029200" y="1828800"/>
            <a:ext cx="3383280" cy="22860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OpenAI Compatible</a:t>
            </a:r>
            <a:endParaRPr lang="en-US" sz="900" dirty="0"/>
          </a:p>
        </p:txBody>
      </p:sp>
      <p:sp>
        <p:nvSpPr>
          <p:cNvPr id="35" name="Text 33"/>
          <p:cNvSpPr/>
          <p:nvPr/>
        </p:nvSpPr>
        <p:spPr>
          <a:xfrm>
            <a:off x="4937760" y="2103120"/>
            <a:ext cx="3566160" cy="18288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Base URL</a:t>
            </a:r>
            <a:endParaRPr lang="en-US" sz="900" dirty="0"/>
          </a:p>
        </p:txBody>
      </p:sp>
      <p:sp>
        <p:nvSpPr>
          <p:cNvPr id="36" name="Shape 34"/>
          <p:cNvSpPr/>
          <p:nvPr/>
        </p:nvSpPr>
        <p:spPr>
          <a:xfrm>
            <a:off x="4937760" y="2286000"/>
            <a:ext cx="3566160" cy="228600"/>
          </a:xfrm>
          <a:prstGeom prst="rect">
            <a:avLst/>
          </a:prstGeom>
          <a:solidFill>
            <a:srgbClr val="0F172A"/>
          </a:solidFill>
          <a:ln/>
        </p:spPr>
      </p:sp>
      <p:sp>
        <p:nvSpPr>
          <p:cNvPr id="37" name="Text 35"/>
          <p:cNvSpPr/>
          <p:nvPr/>
        </p:nvSpPr>
        <p:spPr>
          <a:xfrm>
            <a:off x="5029200" y="2286000"/>
            <a:ext cx="3383280" cy="22860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http://models.gaia.elta.iai</a:t>
            </a:r>
            <a:endParaRPr lang="en-US" sz="900" dirty="0"/>
          </a:p>
        </p:txBody>
      </p:sp>
      <p:sp>
        <p:nvSpPr>
          <p:cNvPr id="38" name="Text 36"/>
          <p:cNvSpPr/>
          <p:nvPr/>
        </p:nvSpPr>
        <p:spPr>
          <a:xfrm>
            <a:off x="4937760" y="2560320"/>
            <a:ext cx="3566160" cy="18288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API Key</a:t>
            </a:r>
            <a:endParaRPr lang="en-US" sz="900" dirty="0"/>
          </a:p>
        </p:txBody>
      </p:sp>
      <p:sp>
        <p:nvSpPr>
          <p:cNvPr id="39" name="Shape 37"/>
          <p:cNvSpPr/>
          <p:nvPr/>
        </p:nvSpPr>
        <p:spPr>
          <a:xfrm>
            <a:off x="4937760" y="2743200"/>
            <a:ext cx="3566160" cy="228600"/>
          </a:xfrm>
          <a:prstGeom prst="rect">
            <a:avLst/>
          </a:prstGeom>
          <a:solidFill>
            <a:srgbClr val="0F172A"/>
          </a:solidFill>
          <a:ln/>
        </p:spPr>
      </p:sp>
      <p:sp>
        <p:nvSpPr>
          <p:cNvPr id="40" name="Text 38"/>
          <p:cNvSpPr/>
          <p:nvPr/>
        </p:nvSpPr>
        <p:spPr>
          <a:xfrm>
            <a:off x="5029200" y="2743200"/>
            <a:ext cx="3383280" cy="22860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&lt;Your Gaia API Key&gt;</a:t>
            </a:r>
            <a:endParaRPr lang="en-US" sz="900" dirty="0"/>
          </a:p>
        </p:txBody>
      </p:sp>
      <p:sp>
        <p:nvSpPr>
          <p:cNvPr id="41" name="Text 39"/>
          <p:cNvSpPr/>
          <p:nvPr/>
        </p:nvSpPr>
        <p:spPr>
          <a:xfrm>
            <a:off x="4937760" y="3017520"/>
            <a:ext cx="3566160" cy="18288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Model ID</a:t>
            </a:r>
            <a:endParaRPr lang="en-US" sz="900" dirty="0"/>
          </a:p>
        </p:txBody>
      </p:sp>
      <p:sp>
        <p:nvSpPr>
          <p:cNvPr id="42" name="Shape 40"/>
          <p:cNvSpPr/>
          <p:nvPr/>
        </p:nvSpPr>
        <p:spPr>
          <a:xfrm>
            <a:off x="4937760" y="3200400"/>
            <a:ext cx="3566160" cy="228600"/>
          </a:xfrm>
          <a:prstGeom prst="rect">
            <a:avLst/>
          </a:prstGeom>
          <a:solidFill>
            <a:srgbClr val="0F172A"/>
          </a:solidFill>
          <a:ln/>
        </p:spPr>
      </p:sp>
      <p:sp>
        <p:nvSpPr>
          <p:cNvPr id="43" name="Text 41"/>
          <p:cNvSpPr/>
          <p:nvPr/>
        </p:nvSpPr>
        <p:spPr>
          <a:xfrm>
            <a:off x="5029200" y="3200400"/>
            <a:ext cx="3383280" cy="22860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GAIA-pro</a:t>
            </a:r>
            <a:endParaRPr lang="en-US" sz="900" dirty="0"/>
          </a:p>
        </p:txBody>
      </p:sp>
      <p:sp>
        <p:nvSpPr>
          <p:cNvPr id="44" name="Shape 42"/>
          <p:cNvSpPr/>
          <p:nvPr/>
        </p:nvSpPr>
        <p:spPr>
          <a:xfrm>
            <a:off x="4754880" y="3703320"/>
            <a:ext cx="3931920" cy="118872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45" name="Shape 43"/>
          <p:cNvSpPr/>
          <p:nvPr/>
        </p:nvSpPr>
        <p:spPr>
          <a:xfrm>
            <a:off x="4754880" y="3703320"/>
            <a:ext cx="3931920" cy="54864"/>
          </a:xfrm>
          <a:prstGeom prst="rect">
            <a:avLst/>
          </a:prstGeom>
          <a:solidFill>
            <a:srgbClr val="F59E0B"/>
          </a:solidFill>
          <a:ln/>
        </p:spPr>
      </p:sp>
      <p:sp>
        <p:nvSpPr>
          <p:cNvPr id="46" name="Text 44"/>
          <p:cNvSpPr/>
          <p:nvPr/>
        </p:nvSpPr>
        <p:spPr>
          <a:xfrm>
            <a:off x="4937760" y="3767328"/>
            <a:ext cx="3657600" cy="256032"/>
          </a:xfrm>
          <a:prstGeom prst="rect">
            <a:avLst/>
          </a:prstGeom>
          <a:noFill/>
          <a:ln/>
        </p:spPr>
        <p:txBody>
          <a:bodyPr wrap="square" lIns="0" tIns="0" rIns="0" bIns="0" rtlCol="0" anchor="ctr"/>
          <a:lstStyle/>
          <a:p>
            <a:pPr indent="0" marL="0">
              <a:buNone/>
            </a:pPr>
            <a:r>
              <a:rPr lang="en-US" sz="1200" b="1" dirty="0">
                <a:solidFill>
                  <a:srgbClr val="F59E0B"/>
                </a:solidFill>
                <a:latin typeface="Calibri" pitchFamily="34" charset="0"/>
                <a:ea typeface="Calibri" pitchFamily="34" charset="-122"/>
                <a:cs typeface="Calibri" pitchFamily="34" charset="-120"/>
              </a:rPr>
              <a:t>⚡  Quick Test</a:t>
            </a:r>
            <a:endParaRPr lang="en-US" sz="1200" dirty="0"/>
          </a:p>
        </p:txBody>
      </p:sp>
      <p:sp>
        <p:nvSpPr>
          <p:cNvPr id="47" name="Text 45"/>
          <p:cNvSpPr/>
          <p:nvPr/>
        </p:nvSpPr>
        <p:spPr>
          <a:xfrm>
            <a:off x="4937760" y="4069080"/>
            <a:ext cx="3566160" cy="182880"/>
          </a:xfrm>
          <a:prstGeom prst="rect">
            <a:avLst/>
          </a:prstGeom>
          <a:noFill/>
          <a:ln/>
        </p:spPr>
        <p:txBody>
          <a:bodyPr wrap="square" lIns="0" tIns="0" rIns="0" bIns="0" rtlCol="0" anchor="ctr"/>
          <a:lstStyle/>
          <a:p>
            <a:pPr indent="0" marL="0">
              <a:buNone/>
            </a:pPr>
            <a:r>
              <a:rPr lang="en-US" sz="900" dirty="0">
                <a:solidFill>
                  <a:srgbClr val="FFFFFF"/>
                </a:solidFill>
                <a:latin typeface="Calibri" pitchFamily="34" charset="0"/>
                <a:ea typeface="Calibri" pitchFamily="34" charset="-122"/>
                <a:cs typeface="Calibri" pitchFamily="34" charset="-120"/>
              </a:rPr>
              <a:t>•  After saving, open the Cline chat panel</a:t>
            </a:r>
            <a:endParaRPr lang="en-US" sz="900" dirty="0"/>
          </a:p>
        </p:txBody>
      </p:sp>
      <p:sp>
        <p:nvSpPr>
          <p:cNvPr id="48" name="Text 46"/>
          <p:cNvSpPr/>
          <p:nvPr/>
        </p:nvSpPr>
        <p:spPr>
          <a:xfrm>
            <a:off x="4937760" y="4251960"/>
            <a:ext cx="3566160" cy="182880"/>
          </a:xfrm>
          <a:prstGeom prst="rect">
            <a:avLst/>
          </a:prstGeom>
          <a:noFill/>
          <a:ln/>
        </p:spPr>
        <p:txBody>
          <a:bodyPr wrap="square" lIns="0" tIns="0" rIns="0" bIns="0" rtlCol="0" anchor="ctr"/>
          <a:lstStyle/>
          <a:p>
            <a:pPr indent="0" marL="0">
              <a:buNone/>
            </a:pPr>
            <a:r>
              <a:rPr lang="en-US" sz="900" dirty="0">
                <a:solidFill>
                  <a:srgbClr val="FFFFFF"/>
                </a:solidFill>
                <a:latin typeface="Calibri" pitchFamily="34" charset="0"/>
                <a:ea typeface="Calibri" pitchFamily="34" charset="-122"/>
                <a:cs typeface="Calibri" pitchFamily="34" charset="-120"/>
              </a:rPr>
              <a:t>•  Type: "Hello, what model are you?"</a:t>
            </a:r>
            <a:endParaRPr lang="en-US" sz="900" dirty="0"/>
          </a:p>
        </p:txBody>
      </p:sp>
      <p:sp>
        <p:nvSpPr>
          <p:cNvPr id="49" name="Text 47"/>
          <p:cNvSpPr/>
          <p:nvPr/>
        </p:nvSpPr>
        <p:spPr>
          <a:xfrm>
            <a:off x="4937760" y="4434840"/>
            <a:ext cx="3566160" cy="182880"/>
          </a:xfrm>
          <a:prstGeom prst="rect">
            <a:avLst/>
          </a:prstGeom>
          <a:noFill/>
          <a:ln/>
        </p:spPr>
        <p:txBody>
          <a:bodyPr wrap="square" lIns="0" tIns="0" rIns="0" bIns="0" rtlCol="0" anchor="ctr"/>
          <a:lstStyle/>
          <a:p>
            <a:pPr indent="0" marL="0">
              <a:buNone/>
            </a:pPr>
            <a:r>
              <a:rPr lang="en-US" sz="900" dirty="0">
                <a:solidFill>
                  <a:srgbClr val="FFFFFF"/>
                </a:solidFill>
                <a:latin typeface="Calibri" pitchFamily="34" charset="0"/>
                <a:ea typeface="Calibri" pitchFamily="34" charset="-122"/>
                <a:cs typeface="Calibri" pitchFamily="34" charset="-120"/>
              </a:rPr>
              <a:t>•  You should get a response from GAIA-pro</a:t>
            </a:r>
            <a:endParaRPr lang="en-US" sz="900" dirty="0"/>
          </a:p>
        </p:txBody>
      </p:sp>
      <p:sp>
        <p:nvSpPr>
          <p:cNvPr id="50" name="Text 48"/>
          <p:cNvSpPr/>
          <p:nvPr/>
        </p:nvSpPr>
        <p:spPr>
          <a:xfrm>
            <a:off x="4937760" y="4617720"/>
            <a:ext cx="3566160" cy="182880"/>
          </a:xfrm>
          <a:prstGeom prst="rect">
            <a:avLst/>
          </a:prstGeom>
          <a:noFill/>
          <a:ln/>
        </p:spPr>
        <p:txBody>
          <a:bodyPr wrap="square" lIns="0" tIns="0" rIns="0" bIns="0" rtlCol="0" anchor="ctr"/>
          <a:lstStyle/>
          <a:p>
            <a:pPr indent="0" marL="0">
              <a:buNone/>
            </a:pPr>
            <a:r>
              <a:rPr lang="en-US" sz="900" dirty="0">
                <a:solidFill>
                  <a:srgbClr val="FFFFFF"/>
                </a:solidFill>
                <a:latin typeface="Calibri" pitchFamily="34" charset="0"/>
                <a:ea typeface="Calibri" pitchFamily="34" charset="-122"/>
                <a:cs typeface="Calibri" pitchFamily="34" charset="-120"/>
              </a:rPr>
              <a:t>•  If you see an error, double-check the Base URL</a:t>
            </a:r>
            <a:endParaRPr lang="en-US" sz="900" dirty="0"/>
          </a:p>
        </p:txBody>
      </p:sp>
      <p:sp>
        <p:nvSpPr>
          <p:cNvPr id="51" name="Text 49"/>
          <p:cNvSpPr/>
          <p:nvPr/>
        </p:nvSpPr>
        <p:spPr>
          <a:xfrm>
            <a:off x="457200" y="4709160"/>
            <a:ext cx="8229600" cy="274320"/>
          </a:xfrm>
          <a:prstGeom prst="rect">
            <a:avLst/>
          </a:prstGeom>
          <a:noFill/>
          <a:ln/>
        </p:spPr>
        <p:txBody>
          <a:bodyPr wrap="square" rtlCol="0" anchor="ctr"/>
          <a:lstStyle/>
          <a:p>
            <a:pPr algn="ctr" indent="0" marL="0">
              <a:buNone/>
            </a:pPr>
            <a:r>
              <a:rPr lang="en-US" sz="1000" i="1" dirty="0">
                <a:solidFill>
                  <a:srgbClr val="94A3B8"/>
                </a:solidFill>
                <a:latin typeface="Calibri" pitchFamily="34" charset="0"/>
                <a:ea typeface="Calibri" pitchFamily="34" charset="-122"/>
                <a:cs typeface="Calibri" pitchFamily="34" charset="-120"/>
              </a:rPr>
              <a:t>This connects Cline to our GAIA model — no external access needed</a:t>
            </a:r>
            <a:endParaRPr lang="en-US" sz="1000" dirty="0"/>
          </a:p>
        </p:txBody>
      </p:sp>
      <p:sp>
        <p:nvSpPr>
          <p:cNvPr id="52" name="Text 50"/>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13 / 100</a:t>
            </a:r>
            <a:endParaRPr lang="en-US" sz="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Installing &amp; Configuring OpenCode</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On-Prem setup — terminal-based agent with Plan/Build mode separation</a:t>
            </a:r>
            <a:endParaRPr lang="en-US" sz="1300" dirty="0"/>
          </a:p>
        </p:txBody>
      </p:sp>
      <p:sp>
        <p:nvSpPr>
          <p:cNvPr id="5" name="Shape 3"/>
          <p:cNvSpPr/>
          <p:nvPr/>
        </p:nvSpPr>
        <p:spPr>
          <a:xfrm>
            <a:off x="457200" y="1234440"/>
            <a:ext cx="4023360" cy="365760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6" name="Shape 4"/>
          <p:cNvSpPr/>
          <p:nvPr/>
        </p:nvSpPr>
        <p:spPr>
          <a:xfrm>
            <a:off x="457200" y="1234440"/>
            <a:ext cx="4023360" cy="54864"/>
          </a:xfrm>
          <a:prstGeom prst="rect">
            <a:avLst/>
          </a:prstGeom>
          <a:solidFill>
            <a:srgbClr val="7C3AED"/>
          </a:solidFill>
          <a:ln/>
        </p:spPr>
      </p:sp>
      <p:sp>
        <p:nvSpPr>
          <p:cNvPr id="7" name="Text 5"/>
          <p:cNvSpPr/>
          <p:nvPr/>
        </p:nvSpPr>
        <p:spPr>
          <a:xfrm>
            <a:off x="640080" y="1325880"/>
            <a:ext cx="3657600" cy="27432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Step 1: Install OpenCode</a:t>
            </a:r>
            <a:endParaRPr lang="en-US" sz="1200" dirty="0"/>
          </a:p>
        </p:txBody>
      </p:sp>
      <p:sp>
        <p:nvSpPr>
          <p:cNvPr id="8" name="Text 6"/>
          <p:cNvSpPr/>
          <p:nvPr/>
        </p:nvSpPr>
        <p:spPr>
          <a:xfrm>
            <a:off x="640080" y="1664208"/>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1.</a:t>
            </a:r>
            <a:endParaRPr lang="en-US" sz="1000" dirty="0"/>
          </a:p>
        </p:txBody>
      </p:sp>
      <p:sp>
        <p:nvSpPr>
          <p:cNvPr id="9" name="Text 7"/>
          <p:cNvSpPr/>
          <p:nvPr/>
        </p:nvSpPr>
        <p:spPr>
          <a:xfrm>
            <a:off x="868680" y="1664208"/>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Download the OpenCode binary for your platform</a:t>
            </a:r>
            <a:endParaRPr lang="en-US" sz="950" dirty="0"/>
          </a:p>
        </p:txBody>
      </p:sp>
      <p:sp>
        <p:nvSpPr>
          <p:cNvPr id="10" name="Text 8"/>
          <p:cNvSpPr/>
          <p:nvPr/>
        </p:nvSpPr>
        <p:spPr>
          <a:xfrm>
            <a:off x="640080" y="1883664"/>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2.</a:t>
            </a:r>
            <a:endParaRPr lang="en-US" sz="1000" dirty="0"/>
          </a:p>
        </p:txBody>
      </p:sp>
      <p:sp>
        <p:nvSpPr>
          <p:cNvPr id="11" name="Text 9"/>
          <p:cNvSpPr/>
          <p:nvPr/>
        </p:nvSpPr>
        <p:spPr>
          <a:xfrm>
            <a:off x="868680" y="1883664"/>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Place it in your PATH (e.g. /usr/local/bin/)</a:t>
            </a:r>
            <a:endParaRPr lang="en-US" sz="950" dirty="0"/>
          </a:p>
        </p:txBody>
      </p:sp>
      <p:sp>
        <p:nvSpPr>
          <p:cNvPr id="12" name="Text 10"/>
          <p:cNvSpPr/>
          <p:nvPr/>
        </p:nvSpPr>
        <p:spPr>
          <a:xfrm>
            <a:off x="640080" y="2103120"/>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3.</a:t>
            </a:r>
            <a:endParaRPr lang="en-US" sz="1000" dirty="0"/>
          </a:p>
        </p:txBody>
      </p:sp>
      <p:sp>
        <p:nvSpPr>
          <p:cNvPr id="13" name="Text 11"/>
          <p:cNvSpPr/>
          <p:nvPr/>
        </p:nvSpPr>
        <p:spPr>
          <a:xfrm>
            <a:off x="868680" y="2103120"/>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Run: opencode --version  to verify installation</a:t>
            </a:r>
            <a:endParaRPr lang="en-US" sz="950" dirty="0"/>
          </a:p>
        </p:txBody>
      </p:sp>
      <p:sp>
        <p:nvSpPr>
          <p:cNvPr id="14" name="Shape 12"/>
          <p:cNvSpPr/>
          <p:nvPr/>
        </p:nvSpPr>
        <p:spPr>
          <a:xfrm>
            <a:off x="640080" y="2377440"/>
            <a:ext cx="3657600" cy="9144"/>
          </a:xfrm>
          <a:prstGeom prst="rect">
            <a:avLst/>
          </a:prstGeom>
          <a:solidFill>
            <a:srgbClr val="334155"/>
          </a:solidFill>
          <a:ln/>
        </p:spPr>
      </p:sp>
      <p:sp>
        <p:nvSpPr>
          <p:cNvPr id="15" name="Text 13"/>
          <p:cNvSpPr/>
          <p:nvPr/>
        </p:nvSpPr>
        <p:spPr>
          <a:xfrm>
            <a:off x="640080" y="2468880"/>
            <a:ext cx="3657600" cy="27432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Step 2: Configure the Model</a:t>
            </a:r>
            <a:endParaRPr lang="en-US" sz="1200" dirty="0"/>
          </a:p>
        </p:txBody>
      </p:sp>
      <p:sp>
        <p:nvSpPr>
          <p:cNvPr id="16" name="Text 14"/>
          <p:cNvSpPr/>
          <p:nvPr/>
        </p:nvSpPr>
        <p:spPr>
          <a:xfrm>
            <a:off x="640080" y="2788920"/>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1.</a:t>
            </a:r>
            <a:endParaRPr lang="en-US" sz="1000" dirty="0"/>
          </a:p>
        </p:txBody>
      </p:sp>
      <p:sp>
        <p:nvSpPr>
          <p:cNvPr id="17" name="Text 15"/>
          <p:cNvSpPr/>
          <p:nvPr/>
        </p:nvSpPr>
        <p:spPr>
          <a:xfrm>
            <a:off x="868680" y="2788920"/>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Create ~/.config/opencode/opencode.json</a:t>
            </a:r>
            <a:endParaRPr lang="en-US" sz="950" dirty="0"/>
          </a:p>
        </p:txBody>
      </p:sp>
      <p:sp>
        <p:nvSpPr>
          <p:cNvPr id="18" name="Text 16"/>
          <p:cNvSpPr/>
          <p:nvPr/>
        </p:nvSpPr>
        <p:spPr>
          <a:xfrm>
            <a:off x="640080" y="3008376"/>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2.</a:t>
            </a:r>
            <a:endParaRPr lang="en-US" sz="1000" dirty="0"/>
          </a:p>
        </p:txBody>
      </p:sp>
      <p:sp>
        <p:nvSpPr>
          <p:cNvPr id="19" name="Text 17"/>
          <p:cNvSpPr/>
          <p:nvPr/>
        </p:nvSpPr>
        <p:spPr>
          <a:xfrm>
            <a:off x="868680" y="3008376"/>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Set provider to OpenAI Compatible</a:t>
            </a:r>
            <a:endParaRPr lang="en-US" sz="950" dirty="0"/>
          </a:p>
        </p:txBody>
      </p:sp>
      <p:sp>
        <p:nvSpPr>
          <p:cNvPr id="20" name="Text 18"/>
          <p:cNvSpPr/>
          <p:nvPr/>
        </p:nvSpPr>
        <p:spPr>
          <a:xfrm>
            <a:off x="640080" y="3227832"/>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3.</a:t>
            </a:r>
            <a:endParaRPr lang="en-US" sz="1000" dirty="0"/>
          </a:p>
        </p:txBody>
      </p:sp>
      <p:sp>
        <p:nvSpPr>
          <p:cNvPr id="21" name="Text 19"/>
          <p:cNvSpPr/>
          <p:nvPr/>
        </p:nvSpPr>
        <p:spPr>
          <a:xfrm>
            <a:off x="868680" y="3227832"/>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Point baseURL to your GAIA endpoint</a:t>
            </a:r>
            <a:endParaRPr lang="en-US" sz="950" dirty="0"/>
          </a:p>
        </p:txBody>
      </p:sp>
      <p:sp>
        <p:nvSpPr>
          <p:cNvPr id="22" name="Text 20"/>
          <p:cNvSpPr/>
          <p:nvPr/>
        </p:nvSpPr>
        <p:spPr>
          <a:xfrm>
            <a:off x="640080" y="3447288"/>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4.</a:t>
            </a:r>
            <a:endParaRPr lang="en-US" sz="1000" dirty="0"/>
          </a:p>
        </p:txBody>
      </p:sp>
      <p:sp>
        <p:nvSpPr>
          <p:cNvPr id="23" name="Text 21"/>
          <p:cNvSpPr/>
          <p:nvPr/>
        </p:nvSpPr>
        <p:spPr>
          <a:xfrm>
            <a:off x="868680" y="3447288"/>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Set permissions: edit=ask, bash=ask</a:t>
            </a:r>
            <a:endParaRPr lang="en-US" sz="950" dirty="0"/>
          </a:p>
        </p:txBody>
      </p:sp>
      <p:sp>
        <p:nvSpPr>
          <p:cNvPr id="24" name="Shape 22"/>
          <p:cNvSpPr/>
          <p:nvPr/>
        </p:nvSpPr>
        <p:spPr>
          <a:xfrm>
            <a:off x="640080" y="3703320"/>
            <a:ext cx="3657600" cy="9144"/>
          </a:xfrm>
          <a:prstGeom prst="rect">
            <a:avLst/>
          </a:prstGeom>
          <a:solidFill>
            <a:srgbClr val="334155"/>
          </a:solidFill>
          <a:ln/>
        </p:spPr>
      </p:sp>
      <p:sp>
        <p:nvSpPr>
          <p:cNvPr id="25" name="Text 23"/>
          <p:cNvSpPr/>
          <p:nvPr/>
        </p:nvSpPr>
        <p:spPr>
          <a:xfrm>
            <a:off x="640080" y="3794760"/>
            <a:ext cx="3657600" cy="27432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Step 3: Project Setup</a:t>
            </a:r>
            <a:endParaRPr lang="en-US" sz="1200" dirty="0"/>
          </a:p>
        </p:txBody>
      </p:sp>
      <p:sp>
        <p:nvSpPr>
          <p:cNvPr id="26" name="Text 24"/>
          <p:cNvSpPr/>
          <p:nvPr/>
        </p:nvSpPr>
        <p:spPr>
          <a:xfrm>
            <a:off x="640080" y="4114800"/>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1.</a:t>
            </a:r>
            <a:endParaRPr lang="en-US" sz="1000" dirty="0"/>
          </a:p>
        </p:txBody>
      </p:sp>
      <p:sp>
        <p:nvSpPr>
          <p:cNvPr id="27" name="Text 25"/>
          <p:cNvSpPr/>
          <p:nvPr/>
        </p:nvSpPr>
        <p:spPr>
          <a:xfrm>
            <a:off x="868680" y="4114800"/>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Create AGENTS.md in your project root</a:t>
            </a:r>
            <a:endParaRPr lang="en-US" sz="950" dirty="0"/>
          </a:p>
        </p:txBody>
      </p:sp>
      <p:sp>
        <p:nvSpPr>
          <p:cNvPr id="28" name="Text 26"/>
          <p:cNvSpPr/>
          <p:nvPr/>
        </p:nvSpPr>
        <p:spPr>
          <a:xfrm>
            <a:off x="640080" y="4334256"/>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2.</a:t>
            </a:r>
            <a:endParaRPr lang="en-US" sz="1000" dirty="0"/>
          </a:p>
        </p:txBody>
      </p:sp>
      <p:sp>
        <p:nvSpPr>
          <p:cNvPr id="29" name="Text 27"/>
          <p:cNvSpPr/>
          <p:nvPr/>
        </p:nvSpPr>
        <p:spPr>
          <a:xfrm>
            <a:off x="868680" y="4334256"/>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Run: opencode  in your project directory</a:t>
            </a:r>
            <a:endParaRPr lang="en-US" sz="950" dirty="0"/>
          </a:p>
        </p:txBody>
      </p:sp>
      <p:sp>
        <p:nvSpPr>
          <p:cNvPr id="30" name="Text 28"/>
          <p:cNvSpPr/>
          <p:nvPr/>
        </p:nvSpPr>
        <p:spPr>
          <a:xfrm>
            <a:off x="640080" y="4553712"/>
            <a:ext cx="228600" cy="219456"/>
          </a:xfrm>
          <a:prstGeom prst="rect">
            <a:avLst/>
          </a:prstGeom>
          <a:noFill/>
          <a:ln/>
        </p:spPr>
        <p:txBody>
          <a:bodyPr wrap="square" lIns="0" tIns="0" rIns="0" bIns="0" rtlCol="0" anchor="ctr"/>
          <a:lstStyle/>
          <a:p>
            <a:pPr indent="0" marL="0">
              <a:buNone/>
            </a:pPr>
            <a:r>
              <a:rPr lang="en-US" sz="1000" b="1" dirty="0">
                <a:solidFill>
                  <a:srgbClr val="F59E0B"/>
                </a:solidFill>
                <a:latin typeface="Calibri" pitchFamily="34" charset="0"/>
                <a:ea typeface="Calibri" pitchFamily="34" charset="-122"/>
                <a:cs typeface="Calibri" pitchFamily="34" charset="-120"/>
              </a:rPr>
              <a:t>3.</a:t>
            </a:r>
            <a:endParaRPr lang="en-US" sz="1000" dirty="0"/>
          </a:p>
        </p:txBody>
      </p:sp>
      <p:sp>
        <p:nvSpPr>
          <p:cNvPr id="31" name="Text 29"/>
          <p:cNvSpPr/>
          <p:nvPr/>
        </p:nvSpPr>
        <p:spPr>
          <a:xfrm>
            <a:off x="868680" y="4553712"/>
            <a:ext cx="3474720" cy="219456"/>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Use Tab to switch between Plan and Build modes</a:t>
            </a:r>
            <a:endParaRPr lang="en-US" sz="950" dirty="0"/>
          </a:p>
        </p:txBody>
      </p:sp>
      <p:sp>
        <p:nvSpPr>
          <p:cNvPr id="32" name="Shape 30"/>
          <p:cNvSpPr/>
          <p:nvPr/>
        </p:nvSpPr>
        <p:spPr>
          <a:xfrm>
            <a:off x="4754880" y="1234440"/>
            <a:ext cx="3931920" cy="2331720"/>
          </a:xfrm>
          <a:prstGeom prst="rect">
            <a:avLst/>
          </a:prstGeom>
          <a:solidFill>
            <a:srgbClr val="1E293B"/>
          </a:solidFill>
          <a:ln/>
        </p:spPr>
      </p:sp>
      <p:sp>
        <p:nvSpPr>
          <p:cNvPr id="33" name="Text 31"/>
          <p:cNvSpPr/>
          <p:nvPr/>
        </p:nvSpPr>
        <p:spPr>
          <a:xfrm>
            <a:off x="4937760" y="1280160"/>
            <a:ext cx="3657600" cy="274320"/>
          </a:xfrm>
          <a:prstGeom prst="rect">
            <a:avLst/>
          </a:prstGeom>
          <a:noFill/>
          <a:ln/>
        </p:spPr>
        <p:txBody>
          <a:bodyPr wrap="square" lIns="0" tIns="0" rIns="0" bIns="0" rtlCol="0" anchor="ctr"/>
          <a:lstStyle/>
          <a:p>
            <a:pPr indent="0" marL="0">
              <a:buNone/>
            </a:pPr>
            <a:r>
              <a:rPr lang="en-US" sz="1200" b="1" dirty="0">
                <a:solidFill>
                  <a:srgbClr val="14B8A6"/>
                </a:solidFill>
                <a:latin typeface="Calibri" pitchFamily="34" charset="0"/>
                <a:ea typeface="Calibri" pitchFamily="34" charset="-122"/>
                <a:cs typeface="Calibri" pitchFamily="34" charset="-120"/>
              </a:rPr>
              <a:t>opencode.json Configuration</a:t>
            </a:r>
            <a:endParaRPr lang="en-US" sz="1200" dirty="0"/>
          </a:p>
        </p:txBody>
      </p:sp>
      <p:sp>
        <p:nvSpPr>
          <p:cNvPr id="34" name="Text 32"/>
          <p:cNvSpPr/>
          <p:nvPr/>
        </p:nvSpPr>
        <p:spPr>
          <a:xfrm>
            <a:off x="4937760" y="1645920"/>
            <a:ext cx="3566160" cy="18288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Provider</a:t>
            </a:r>
            <a:endParaRPr lang="en-US" sz="900" dirty="0"/>
          </a:p>
        </p:txBody>
      </p:sp>
      <p:sp>
        <p:nvSpPr>
          <p:cNvPr id="35" name="Shape 33"/>
          <p:cNvSpPr/>
          <p:nvPr/>
        </p:nvSpPr>
        <p:spPr>
          <a:xfrm>
            <a:off x="4937760" y="1828800"/>
            <a:ext cx="3566160" cy="228600"/>
          </a:xfrm>
          <a:prstGeom prst="rect">
            <a:avLst/>
          </a:prstGeom>
          <a:solidFill>
            <a:srgbClr val="0F172A"/>
          </a:solidFill>
          <a:ln/>
        </p:spPr>
      </p:sp>
      <p:sp>
        <p:nvSpPr>
          <p:cNvPr id="36" name="Text 34"/>
          <p:cNvSpPr/>
          <p:nvPr/>
        </p:nvSpPr>
        <p:spPr>
          <a:xfrm>
            <a:off x="5029200" y="1828800"/>
            <a:ext cx="3383280" cy="22860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@ai-sdk/openai-compatible</a:t>
            </a:r>
            <a:endParaRPr lang="en-US" sz="900" dirty="0"/>
          </a:p>
        </p:txBody>
      </p:sp>
      <p:sp>
        <p:nvSpPr>
          <p:cNvPr id="37" name="Text 35"/>
          <p:cNvSpPr/>
          <p:nvPr/>
        </p:nvSpPr>
        <p:spPr>
          <a:xfrm>
            <a:off x="4937760" y="2103120"/>
            <a:ext cx="3566160" cy="18288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Base URL</a:t>
            </a:r>
            <a:endParaRPr lang="en-US" sz="900" dirty="0"/>
          </a:p>
        </p:txBody>
      </p:sp>
      <p:sp>
        <p:nvSpPr>
          <p:cNvPr id="38" name="Shape 36"/>
          <p:cNvSpPr/>
          <p:nvPr/>
        </p:nvSpPr>
        <p:spPr>
          <a:xfrm>
            <a:off x="4937760" y="2286000"/>
            <a:ext cx="3566160" cy="228600"/>
          </a:xfrm>
          <a:prstGeom prst="rect">
            <a:avLst/>
          </a:prstGeom>
          <a:solidFill>
            <a:srgbClr val="0F172A"/>
          </a:solidFill>
          <a:ln/>
        </p:spPr>
      </p:sp>
      <p:sp>
        <p:nvSpPr>
          <p:cNvPr id="39" name="Text 37"/>
          <p:cNvSpPr/>
          <p:nvPr/>
        </p:nvSpPr>
        <p:spPr>
          <a:xfrm>
            <a:off x="5029200" y="2286000"/>
            <a:ext cx="3383280" cy="22860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http://models.gaia.elta.iai</a:t>
            </a:r>
            <a:endParaRPr lang="en-US" sz="900" dirty="0"/>
          </a:p>
        </p:txBody>
      </p:sp>
      <p:sp>
        <p:nvSpPr>
          <p:cNvPr id="40" name="Text 38"/>
          <p:cNvSpPr/>
          <p:nvPr/>
        </p:nvSpPr>
        <p:spPr>
          <a:xfrm>
            <a:off x="4937760" y="2560320"/>
            <a:ext cx="3566160" cy="18288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API Key</a:t>
            </a:r>
            <a:endParaRPr lang="en-US" sz="900" dirty="0"/>
          </a:p>
        </p:txBody>
      </p:sp>
      <p:sp>
        <p:nvSpPr>
          <p:cNvPr id="41" name="Shape 39"/>
          <p:cNvSpPr/>
          <p:nvPr/>
        </p:nvSpPr>
        <p:spPr>
          <a:xfrm>
            <a:off x="4937760" y="2743200"/>
            <a:ext cx="3566160" cy="228600"/>
          </a:xfrm>
          <a:prstGeom prst="rect">
            <a:avLst/>
          </a:prstGeom>
          <a:solidFill>
            <a:srgbClr val="0F172A"/>
          </a:solidFill>
          <a:ln/>
        </p:spPr>
      </p:sp>
      <p:sp>
        <p:nvSpPr>
          <p:cNvPr id="42" name="Text 40"/>
          <p:cNvSpPr/>
          <p:nvPr/>
        </p:nvSpPr>
        <p:spPr>
          <a:xfrm>
            <a:off x="5029200" y="2743200"/>
            <a:ext cx="3383280" cy="22860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&lt;Your Gaia API Key&gt;</a:t>
            </a:r>
            <a:endParaRPr lang="en-US" sz="900" dirty="0"/>
          </a:p>
        </p:txBody>
      </p:sp>
      <p:sp>
        <p:nvSpPr>
          <p:cNvPr id="43" name="Text 41"/>
          <p:cNvSpPr/>
          <p:nvPr/>
        </p:nvSpPr>
        <p:spPr>
          <a:xfrm>
            <a:off x="4937760" y="3017520"/>
            <a:ext cx="3566160" cy="18288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Model ID</a:t>
            </a:r>
            <a:endParaRPr lang="en-US" sz="900" dirty="0"/>
          </a:p>
        </p:txBody>
      </p:sp>
      <p:sp>
        <p:nvSpPr>
          <p:cNvPr id="44" name="Shape 42"/>
          <p:cNvSpPr/>
          <p:nvPr/>
        </p:nvSpPr>
        <p:spPr>
          <a:xfrm>
            <a:off x="4937760" y="3200400"/>
            <a:ext cx="3566160" cy="228600"/>
          </a:xfrm>
          <a:prstGeom prst="rect">
            <a:avLst/>
          </a:prstGeom>
          <a:solidFill>
            <a:srgbClr val="0F172A"/>
          </a:solidFill>
          <a:ln/>
        </p:spPr>
      </p:sp>
      <p:sp>
        <p:nvSpPr>
          <p:cNvPr id="45" name="Text 43"/>
          <p:cNvSpPr/>
          <p:nvPr/>
        </p:nvSpPr>
        <p:spPr>
          <a:xfrm>
            <a:off x="5029200" y="3200400"/>
            <a:ext cx="3383280" cy="22860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GAIA-pro</a:t>
            </a:r>
            <a:endParaRPr lang="en-US" sz="900" dirty="0"/>
          </a:p>
        </p:txBody>
      </p:sp>
      <p:sp>
        <p:nvSpPr>
          <p:cNvPr id="46" name="Shape 44"/>
          <p:cNvSpPr/>
          <p:nvPr/>
        </p:nvSpPr>
        <p:spPr>
          <a:xfrm>
            <a:off x="4754880" y="3703320"/>
            <a:ext cx="3931920" cy="118872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47" name="Shape 45"/>
          <p:cNvSpPr/>
          <p:nvPr/>
        </p:nvSpPr>
        <p:spPr>
          <a:xfrm>
            <a:off x="4754880" y="3703320"/>
            <a:ext cx="3931920" cy="54864"/>
          </a:xfrm>
          <a:prstGeom prst="rect">
            <a:avLst/>
          </a:prstGeom>
          <a:solidFill>
            <a:srgbClr val="F59E0B"/>
          </a:solidFill>
          <a:ln/>
        </p:spPr>
      </p:sp>
      <p:sp>
        <p:nvSpPr>
          <p:cNvPr id="48" name="Text 46"/>
          <p:cNvSpPr/>
          <p:nvPr/>
        </p:nvSpPr>
        <p:spPr>
          <a:xfrm>
            <a:off x="4937760" y="3767328"/>
            <a:ext cx="3657600" cy="256032"/>
          </a:xfrm>
          <a:prstGeom prst="rect">
            <a:avLst/>
          </a:prstGeom>
          <a:noFill/>
          <a:ln/>
        </p:spPr>
        <p:txBody>
          <a:bodyPr wrap="square" lIns="0" tIns="0" rIns="0" bIns="0" rtlCol="0" anchor="ctr"/>
          <a:lstStyle/>
          <a:p>
            <a:pPr indent="0" marL="0">
              <a:buNone/>
            </a:pPr>
            <a:r>
              <a:rPr lang="en-US" sz="1200" b="1" dirty="0">
                <a:solidFill>
                  <a:srgbClr val="F59E0B"/>
                </a:solidFill>
                <a:latin typeface="Calibri" pitchFamily="34" charset="0"/>
                <a:ea typeface="Calibri" pitchFamily="34" charset="-122"/>
                <a:cs typeface="Calibri" pitchFamily="34" charset="-120"/>
              </a:rPr>
              <a:t>⚡  Key Features</a:t>
            </a:r>
            <a:endParaRPr lang="en-US" sz="1200" dirty="0"/>
          </a:p>
        </p:txBody>
      </p:sp>
      <p:sp>
        <p:nvSpPr>
          <p:cNvPr id="49" name="Text 47"/>
          <p:cNvSpPr/>
          <p:nvPr/>
        </p:nvSpPr>
        <p:spPr>
          <a:xfrm>
            <a:off x="4937760" y="4069080"/>
            <a:ext cx="3566160" cy="182880"/>
          </a:xfrm>
          <a:prstGeom prst="rect">
            <a:avLst/>
          </a:prstGeom>
          <a:noFill/>
          <a:ln/>
        </p:spPr>
        <p:txBody>
          <a:bodyPr wrap="square" lIns="0" tIns="0" rIns="0" bIns="0" rtlCol="0" anchor="ctr"/>
          <a:lstStyle/>
          <a:p>
            <a:pPr indent="0" marL="0">
              <a:buNone/>
            </a:pPr>
            <a:r>
              <a:rPr lang="en-US" sz="900" dirty="0">
                <a:solidFill>
                  <a:srgbClr val="FFFFFF"/>
                </a:solidFill>
                <a:latin typeface="Calibri" pitchFamily="34" charset="0"/>
                <a:ea typeface="Calibri" pitchFamily="34" charset="-122"/>
                <a:cs typeface="Calibri" pitchFamily="34" charset="-120"/>
              </a:rPr>
              <a:t>•  Plan mode (Tab) = read-only, can’t modify files</a:t>
            </a:r>
            <a:endParaRPr lang="en-US" sz="900" dirty="0"/>
          </a:p>
        </p:txBody>
      </p:sp>
      <p:sp>
        <p:nvSpPr>
          <p:cNvPr id="50" name="Text 48"/>
          <p:cNvSpPr/>
          <p:nvPr/>
        </p:nvSpPr>
        <p:spPr>
          <a:xfrm>
            <a:off x="4937760" y="4251960"/>
            <a:ext cx="3566160" cy="182880"/>
          </a:xfrm>
          <a:prstGeom prst="rect">
            <a:avLst/>
          </a:prstGeom>
          <a:noFill/>
          <a:ln/>
        </p:spPr>
        <p:txBody>
          <a:bodyPr wrap="square" lIns="0" tIns="0" rIns="0" bIns="0" rtlCol="0" anchor="ctr"/>
          <a:lstStyle/>
          <a:p>
            <a:pPr indent="0" marL="0">
              <a:buNone/>
            </a:pPr>
            <a:r>
              <a:rPr lang="en-US" sz="900" dirty="0">
                <a:solidFill>
                  <a:srgbClr val="FFFFFF"/>
                </a:solidFill>
                <a:latin typeface="Calibri" pitchFamily="34" charset="0"/>
                <a:ea typeface="Calibri" pitchFamily="34" charset="-122"/>
                <a:cs typeface="Calibri" pitchFamily="34" charset="-120"/>
              </a:rPr>
              <a:t>•  Build mode (Tab) = full tool access for coding</a:t>
            </a:r>
            <a:endParaRPr lang="en-US" sz="900" dirty="0"/>
          </a:p>
        </p:txBody>
      </p:sp>
      <p:sp>
        <p:nvSpPr>
          <p:cNvPr id="51" name="Text 49"/>
          <p:cNvSpPr/>
          <p:nvPr/>
        </p:nvSpPr>
        <p:spPr>
          <a:xfrm>
            <a:off x="4937760" y="4434840"/>
            <a:ext cx="3566160" cy="182880"/>
          </a:xfrm>
          <a:prstGeom prst="rect">
            <a:avLst/>
          </a:prstGeom>
          <a:noFill/>
          <a:ln/>
        </p:spPr>
        <p:txBody>
          <a:bodyPr wrap="square" lIns="0" tIns="0" rIns="0" bIns="0" rtlCol="0" anchor="ctr"/>
          <a:lstStyle/>
          <a:p>
            <a:pPr indent="0" marL="0">
              <a:buNone/>
            </a:pPr>
            <a:r>
              <a:rPr lang="en-US" sz="900" dirty="0">
                <a:solidFill>
                  <a:srgbClr val="FFFFFF"/>
                </a:solidFill>
                <a:latin typeface="Calibri" pitchFamily="34" charset="0"/>
                <a:ea typeface="Calibri" pitchFamily="34" charset="-122"/>
                <a:cs typeface="Calibri" pitchFamily="34" charset="-120"/>
              </a:rPr>
              <a:t>•  @bmad-architect / @bmad-pm custom subagents</a:t>
            </a:r>
            <a:endParaRPr lang="en-US" sz="900" dirty="0"/>
          </a:p>
        </p:txBody>
      </p:sp>
      <p:sp>
        <p:nvSpPr>
          <p:cNvPr id="52" name="Text 50"/>
          <p:cNvSpPr/>
          <p:nvPr/>
        </p:nvSpPr>
        <p:spPr>
          <a:xfrm>
            <a:off x="4937760" y="4617720"/>
            <a:ext cx="3566160" cy="182880"/>
          </a:xfrm>
          <a:prstGeom prst="rect">
            <a:avLst/>
          </a:prstGeom>
          <a:noFill/>
          <a:ln/>
        </p:spPr>
        <p:txBody>
          <a:bodyPr wrap="square" lIns="0" tIns="0" rIns="0" bIns="0" rtlCol="0" anchor="ctr"/>
          <a:lstStyle/>
          <a:p>
            <a:pPr indent="0" marL="0">
              <a:buNone/>
            </a:pPr>
            <a:r>
              <a:rPr lang="en-US" sz="900" dirty="0">
                <a:solidFill>
                  <a:srgbClr val="FFFFFF"/>
                </a:solidFill>
                <a:latin typeface="Calibri" pitchFamily="34" charset="0"/>
                <a:ea typeface="Calibri" pitchFamily="34" charset="-122"/>
                <a:cs typeface="Calibri" pitchFamily="34" charset="-120"/>
              </a:rPr>
              <a:t>•  Reads AGENTS.md + CLAUDE.md automatically</a:t>
            </a:r>
            <a:endParaRPr lang="en-US" sz="900" dirty="0"/>
          </a:p>
        </p:txBody>
      </p:sp>
      <p:sp>
        <p:nvSpPr>
          <p:cNvPr id="53" name="Text 51"/>
          <p:cNvSpPr/>
          <p:nvPr/>
        </p:nvSpPr>
        <p:spPr>
          <a:xfrm>
            <a:off x="457200" y="4709160"/>
            <a:ext cx="8229600" cy="274320"/>
          </a:xfrm>
          <a:prstGeom prst="rect">
            <a:avLst/>
          </a:prstGeom>
          <a:noFill/>
          <a:ln/>
        </p:spPr>
        <p:txBody>
          <a:bodyPr wrap="square" rtlCol="0" anchor="ctr"/>
          <a:lstStyle/>
          <a:p>
            <a:pPr algn="ctr" indent="0" marL="0">
              <a:buNone/>
            </a:pPr>
            <a:r>
              <a:rPr lang="en-US" sz="1000" i="1" dirty="0">
                <a:solidFill>
                  <a:srgbClr val="94A3B8"/>
                </a:solidFill>
                <a:latin typeface="Calibri" pitchFamily="34" charset="0"/>
                <a:ea typeface="Calibri" pitchFamily="34" charset="-122"/>
                <a:cs typeface="Calibri" pitchFamily="34" charset="-120"/>
              </a:rPr>
              <a:t>OpenCode uses the same BMAD agents and skills as Cline — choose the tool that fits your workflow</a:t>
            </a:r>
            <a:endParaRPr lang="en-US" sz="1000" dirty="0"/>
          </a:p>
        </p:txBody>
      </p:sp>
      <p:sp>
        <p:nvSpPr>
          <p:cNvPr id="54" name="Text 52"/>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14 / 100</a:t>
            </a:r>
            <a:endParaRPr lang="en-US" sz="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What is Markdown?</a:t>
            </a:r>
            <a:endParaRPr lang="en-US" sz="2600" dirty="0"/>
          </a:p>
        </p:txBody>
      </p:sp>
      <p:sp>
        <p:nvSpPr>
          <p:cNvPr id="5" name="Shape 3"/>
          <p:cNvSpPr/>
          <p:nvPr/>
        </p:nvSpPr>
        <p:spPr>
          <a:xfrm>
            <a:off x="457200" y="1005840"/>
            <a:ext cx="3931920" cy="237744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6" name="Shape 4"/>
          <p:cNvSpPr/>
          <p:nvPr/>
        </p:nvSpPr>
        <p:spPr>
          <a:xfrm>
            <a:off x="457200" y="1005840"/>
            <a:ext cx="54864" cy="2377440"/>
          </a:xfrm>
          <a:prstGeom prst="rect">
            <a:avLst/>
          </a:prstGeom>
          <a:solidFill>
            <a:srgbClr val="0D9488"/>
          </a:solidFill>
          <a:ln/>
        </p:spPr>
      </p:sp>
      <p:sp>
        <p:nvSpPr>
          <p:cNvPr id="7" name="Text 5"/>
          <p:cNvSpPr/>
          <p:nvPr/>
        </p:nvSpPr>
        <p:spPr>
          <a:xfrm>
            <a:off x="731520" y="1051560"/>
            <a:ext cx="3474720" cy="457200"/>
          </a:xfrm>
          <a:prstGeom prst="rect">
            <a:avLst/>
          </a:prstGeom>
          <a:noFill/>
          <a:ln/>
        </p:spPr>
        <p:txBody>
          <a:bodyPr wrap="square" lIns="0" tIns="0" rIns="0" bIns="0" rtlCol="0" anchor="ctr"/>
          <a:lstStyle/>
          <a:p>
            <a:pPr indent="0" marL="0">
              <a:buNone/>
            </a:pPr>
            <a:r>
              <a:rPr lang="en-US" sz="1200" b="1" dirty="0">
                <a:solidFill>
                  <a:srgbClr val="1E293B"/>
                </a:solidFill>
                <a:latin typeface="Calibri" pitchFamily="34" charset="0"/>
                <a:ea typeface="Calibri" pitchFamily="34" charset="-122"/>
                <a:cs typeface="Calibri" pitchFamily="34" charset="-120"/>
              </a:rPr>
              <a:t>A lightweight way to write formatted text using plain characters.</a:t>
            </a:r>
            <a:endParaRPr lang="en-US" sz="1200" dirty="0"/>
          </a:p>
        </p:txBody>
      </p:sp>
      <p:sp>
        <p:nvSpPr>
          <p:cNvPr id="8" name="Text 6"/>
          <p:cNvSpPr/>
          <p:nvPr/>
        </p:nvSpPr>
        <p:spPr>
          <a:xfrm>
            <a:off x="731520" y="1508760"/>
            <a:ext cx="3474720" cy="640080"/>
          </a:xfrm>
          <a:prstGeom prst="rect">
            <a:avLst/>
          </a:prstGeom>
          <a:noFill/>
          <a:ln/>
        </p:spPr>
        <p:txBody>
          <a:bodyPr wrap="square" lIns="0" tIns="0" rIns="0" bIns="0" rtlCol="0" anchor="t"/>
          <a:lstStyle/>
          <a:p>
            <a:pPr indent="0" marL="0">
              <a:buNone/>
            </a:pPr>
            <a:r>
              <a:rPr lang="en-US" sz="1050" dirty="0">
                <a:solidFill>
                  <a:srgbClr val="475569"/>
                </a:solidFill>
                <a:latin typeface="Calibri" pitchFamily="34" charset="0"/>
                <a:ea typeface="Calibri" pitchFamily="34" charset="-122"/>
                <a:cs typeface="Calibri" pitchFamily="34" charset="-120"/>
              </a:rPr>
              <a:t>Markdown files (.md) are just text files with simple formatting rules. No special editor needed — any text editor works. The format is readable even without rendering.</a:t>
            </a:r>
            <a:endParaRPr lang="en-US" sz="1050" dirty="0"/>
          </a:p>
        </p:txBody>
      </p:sp>
      <p:sp>
        <p:nvSpPr>
          <p:cNvPr id="9" name="Text 7"/>
          <p:cNvSpPr/>
          <p:nvPr/>
        </p:nvSpPr>
        <p:spPr>
          <a:xfrm>
            <a:off x="731520" y="2194560"/>
            <a:ext cx="3474720" cy="274320"/>
          </a:xfrm>
          <a:prstGeom prst="rect">
            <a:avLst/>
          </a:prstGeom>
          <a:noFill/>
          <a:ln/>
        </p:spPr>
        <p:txBody>
          <a:bodyPr wrap="square" lIns="0" tIns="0" rIns="0" bIns="0" rtlCol="0" anchor="ctr"/>
          <a:lstStyle/>
          <a:p>
            <a:pPr indent="0" marL="0">
              <a:buNone/>
            </a:pPr>
            <a:r>
              <a:rPr lang="en-US" sz="1100" b="1" dirty="0">
                <a:solidFill>
                  <a:srgbClr val="0D9488"/>
                </a:solidFill>
                <a:latin typeface="Calibri" pitchFamily="34" charset="0"/>
                <a:ea typeface="Calibri" pitchFamily="34" charset="-122"/>
                <a:cs typeface="Calibri" pitchFamily="34" charset="-120"/>
              </a:rPr>
              <a:t>Why BMAD uses Markdown:</a:t>
            </a:r>
            <a:endParaRPr lang="en-US" sz="1100" dirty="0"/>
          </a:p>
        </p:txBody>
      </p:sp>
      <p:sp>
        <p:nvSpPr>
          <p:cNvPr id="10" name="Text 8"/>
          <p:cNvSpPr/>
          <p:nvPr/>
        </p:nvSpPr>
        <p:spPr>
          <a:xfrm>
            <a:off x="731520" y="2487168"/>
            <a:ext cx="3474720" cy="182880"/>
          </a:xfrm>
          <a:prstGeom prst="rect">
            <a:avLst/>
          </a:prstGeom>
          <a:noFill/>
          <a:ln/>
        </p:spPr>
        <p:txBody>
          <a:bodyPr wrap="square" lIns="0" tIns="0" rIns="0" bIns="0" rtlCol="0" anchor="ctr"/>
          <a:lstStyle/>
          <a:p>
            <a:pPr indent="0" marL="0">
              <a:buNone/>
            </a:pPr>
            <a:r>
              <a:rPr lang="en-US" sz="950" dirty="0">
                <a:solidFill>
                  <a:srgbClr val="475569"/>
                </a:solidFill>
                <a:latin typeface="Calibri" pitchFamily="34" charset="0"/>
                <a:ea typeface="Calibri" pitchFamily="34" charset="-122"/>
                <a:cs typeface="Calibri" pitchFamily="34" charset="-120"/>
              </a:rPr>
              <a:t>✔  AI agents read and write it natively</a:t>
            </a:r>
            <a:endParaRPr lang="en-US" sz="950" dirty="0"/>
          </a:p>
        </p:txBody>
      </p:sp>
      <p:sp>
        <p:nvSpPr>
          <p:cNvPr id="11" name="Text 9"/>
          <p:cNvSpPr/>
          <p:nvPr/>
        </p:nvSpPr>
        <p:spPr>
          <a:xfrm>
            <a:off x="731520" y="2670048"/>
            <a:ext cx="3474720" cy="182880"/>
          </a:xfrm>
          <a:prstGeom prst="rect">
            <a:avLst/>
          </a:prstGeom>
          <a:noFill/>
          <a:ln/>
        </p:spPr>
        <p:txBody>
          <a:bodyPr wrap="square" lIns="0" tIns="0" rIns="0" bIns="0" rtlCol="0" anchor="ctr"/>
          <a:lstStyle/>
          <a:p>
            <a:pPr indent="0" marL="0">
              <a:buNone/>
            </a:pPr>
            <a:r>
              <a:rPr lang="en-US" sz="950" dirty="0">
                <a:solidFill>
                  <a:srgbClr val="475569"/>
                </a:solidFill>
                <a:latin typeface="Calibri" pitchFamily="34" charset="0"/>
                <a:ea typeface="Calibri" pitchFamily="34" charset="-122"/>
                <a:cs typeface="Calibri" pitchFamily="34" charset="-120"/>
              </a:rPr>
              <a:t>✔  Version-controlled with Git (diff-friendly)</a:t>
            </a:r>
            <a:endParaRPr lang="en-US" sz="950" dirty="0"/>
          </a:p>
        </p:txBody>
      </p:sp>
      <p:sp>
        <p:nvSpPr>
          <p:cNvPr id="12" name="Text 10"/>
          <p:cNvSpPr/>
          <p:nvPr/>
        </p:nvSpPr>
        <p:spPr>
          <a:xfrm>
            <a:off x="731520" y="2852928"/>
            <a:ext cx="3474720" cy="182880"/>
          </a:xfrm>
          <a:prstGeom prst="rect">
            <a:avLst/>
          </a:prstGeom>
          <a:noFill/>
          <a:ln/>
        </p:spPr>
        <p:txBody>
          <a:bodyPr wrap="square" lIns="0" tIns="0" rIns="0" bIns="0" rtlCol="0" anchor="ctr"/>
          <a:lstStyle/>
          <a:p>
            <a:pPr indent="0" marL="0">
              <a:buNone/>
            </a:pPr>
            <a:r>
              <a:rPr lang="en-US" sz="950" dirty="0">
                <a:solidFill>
                  <a:srgbClr val="475569"/>
                </a:solidFill>
                <a:latin typeface="Calibri" pitchFamily="34" charset="0"/>
                <a:ea typeface="Calibri" pitchFamily="34" charset="-122"/>
                <a:cs typeface="Calibri" pitchFamily="34" charset="-120"/>
              </a:rPr>
              <a:t>✔  Works in air-gapped environments</a:t>
            </a:r>
            <a:endParaRPr lang="en-US" sz="950" dirty="0"/>
          </a:p>
        </p:txBody>
      </p:sp>
      <p:sp>
        <p:nvSpPr>
          <p:cNvPr id="13" name="Text 11"/>
          <p:cNvSpPr/>
          <p:nvPr/>
        </p:nvSpPr>
        <p:spPr>
          <a:xfrm>
            <a:off x="731520" y="3035808"/>
            <a:ext cx="3474720" cy="182880"/>
          </a:xfrm>
          <a:prstGeom prst="rect">
            <a:avLst/>
          </a:prstGeom>
          <a:noFill/>
          <a:ln/>
        </p:spPr>
        <p:txBody>
          <a:bodyPr wrap="square" lIns="0" tIns="0" rIns="0" bIns="0" rtlCol="0" anchor="ctr"/>
          <a:lstStyle/>
          <a:p>
            <a:pPr indent="0" marL="0">
              <a:buNone/>
            </a:pPr>
            <a:r>
              <a:rPr lang="en-US" sz="950" dirty="0">
                <a:solidFill>
                  <a:srgbClr val="475569"/>
                </a:solidFill>
                <a:latin typeface="Calibri" pitchFamily="34" charset="0"/>
                <a:ea typeface="Calibri" pitchFamily="34" charset="-122"/>
                <a:cs typeface="Calibri" pitchFamily="34" charset="-120"/>
              </a:rPr>
              <a:t>✔  No vendor lock-in — it’s plain text</a:t>
            </a:r>
            <a:endParaRPr lang="en-US" sz="950" dirty="0"/>
          </a:p>
        </p:txBody>
      </p:sp>
      <p:sp>
        <p:nvSpPr>
          <p:cNvPr id="14" name="Text 12"/>
          <p:cNvSpPr/>
          <p:nvPr/>
        </p:nvSpPr>
        <p:spPr>
          <a:xfrm>
            <a:off x="731520" y="3218688"/>
            <a:ext cx="3474720" cy="182880"/>
          </a:xfrm>
          <a:prstGeom prst="rect">
            <a:avLst/>
          </a:prstGeom>
          <a:noFill/>
          <a:ln/>
        </p:spPr>
        <p:txBody>
          <a:bodyPr wrap="square" lIns="0" tIns="0" rIns="0" bIns="0" rtlCol="0" anchor="ctr"/>
          <a:lstStyle/>
          <a:p>
            <a:pPr indent="0" marL="0">
              <a:buNone/>
            </a:pPr>
            <a:r>
              <a:rPr lang="en-US" sz="950" dirty="0">
                <a:solidFill>
                  <a:srgbClr val="475569"/>
                </a:solidFill>
                <a:latin typeface="Calibri" pitchFamily="34" charset="0"/>
                <a:ea typeface="Calibri" pitchFamily="34" charset="-122"/>
                <a:cs typeface="Calibri" pitchFamily="34" charset="-120"/>
              </a:rPr>
              <a:t>✔  All BMAD agents, skills, and workflows are .md</a:t>
            </a:r>
            <a:endParaRPr lang="en-US" sz="950" dirty="0"/>
          </a:p>
        </p:txBody>
      </p:sp>
      <p:sp>
        <p:nvSpPr>
          <p:cNvPr id="15" name="Shape 13"/>
          <p:cNvSpPr/>
          <p:nvPr/>
        </p:nvSpPr>
        <p:spPr>
          <a:xfrm>
            <a:off x="4754880" y="1005840"/>
            <a:ext cx="3931920" cy="2377440"/>
          </a:xfrm>
          <a:prstGeom prst="rect">
            <a:avLst/>
          </a:prstGeom>
          <a:solidFill>
            <a:srgbClr val="1E293B"/>
          </a:solidFill>
          <a:ln/>
        </p:spPr>
      </p:sp>
      <p:sp>
        <p:nvSpPr>
          <p:cNvPr id="16" name="Text 14"/>
          <p:cNvSpPr/>
          <p:nvPr/>
        </p:nvSpPr>
        <p:spPr>
          <a:xfrm>
            <a:off x="4937760" y="1051560"/>
            <a:ext cx="3657600" cy="274320"/>
          </a:xfrm>
          <a:prstGeom prst="rect">
            <a:avLst/>
          </a:prstGeom>
          <a:noFill/>
          <a:ln/>
        </p:spPr>
        <p:txBody>
          <a:bodyPr wrap="square" lIns="0" tIns="0" rIns="0" bIns="0" rtlCol="0" anchor="ctr"/>
          <a:lstStyle/>
          <a:p>
            <a:pPr indent="0" marL="0">
              <a:buNone/>
            </a:pPr>
            <a:r>
              <a:rPr lang="en-US" sz="1300" b="1" dirty="0">
                <a:solidFill>
                  <a:srgbClr val="14B8A6"/>
                </a:solidFill>
                <a:latin typeface="Calibri" pitchFamily="34" charset="0"/>
                <a:ea typeface="Calibri" pitchFamily="34" charset="-122"/>
                <a:cs typeface="Calibri" pitchFamily="34" charset="-120"/>
              </a:rPr>
              <a:t>Basic Syntax</a:t>
            </a:r>
            <a:endParaRPr lang="en-US" sz="1300" dirty="0"/>
          </a:p>
        </p:txBody>
      </p:sp>
      <p:sp>
        <p:nvSpPr>
          <p:cNvPr id="17" name="Text 15"/>
          <p:cNvSpPr/>
          <p:nvPr/>
        </p:nvSpPr>
        <p:spPr>
          <a:xfrm>
            <a:off x="4937760" y="1371600"/>
            <a:ext cx="1828800" cy="18288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 Heading 1</a:t>
            </a:r>
            <a:endParaRPr lang="en-US" sz="900" dirty="0"/>
          </a:p>
        </p:txBody>
      </p:sp>
      <p:sp>
        <p:nvSpPr>
          <p:cNvPr id="18" name="Text 16"/>
          <p:cNvSpPr/>
          <p:nvPr/>
        </p:nvSpPr>
        <p:spPr>
          <a:xfrm>
            <a:off x="6766560" y="1371600"/>
            <a:ext cx="1828800" cy="18288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Large title</a:t>
            </a:r>
            <a:endParaRPr lang="en-US" sz="900" dirty="0"/>
          </a:p>
        </p:txBody>
      </p:sp>
      <p:sp>
        <p:nvSpPr>
          <p:cNvPr id="19" name="Text 17"/>
          <p:cNvSpPr/>
          <p:nvPr/>
        </p:nvSpPr>
        <p:spPr>
          <a:xfrm>
            <a:off x="4937760" y="1554480"/>
            <a:ext cx="1828800" cy="18288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 Heading 2</a:t>
            </a:r>
            <a:endParaRPr lang="en-US" sz="900" dirty="0"/>
          </a:p>
        </p:txBody>
      </p:sp>
      <p:sp>
        <p:nvSpPr>
          <p:cNvPr id="20" name="Text 18"/>
          <p:cNvSpPr/>
          <p:nvPr/>
        </p:nvSpPr>
        <p:spPr>
          <a:xfrm>
            <a:off x="6766560" y="1554480"/>
            <a:ext cx="1828800" cy="18288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Section title</a:t>
            </a:r>
            <a:endParaRPr lang="en-US" sz="900" dirty="0"/>
          </a:p>
        </p:txBody>
      </p:sp>
      <p:sp>
        <p:nvSpPr>
          <p:cNvPr id="21" name="Text 19"/>
          <p:cNvSpPr/>
          <p:nvPr/>
        </p:nvSpPr>
        <p:spPr>
          <a:xfrm>
            <a:off x="4937760" y="1737360"/>
            <a:ext cx="1828800" cy="18288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**bold text**</a:t>
            </a:r>
            <a:endParaRPr lang="en-US" sz="900" dirty="0"/>
          </a:p>
        </p:txBody>
      </p:sp>
      <p:sp>
        <p:nvSpPr>
          <p:cNvPr id="22" name="Text 20"/>
          <p:cNvSpPr/>
          <p:nvPr/>
        </p:nvSpPr>
        <p:spPr>
          <a:xfrm>
            <a:off x="6766560" y="1737360"/>
            <a:ext cx="1828800" cy="18288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Bold text</a:t>
            </a:r>
            <a:endParaRPr lang="en-US" sz="900" dirty="0"/>
          </a:p>
        </p:txBody>
      </p:sp>
      <p:sp>
        <p:nvSpPr>
          <p:cNvPr id="23" name="Text 21"/>
          <p:cNvSpPr/>
          <p:nvPr/>
        </p:nvSpPr>
        <p:spPr>
          <a:xfrm>
            <a:off x="4937760" y="1920240"/>
            <a:ext cx="1828800" cy="18288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*italic text*</a:t>
            </a:r>
            <a:endParaRPr lang="en-US" sz="900" dirty="0"/>
          </a:p>
        </p:txBody>
      </p:sp>
      <p:sp>
        <p:nvSpPr>
          <p:cNvPr id="24" name="Text 22"/>
          <p:cNvSpPr/>
          <p:nvPr/>
        </p:nvSpPr>
        <p:spPr>
          <a:xfrm>
            <a:off x="6766560" y="1920240"/>
            <a:ext cx="1828800" cy="18288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Italic text</a:t>
            </a:r>
            <a:endParaRPr lang="en-US" sz="900" dirty="0"/>
          </a:p>
        </p:txBody>
      </p:sp>
      <p:sp>
        <p:nvSpPr>
          <p:cNvPr id="25" name="Text 23"/>
          <p:cNvSpPr/>
          <p:nvPr/>
        </p:nvSpPr>
        <p:spPr>
          <a:xfrm>
            <a:off x="4937760" y="2103120"/>
            <a:ext cx="1828800" cy="18288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 Item one</a:t>
            </a:r>
            <a:endParaRPr lang="en-US" sz="900" dirty="0"/>
          </a:p>
        </p:txBody>
      </p:sp>
      <p:sp>
        <p:nvSpPr>
          <p:cNvPr id="26" name="Text 24"/>
          <p:cNvSpPr/>
          <p:nvPr/>
        </p:nvSpPr>
        <p:spPr>
          <a:xfrm>
            <a:off x="6766560" y="2103120"/>
            <a:ext cx="1828800" cy="18288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Bullet list</a:t>
            </a:r>
            <a:endParaRPr lang="en-US" sz="900" dirty="0"/>
          </a:p>
        </p:txBody>
      </p:sp>
      <p:sp>
        <p:nvSpPr>
          <p:cNvPr id="27" name="Text 25"/>
          <p:cNvSpPr/>
          <p:nvPr/>
        </p:nvSpPr>
        <p:spPr>
          <a:xfrm>
            <a:off x="4937760" y="2286000"/>
            <a:ext cx="1828800" cy="18288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1. First step</a:t>
            </a:r>
            <a:endParaRPr lang="en-US" sz="900" dirty="0"/>
          </a:p>
        </p:txBody>
      </p:sp>
      <p:sp>
        <p:nvSpPr>
          <p:cNvPr id="28" name="Text 26"/>
          <p:cNvSpPr/>
          <p:nvPr/>
        </p:nvSpPr>
        <p:spPr>
          <a:xfrm>
            <a:off x="6766560" y="2286000"/>
            <a:ext cx="1828800" cy="18288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Numbered list</a:t>
            </a:r>
            <a:endParaRPr lang="en-US" sz="900" dirty="0"/>
          </a:p>
        </p:txBody>
      </p:sp>
      <p:sp>
        <p:nvSpPr>
          <p:cNvPr id="29" name="Text 27"/>
          <p:cNvSpPr/>
          <p:nvPr/>
        </p:nvSpPr>
        <p:spPr>
          <a:xfrm>
            <a:off x="4937760" y="2468880"/>
            <a:ext cx="1828800" cy="18288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[link](url)</a:t>
            </a:r>
            <a:endParaRPr lang="en-US" sz="900" dirty="0"/>
          </a:p>
        </p:txBody>
      </p:sp>
      <p:sp>
        <p:nvSpPr>
          <p:cNvPr id="30" name="Text 28"/>
          <p:cNvSpPr/>
          <p:nvPr/>
        </p:nvSpPr>
        <p:spPr>
          <a:xfrm>
            <a:off x="6766560" y="2468880"/>
            <a:ext cx="1828800" cy="18288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Hyperlink</a:t>
            </a:r>
            <a:endParaRPr lang="en-US" sz="900" dirty="0"/>
          </a:p>
        </p:txBody>
      </p:sp>
      <p:sp>
        <p:nvSpPr>
          <p:cNvPr id="31" name="Text 29"/>
          <p:cNvSpPr/>
          <p:nvPr/>
        </p:nvSpPr>
        <p:spPr>
          <a:xfrm>
            <a:off x="4937760" y="2651760"/>
            <a:ext cx="1828800" cy="18288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```code```</a:t>
            </a:r>
            <a:endParaRPr lang="en-US" sz="900" dirty="0"/>
          </a:p>
        </p:txBody>
      </p:sp>
      <p:sp>
        <p:nvSpPr>
          <p:cNvPr id="32" name="Text 30"/>
          <p:cNvSpPr/>
          <p:nvPr/>
        </p:nvSpPr>
        <p:spPr>
          <a:xfrm>
            <a:off x="6766560" y="2651760"/>
            <a:ext cx="1828800" cy="18288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Code block</a:t>
            </a:r>
            <a:endParaRPr lang="en-US" sz="900" dirty="0"/>
          </a:p>
        </p:txBody>
      </p:sp>
      <p:sp>
        <p:nvSpPr>
          <p:cNvPr id="33" name="Text 31"/>
          <p:cNvSpPr/>
          <p:nvPr/>
        </p:nvSpPr>
        <p:spPr>
          <a:xfrm>
            <a:off x="4937760" y="2834640"/>
            <a:ext cx="1828800" cy="18288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&gt; Quote</a:t>
            </a:r>
            <a:endParaRPr lang="en-US" sz="900" dirty="0"/>
          </a:p>
        </p:txBody>
      </p:sp>
      <p:sp>
        <p:nvSpPr>
          <p:cNvPr id="34" name="Text 32"/>
          <p:cNvSpPr/>
          <p:nvPr/>
        </p:nvSpPr>
        <p:spPr>
          <a:xfrm>
            <a:off x="6766560" y="2834640"/>
            <a:ext cx="1828800" cy="18288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Blockquote</a:t>
            </a:r>
            <a:endParaRPr lang="en-US" sz="900" dirty="0"/>
          </a:p>
        </p:txBody>
      </p:sp>
      <p:sp>
        <p:nvSpPr>
          <p:cNvPr id="35" name="Text 33"/>
          <p:cNvSpPr/>
          <p:nvPr/>
        </p:nvSpPr>
        <p:spPr>
          <a:xfrm>
            <a:off x="4937760" y="3017520"/>
            <a:ext cx="1828800" cy="18288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a:t>
            </a:r>
            <a:endParaRPr lang="en-US" sz="900" dirty="0"/>
          </a:p>
        </p:txBody>
      </p:sp>
      <p:sp>
        <p:nvSpPr>
          <p:cNvPr id="36" name="Text 34"/>
          <p:cNvSpPr/>
          <p:nvPr/>
        </p:nvSpPr>
        <p:spPr>
          <a:xfrm>
            <a:off x="6766560" y="3017520"/>
            <a:ext cx="1828800" cy="18288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Horizontal rule</a:t>
            </a:r>
            <a:endParaRPr lang="en-US" sz="900" dirty="0"/>
          </a:p>
        </p:txBody>
      </p:sp>
      <p:sp>
        <p:nvSpPr>
          <p:cNvPr id="37" name="Text 35"/>
          <p:cNvSpPr/>
          <p:nvPr/>
        </p:nvSpPr>
        <p:spPr>
          <a:xfrm>
            <a:off x="457200" y="3566160"/>
            <a:ext cx="8229600" cy="274320"/>
          </a:xfrm>
          <a:prstGeom prst="rect">
            <a:avLst/>
          </a:prstGeom>
          <a:noFill/>
          <a:ln/>
        </p:spPr>
        <p:txBody>
          <a:bodyPr wrap="square" lIns="0" tIns="0" rIns="0" bIns="0" rtlCol="0" anchor="ctr"/>
          <a:lstStyle/>
          <a:p>
            <a:pPr indent="0" marL="0">
              <a:buNone/>
            </a:pPr>
            <a:r>
              <a:rPr lang="en-US" sz="1200" b="1" dirty="0">
                <a:solidFill>
                  <a:srgbClr val="1E293B"/>
                </a:solidFill>
                <a:latin typeface="Calibri" pitchFamily="34" charset="0"/>
                <a:ea typeface="Calibri" pitchFamily="34" charset="-122"/>
                <a:cs typeface="Calibri" pitchFamily="34" charset="-120"/>
              </a:rPr>
              <a:t>A Real BMAD File:</a:t>
            </a:r>
            <a:endParaRPr lang="en-US" sz="1200" dirty="0"/>
          </a:p>
        </p:txBody>
      </p:sp>
      <p:sp>
        <p:nvSpPr>
          <p:cNvPr id="38" name="Shape 36"/>
          <p:cNvSpPr/>
          <p:nvPr/>
        </p:nvSpPr>
        <p:spPr>
          <a:xfrm>
            <a:off x="457200" y="3794760"/>
            <a:ext cx="8229600" cy="777240"/>
          </a:xfrm>
          <a:prstGeom prst="rect">
            <a:avLst/>
          </a:prstGeom>
          <a:solidFill>
            <a:srgbClr val="1E293B"/>
          </a:solidFill>
          <a:ln/>
        </p:spPr>
      </p:sp>
      <p:sp>
        <p:nvSpPr>
          <p:cNvPr id="39" name="Text 37"/>
          <p:cNvSpPr/>
          <p:nvPr/>
        </p:nvSpPr>
        <p:spPr>
          <a:xfrm>
            <a:off x="640080" y="3822192"/>
            <a:ext cx="7863840" cy="118872"/>
          </a:xfrm>
          <a:prstGeom prst="rect">
            <a:avLst/>
          </a:prstGeom>
          <a:noFill/>
          <a:ln/>
        </p:spPr>
        <p:txBody>
          <a:bodyPr wrap="square" lIns="0" tIns="0" rIns="0" bIns="0" rtlCol="0" anchor="ctr"/>
          <a:lstStyle/>
          <a:p>
            <a:pPr indent="0" marL="0">
              <a:buNone/>
            </a:pPr>
            <a:r>
              <a:rPr lang="en-US" sz="800" dirty="0">
                <a:solidFill>
                  <a:srgbClr val="14B8A6"/>
                </a:solidFill>
                <a:latin typeface="Consolas" pitchFamily="34" charset="0"/>
                <a:ea typeface="Consolas" pitchFamily="34" charset="-122"/>
                <a:cs typeface="Consolas" pitchFamily="34" charset="-120"/>
              </a:rPr>
              <a:t># Story: Implement Authentication API</a:t>
            </a:r>
            <a:endParaRPr lang="en-US" sz="800" dirty="0"/>
          </a:p>
        </p:txBody>
      </p:sp>
      <p:sp>
        <p:nvSpPr>
          <p:cNvPr id="40" name="Text 38"/>
          <p:cNvSpPr/>
          <p:nvPr/>
        </p:nvSpPr>
        <p:spPr>
          <a:xfrm>
            <a:off x="640080" y="3941064"/>
            <a:ext cx="7863840" cy="118872"/>
          </a:xfrm>
          <a:prstGeom prst="rect">
            <a:avLst/>
          </a:prstGeom>
          <a:noFill/>
          <a:ln/>
        </p:spPr>
        <p:txBody>
          <a:bodyPr wrap="square" lIns="0" tIns="0" rIns="0" bIns="0" rtlCol="0" anchor="ctr"/>
          <a:lstStyle/>
          <a:p>
            <a:pPr indent="0" marL="0">
              <a:buNone/>
            </a:pPr>
            <a:r>
              <a:rPr lang="en-US" sz="800" dirty="0">
                <a:solidFill>
                  <a:srgbClr val="94A3B8"/>
                </a:solidFill>
                <a:latin typeface="Consolas" pitchFamily="34" charset="0"/>
                <a:ea typeface="Consolas" pitchFamily="34" charset="-122"/>
                <a:cs typeface="Consolas" pitchFamily="34" charset="-120"/>
              </a:rPr>
              <a:t>## Status: ready  |  Epic: user-management</a:t>
            </a:r>
            <a:endParaRPr lang="en-US" sz="800" dirty="0"/>
          </a:p>
        </p:txBody>
      </p:sp>
      <p:sp>
        <p:nvSpPr>
          <p:cNvPr id="41" name="Text 39"/>
          <p:cNvSpPr/>
          <p:nvPr/>
        </p:nvSpPr>
        <p:spPr>
          <a:xfrm>
            <a:off x="640080" y="4059936"/>
            <a:ext cx="7863840" cy="118872"/>
          </a:xfrm>
          <a:prstGeom prst="rect">
            <a:avLst/>
          </a:prstGeom>
          <a:noFill/>
          <a:ln/>
        </p:spPr>
        <p:txBody>
          <a:bodyPr wrap="square" lIns="0" tIns="0" rIns="0" bIns="0" rtlCol="0" anchor="ctr"/>
          <a:lstStyle/>
          <a:p>
            <a:pPr indent="0" marL="0">
              <a:buNone/>
            </a:pPr>
            <a:r>
              <a:rPr lang="en-US" sz="800" dirty="0">
                <a:solidFill>
                  <a:srgbClr val="F59E0B"/>
                </a:solidFill>
                <a:latin typeface="Consolas" pitchFamily="34" charset="0"/>
                <a:ea typeface="Consolas" pitchFamily="34" charset="-122"/>
                <a:cs typeface="Consolas" pitchFamily="34" charset="-120"/>
              </a:rPr>
              <a:t>## Acceptance Criteria</a:t>
            </a:r>
            <a:endParaRPr lang="en-US" sz="800" dirty="0"/>
          </a:p>
        </p:txBody>
      </p:sp>
      <p:sp>
        <p:nvSpPr>
          <p:cNvPr id="42" name="Text 40"/>
          <p:cNvSpPr/>
          <p:nvPr/>
        </p:nvSpPr>
        <p:spPr>
          <a:xfrm>
            <a:off x="640080" y="4178808"/>
            <a:ext cx="7863840" cy="118872"/>
          </a:xfrm>
          <a:prstGeom prst="rect">
            <a:avLst/>
          </a:prstGeom>
          <a:noFill/>
          <a:ln/>
        </p:spPr>
        <p:txBody>
          <a:bodyPr wrap="square" lIns="0" tIns="0" rIns="0" bIns="0" rtlCol="0" anchor="ctr"/>
          <a:lstStyle/>
          <a:p>
            <a:pPr indent="0" marL="0">
              <a:buNone/>
            </a:pPr>
            <a:r>
              <a:rPr lang="en-US" sz="800" dirty="0">
                <a:solidFill>
                  <a:srgbClr val="FFFFFF"/>
                </a:solidFill>
                <a:latin typeface="Consolas" pitchFamily="34" charset="0"/>
                <a:ea typeface="Consolas" pitchFamily="34" charset="-122"/>
                <a:cs typeface="Consolas" pitchFamily="34" charset="-120"/>
              </a:rPr>
              <a:t>- [ ] JWT token generation with 15-min expiry</a:t>
            </a:r>
            <a:endParaRPr lang="en-US" sz="800" dirty="0"/>
          </a:p>
        </p:txBody>
      </p:sp>
      <p:sp>
        <p:nvSpPr>
          <p:cNvPr id="43" name="Text 41"/>
          <p:cNvSpPr/>
          <p:nvPr/>
        </p:nvSpPr>
        <p:spPr>
          <a:xfrm>
            <a:off x="640080" y="4297680"/>
            <a:ext cx="7863840" cy="118872"/>
          </a:xfrm>
          <a:prstGeom prst="rect">
            <a:avLst/>
          </a:prstGeom>
          <a:noFill/>
          <a:ln/>
        </p:spPr>
        <p:txBody>
          <a:bodyPr wrap="square" lIns="0" tIns="0" rIns="0" bIns="0" rtlCol="0" anchor="ctr"/>
          <a:lstStyle/>
          <a:p>
            <a:pPr indent="0" marL="0">
              <a:buNone/>
            </a:pPr>
            <a:r>
              <a:rPr lang="en-US" sz="800" dirty="0">
                <a:solidFill>
                  <a:srgbClr val="FFFFFF"/>
                </a:solidFill>
                <a:latin typeface="Consolas" pitchFamily="34" charset="0"/>
                <a:ea typeface="Consolas" pitchFamily="34" charset="-122"/>
                <a:cs typeface="Consolas" pitchFamily="34" charset="-120"/>
              </a:rPr>
              <a:t>- [ ] Refresh token rotation on each use</a:t>
            </a:r>
            <a:endParaRPr lang="en-US" sz="800" dirty="0"/>
          </a:p>
        </p:txBody>
      </p:sp>
      <p:sp>
        <p:nvSpPr>
          <p:cNvPr id="44" name="Text 42"/>
          <p:cNvSpPr/>
          <p:nvPr/>
        </p:nvSpPr>
        <p:spPr>
          <a:xfrm>
            <a:off x="640080" y="4416552"/>
            <a:ext cx="7863840" cy="118872"/>
          </a:xfrm>
          <a:prstGeom prst="rect">
            <a:avLst/>
          </a:prstGeom>
          <a:noFill/>
          <a:ln/>
        </p:spPr>
        <p:txBody>
          <a:bodyPr wrap="square" lIns="0" tIns="0" rIns="0" bIns="0" rtlCol="0" anchor="ctr"/>
          <a:lstStyle/>
          <a:p>
            <a:pPr indent="0" marL="0">
              <a:buNone/>
            </a:pPr>
            <a:r>
              <a:rPr lang="en-US" sz="800" dirty="0">
                <a:solidFill>
                  <a:srgbClr val="FFFFFF"/>
                </a:solidFill>
                <a:latin typeface="Consolas" pitchFamily="34" charset="0"/>
                <a:ea typeface="Consolas" pitchFamily="34" charset="-122"/>
                <a:cs typeface="Consolas" pitchFamily="34" charset="-120"/>
              </a:rPr>
              <a:t>- [ ] Rate limiting: max 5 failed attempts per IP</a:t>
            </a:r>
            <a:endParaRPr lang="en-US" sz="800" dirty="0"/>
          </a:p>
        </p:txBody>
      </p:sp>
      <p:sp>
        <p:nvSpPr>
          <p:cNvPr id="45" name="Text 43"/>
          <p:cNvSpPr/>
          <p:nvPr/>
        </p:nvSpPr>
        <p:spPr>
          <a:xfrm>
            <a:off x="457200" y="4663440"/>
            <a:ext cx="8229600" cy="274320"/>
          </a:xfrm>
          <a:prstGeom prst="rect">
            <a:avLst/>
          </a:prstGeom>
          <a:noFill/>
          <a:ln/>
        </p:spPr>
        <p:txBody>
          <a:bodyPr wrap="square" rtlCol="0" anchor="ctr"/>
          <a:lstStyle/>
          <a:p>
            <a:pPr algn="ctr" indent="0" marL="0">
              <a:buNone/>
            </a:pPr>
            <a:r>
              <a:rPr lang="en-US" sz="1000" i="1" dirty="0">
                <a:solidFill>
                  <a:srgbClr val="0D9488"/>
                </a:solidFill>
                <a:latin typeface="Calibri" pitchFamily="34" charset="0"/>
                <a:ea typeface="Calibri" pitchFamily="34" charset="-122"/>
                <a:cs typeface="Calibri" pitchFamily="34" charset="-120"/>
              </a:rPr>
              <a:t>Every BMAD artifact — briefs, PRDs, architecture docs, stories — is a Markdown file that AI agents and humans both understand</a:t>
            </a:r>
            <a:endParaRPr lang="en-US" sz="1000" dirty="0"/>
          </a:p>
        </p:txBody>
      </p:sp>
      <p:sp>
        <p:nvSpPr>
          <p:cNvPr id="46" name="Text 44"/>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15 / 100</a:t>
            </a:r>
            <a:endParaRPr lang="en-US" sz="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Installing ma-agents + BMAD-METHOD</a:t>
            </a:r>
            <a:endParaRPr lang="en-US" sz="2600" dirty="0"/>
          </a:p>
        </p:txBody>
      </p:sp>
      <p:sp>
        <p:nvSpPr>
          <p:cNvPr id="5" name="Shape 3"/>
          <p:cNvSpPr/>
          <p:nvPr/>
        </p:nvSpPr>
        <p:spPr>
          <a:xfrm>
            <a:off x="320040" y="1051560"/>
            <a:ext cx="4754880" cy="338328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6" name="Shape 4"/>
          <p:cNvSpPr/>
          <p:nvPr/>
        </p:nvSpPr>
        <p:spPr>
          <a:xfrm>
            <a:off x="320040" y="1051560"/>
            <a:ext cx="54864" cy="3383280"/>
          </a:xfrm>
          <a:prstGeom prst="rect">
            <a:avLst/>
          </a:prstGeom>
          <a:solidFill>
            <a:srgbClr val="0D9488"/>
          </a:solidFill>
          <a:ln/>
        </p:spPr>
      </p:sp>
      <p:sp>
        <p:nvSpPr>
          <p:cNvPr id="7" name="Text 5"/>
          <p:cNvSpPr/>
          <p:nvPr/>
        </p:nvSpPr>
        <p:spPr>
          <a:xfrm>
            <a:off x="502920" y="1097280"/>
            <a:ext cx="4389120" cy="320040"/>
          </a:xfrm>
          <a:prstGeom prst="rect">
            <a:avLst/>
          </a:prstGeom>
          <a:noFill/>
          <a:ln/>
        </p:spPr>
        <p:txBody>
          <a:bodyPr wrap="square" lIns="0" tIns="0" rIns="0" bIns="0" rtlCol="0" anchor="ctr"/>
          <a:lstStyle/>
          <a:p>
            <a:pPr indent="0" marL="0">
              <a:buNone/>
            </a:pPr>
            <a:r>
              <a:rPr lang="en-US" sz="1400" b="1" dirty="0">
                <a:solidFill>
                  <a:srgbClr val="1E293B"/>
                </a:solidFill>
                <a:latin typeface="Calibri" pitchFamily="34" charset="0"/>
                <a:ea typeface="Calibri" pitchFamily="34" charset="-122"/>
                <a:cs typeface="Calibri" pitchFamily="34" charset="-120"/>
              </a:rPr>
              <a:t>Step-by-Step Installation</a:t>
            </a:r>
            <a:endParaRPr lang="en-US" sz="1400" dirty="0"/>
          </a:p>
        </p:txBody>
      </p:sp>
      <p:sp>
        <p:nvSpPr>
          <p:cNvPr id="8" name="Shape 6"/>
          <p:cNvSpPr/>
          <p:nvPr/>
        </p:nvSpPr>
        <p:spPr>
          <a:xfrm>
            <a:off x="594360" y="1508760"/>
            <a:ext cx="320040" cy="320040"/>
          </a:xfrm>
          <a:prstGeom prst="ellipse">
            <a:avLst/>
          </a:prstGeom>
          <a:solidFill>
            <a:srgbClr val="0D9488"/>
          </a:solidFill>
          <a:ln/>
        </p:spPr>
      </p:sp>
      <p:sp>
        <p:nvSpPr>
          <p:cNvPr id="9" name="Text 7"/>
          <p:cNvSpPr/>
          <p:nvPr/>
        </p:nvSpPr>
        <p:spPr>
          <a:xfrm>
            <a:off x="594360" y="1508760"/>
            <a:ext cx="320040" cy="320040"/>
          </a:xfrm>
          <a:prstGeom prst="rect">
            <a:avLst/>
          </a:prstGeom>
          <a:noFill/>
          <a:ln/>
        </p:spPr>
        <p:txBody>
          <a:bodyPr wrap="square" rtlCol="0" anchor="ctr"/>
          <a:lstStyle/>
          <a:p>
            <a:pPr algn="ctr" indent="0" marL="0">
              <a:buNone/>
            </a:pPr>
            <a:r>
              <a:rPr lang="en-US" sz="1200" b="1" dirty="0">
                <a:solidFill>
                  <a:srgbClr val="FFFFFF"/>
                </a:solidFill>
                <a:latin typeface="Calibri" pitchFamily="34" charset="0"/>
                <a:ea typeface="Calibri" pitchFamily="34" charset="-122"/>
                <a:cs typeface="Calibri" pitchFamily="34" charset="-120"/>
              </a:rPr>
              <a:t>1</a:t>
            </a:r>
            <a:endParaRPr lang="en-US" sz="1200" dirty="0"/>
          </a:p>
        </p:txBody>
      </p:sp>
      <p:sp>
        <p:nvSpPr>
          <p:cNvPr id="10" name="Text 8"/>
          <p:cNvSpPr/>
          <p:nvPr/>
        </p:nvSpPr>
        <p:spPr>
          <a:xfrm>
            <a:off x="1005840" y="1490472"/>
            <a:ext cx="3840480" cy="201168"/>
          </a:xfrm>
          <a:prstGeom prst="rect">
            <a:avLst/>
          </a:prstGeom>
          <a:noFill/>
          <a:ln/>
        </p:spPr>
        <p:txBody>
          <a:bodyPr wrap="square" lIns="0" tIns="0" rIns="0" bIns="0" rtlCol="0" anchor="ctr"/>
          <a:lstStyle/>
          <a:p>
            <a:pPr indent="0" marL="0">
              <a:buNone/>
            </a:pPr>
            <a:r>
              <a:rPr lang="en-US" sz="1100" b="1" dirty="0">
                <a:solidFill>
                  <a:srgbClr val="1E293B"/>
                </a:solidFill>
                <a:latin typeface="Calibri" pitchFamily="34" charset="0"/>
                <a:ea typeface="Calibri" pitchFamily="34" charset="-122"/>
                <a:cs typeface="Calibri" pitchFamily="34" charset="-120"/>
              </a:rPr>
              <a:t>Install Node.js (v20+)</a:t>
            </a:r>
            <a:endParaRPr lang="en-US" sz="1100" dirty="0"/>
          </a:p>
        </p:txBody>
      </p:sp>
      <p:sp>
        <p:nvSpPr>
          <p:cNvPr id="11" name="Text 9"/>
          <p:cNvSpPr/>
          <p:nvPr/>
        </p:nvSpPr>
        <p:spPr>
          <a:xfrm>
            <a:off x="1005840" y="1691640"/>
            <a:ext cx="3840480" cy="182880"/>
          </a:xfrm>
          <a:prstGeom prst="rect">
            <a:avLst/>
          </a:prstGeom>
          <a:noFill/>
          <a:ln/>
        </p:spPr>
        <p:txBody>
          <a:bodyPr wrap="square" lIns="0" tIns="0" rIns="0" bIns="0" rtlCol="0" anchor="ctr"/>
          <a:lstStyle/>
          <a:p>
            <a:pPr indent="0" marL="0">
              <a:buNone/>
            </a:pPr>
            <a:r>
              <a:rPr lang="en-US" sz="900" dirty="0">
                <a:solidFill>
                  <a:srgbClr val="0D9488"/>
                </a:solidFill>
                <a:latin typeface="Consolas" pitchFamily="34" charset="0"/>
                <a:ea typeface="Consolas" pitchFamily="34" charset="-122"/>
                <a:cs typeface="Consolas" pitchFamily="34" charset="-120"/>
              </a:rPr>
              <a:t>nodejs.org — download LTS version</a:t>
            </a:r>
            <a:endParaRPr lang="en-US" sz="900" dirty="0"/>
          </a:p>
        </p:txBody>
      </p:sp>
      <p:sp>
        <p:nvSpPr>
          <p:cNvPr id="12" name="Shape 10"/>
          <p:cNvSpPr/>
          <p:nvPr/>
        </p:nvSpPr>
        <p:spPr>
          <a:xfrm>
            <a:off x="594360" y="2057400"/>
            <a:ext cx="320040" cy="320040"/>
          </a:xfrm>
          <a:prstGeom prst="ellipse">
            <a:avLst/>
          </a:prstGeom>
          <a:solidFill>
            <a:srgbClr val="0D9488"/>
          </a:solidFill>
          <a:ln/>
        </p:spPr>
      </p:sp>
      <p:sp>
        <p:nvSpPr>
          <p:cNvPr id="13" name="Text 11"/>
          <p:cNvSpPr/>
          <p:nvPr/>
        </p:nvSpPr>
        <p:spPr>
          <a:xfrm>
            <a:off x="594360" y="2057400"/>
            <a:ext cx="320040" cy="320040"/>
          </a:xfrm>
          <a:prstGeom prst="rect">
            <a:avLst/>
          </a:prstGeom>
          <a:noFill/>
          <a:ln/>
        </p:spPr>
        <p:txBody>
          <a:bodyPr wrap="square" rtlCol="0" anchor="ctr"/>
          <a:lstStyle/>
          <a:p>
            <a:pPr algn="ctr" indent="0" marL="0">
              <a:buNone/>
            </a:pPr>
            <a:r>
              <a:rPr lang="en-US" sz="1200" b="1" dirty="0">
                <a:solidFill>
                  <a:srgbClr val="FFFFFF"/>
                </a:solidFill>
                <a:latin typeface="Calibri" pitchFamily="34" charset="0"/>
                <a:ea typeface="Calibri" pitchFamily="34" charset="-122"/>
                <a:cs typeface="Calibri" pitchFamily="34" charset="-120"/>
              </a:rPr>
              <a:t>2</a:t>
            </a:r>
            <a:endParaRPr lang="en-US" sz="1200" dirty="0"/>
          </a:p>
        </p:txBody>
      </p:sp>
      <p:sp>
        <p:nvSpPr>
          <p:cNvPr id="14" name="Text 12"/>
          <p:cNvSpPr/>
          <p:nvPr/>
        </p:nvSpPr>
        <p:spPr>
          <a:xfrm>
            <a:off x="1005840" y="2039112"/>
            <a:ext cx="3840480" cy="201168"/>
          </a:xfrm>
          <a:prstGeom prst="rect">
            <a:avLst/>
          </a:prstGeom>
          <a:noFill/>
          <a:ln/>
        </p:spPr>
        <p:txBody>
          <a:bodyPr wrap="square" lIns="0" tIns="0" rIns="0" bIns="0" rtlCol="0" anchor="ctr"/>
          <a:lstStyle/>
          <a:p>
            <a:pPr indent="0" marL="0">
              <a:buNone/>
            </a:pPr>
            <a:r>
              <a:rPr lang="en-US" sz="1100" b="1" dirty="0">
                <a:solidFill>
                  <a:srgbClr val="1E293B"/>
                </a:solidFill>
                <a:latin typeface="Calibri" pitchFamily="34" charset="0"/>
                <a:ea typeface="Calibri" pitchFamily="34" charset="-122"/>
                <a:cs typeface="Calibri" pitchFamily="34" charset="-120"/>
              </a:rPr>
              <a:t>Navigate to your project root</a:t>
            </a:r>
            <a:endParaRPr lang="en-US" sz="1100" dirty="0"/>
          </a:p>
        </p:txBody>
      </p:sp>
      <p:sp>
        <p:nvSpPr>
          <p:cNvPr id="15" name="Text 13"/>
          <p:cNvSpPr/>
          <p:nvPr/>
        </p:nvSpPr>
        <p:spPr>
          <a:xfrm>
            <a:off x="1005840" y="2240280"/>
            <a:ext cx="3840480" cy="182880"/>
          </a:xfrm>
          <a:prstGeom prst="rect">
            <a:avLst/>
          </a:prstGeom>
          <a:noFill/>
          <a:ln/>
        </p:spPr>
        <p:txBody>
          <a:bodyPr wrap="square" lIns="0" tIns="0" rIns="0" bIns="0" rtlCol="0" anchor="ctr"/>
          <a:lstStyle/>
          <a:p>
            <a:pPr indent="0" marL="0">
              <a:buNone/>
            </a:pPr>
            <a:r>
              <a:rPr lang="en-US" sz="900" dirty="0">
                <a:solidFill>
                  <a:srgbClr val="0D9488"/>
                </a:solidFill>
                <a:latin typeface="Consolas" pitchFamily="34" charset="0"/>
                <a:ea typeface="Consolas" pitchFamily="34" charset="-122"/>
                <a:cs typeface="Consolas" pitchFamily="34" charset="-120"/>
              </a:rPr>
              <a:t>cd /path/to/your/project</a:t>
            </a:r>
            <a:endParaRPr lang="en-US" sz="900" dirty="0"/>
          </a:p>
        </p:txBody>
      </p:sp>
      <p:sp>
        <p:nvSpPr>
          <p:cNvPr id="16" name="Shape 14"/>
          <p:cNvSpPr/>
          <p:nvPr/>
        </p:nvSpPr>
        <p:spPr>
          <a:xfrm>
            <a:off x="594360" y="2606040"/>
            <a:ext cx="320040" cy="320040"/>
          </a:xfrm>
          <a:prstGeom prst="ellipse">
            <a:avLst/>
          </a:prstGeom>
          <a:solidFill>
            <a:srgbClr val="0D9488"/>
          </a:solidFill>
          <a:ln/>
        </p:spPr>
      </p:sp>
      <p:sp>
        <p:nvSpPr>
          <p:cNvPr id="17" name="Text 15"/>
          <p:cNvSpPr/>
          <p:nvPr/>
        </p:nvSpPr>
        <p:spPr>
          <a:xfrm>
            <a:off x="594360" y="2606040"/>
            <a:ext cx="320040" cy="320040"/>
          </a:xfrm>
          <a:prstGeom prst="rect">
            <a:avLst/>
          </a:prstGeom>
          <a:noFill/>
          <a:ln/>
        </p:spPr>
        <p:txBody>
          <a:bodyPr wrap="square" rtlCol="0" anchor="ctr"/>
          <a:lstStyle/>
          <a:p>
            <a:pPr algn="ctr" indent="0" marL="0">
              <a:buNone/>
            </a:pPr>
            <a:r>
              <a:rPr lang="en-US" sz="1200" b="1" dirty="0">
                <a:solidFill>
                  <a:srgbClr val="FFFFFF"/>
                </a:solidFill>
                <a:latin typeface="Calibri" pitchFamily="34" charset="0"/>
                <a:ea typeface="Calibri" pitchFamily="34" charset="-122"/>
                <a:cs typeface="Calibri" pitchFamily="34" charset="-120"/>
              </a:rPr>
              <a:t>3</a:t>
            </a:r>
            <a:endParaRPr lang="en-US" sz="1200" dirty="0"/>
          </a:p>
        </p:txBody>
      </p:sp>
      <p:sp>
        <p:nvSpPr>
          <p:cNvPr id="18" name="Text 16"/>
          <p:cNvSpPr/>
          <p:nvPr/>
        </p:nvSpPr>
        <p:spPr>
          <a:xfrm>
            <a:off x="1005840" y="2587752"/>
            <a:ext cx="3840480" cy="201168"/>
          </a:xfrm>
          <a:prstGeom prst="rect">
            <a:avLst/>
          </a:prstGeom>
          <a:noFill/>
          <a:ln/>
        </p:spPr>
        <p:txBody>
          <a:bodyPr wrap="square" lIns="0" tIns="0" rIns="0" bIns="0" rtlCol="0" anchor="ctr"/>
          <a:lstStyle/>
          <a:p>
            <a:pPr indent="0" marL="0">
              <a:buNone/>
            </a:pPr>
            <a:r>
              <a:rPr lang="en-US" sz="1100" b="1" dirty="0">
                <a:solidFill>
                  <a:srgbClr val="1E293B"/>
                </a:solidFill>
                <a:latin typeface="Calibri" pitchFamily="34" charset="0"/>
                <a:ea typeface="Calibri" pitchFamily="34" charset="-122"/>
                <a:cs typeface="Calibri" pitchFamily="34" charset="-120"/>
              </a:rPr>
              <a:t>Run the ma-agents wizard</a:t>
            </a:r>
            <a:endParaRPr lang="en-US" sz="1100" dirty="0"/>
          </a:p>
        </p:txBody>
      </p:sp>
      <p:sp>
        <p:nvSpPr>
          <p:cNvPr id="19" name="Text 17"/>
          <p:cNvSpPr/>
          <p:nvPr/>
        </p:nvSpPr>
        <p:spPr>
          <a:xfrm>
            <a:off x="1005840" y="2788920"/>
            <a:ext cx="3840480" cy="182880"/>
          </a:xfrm>
          <a:prstGeom prst="rect">
            <a:avLst/>
          </a:prstGeom>
          <a:noFill/>
          <a:ln/>
        </p:spPr>
        <p:txBody>
          <a:bodyPr wrap="square" lIns="0" tIns="0" rIns="0" bIns="0" rtlCol="0" anchor="ctr"/>
          <a:lstStyle/>
          <a:p>
            <a:pPr indent="0" marL="0">
              <a:buNone/>
            </a:pPr>
            <a:r>
              <a:rPr lang="en-US" sz="900" dirty="0">
                <a:solidFill>
                  <a:srgbClr val="0D9488"/>
                </a:solidFill>
                <a:latin typeface="Consolas" pitchFamily="34" charset="0"/>
                <a:ea typeface="Consolas" pitchFamily="34" charset="-122"/>
                <a:cs typeface="Consolas" pitchFamily="34" charset="-120"/>
              </a:rPr>
              <a:t>npx ma-agents install</a:t>
            </a:r>
            <a:endParaRPr lang="en-US" sz="900" dirty="0"/>
          </a:p>
        </p:txBody>
      </p:sp>
      <p:sp>
        <p:nvSpPr>
          <p:cNvPr id="20" name="Shape 18"/>
          <p:cNvSpPr/>
          <p:nvPr/>
        </p:nvSpPr>
        <p:spPr>
          <a:xfrm>
            <a:off x="594360" y="3154680"/>
            <a:ext cx="320040" cy="320040"/>
          </a:xfrm>
          <a:prstGeom prst="ellipse">
            <a:avLst/>
          </a:prstGeom>
          <a:solidFill>
            <a:srgbClr val="0D9488"/>
          </a:solidFill>
          <a:ln/>
        </p:spPr>
      </p:sp>
      <p:sp>
        <p:nvSpPr>
          <p:cNvPr id="21" name="Text 19"/>
          <p:cNvSpPr/>
          <p:nvPr/>
        </p:nvSpPr>
        <p:spPr>
          <a:xfrm>
            <a:off x="594360" y="3154680"/>
            <a:ext cx="320040" cy="320040"/>
          </a:xfrm>
          <a:prstGeom prst="rect">
            <a:avLst/>
          </a:prstGeom>
          <a:noFill/>
          <a:ln/>
        </p:spPr>
        <p:txBody>
          <a:bodyPr wrap="square" rtlCol="0" anchor="ctr"/>
          <a:lstStyle/>
          <a:p>
            <a:pPr algn="ctr" indent="0" marL="0">
              <a:buNone/>
            </a:pPr>
            <a:r>
              <a:rPr lang="en-US" sz="1200" b="1" dirty="0">
                <a:solidFill>
                  <a:srgbClr val="FFFFFF"/>
                </a:solidFill>
                <a:latin typeface="Calibri" pitchFamily="34" charset="0"/>
                <a:ea typeface="Calibri" pitchFamily="34" charset="-122"/>
                <a:cs typeface="Calibri" pitchFamily="34" charset="-120"/>
              </a:rPr>
              <a:t>4</a:t>
            </a:r>
            <a:endParaRPr lang="en-US" sz="1200" dirty="0"/>
          </a:p>
        </p:txBody>
      </p:sp>
      <p:sp>
        <p:nvSpPr>
          <p:cNvPr id="22" name="Text 20"/>
          <p:cNvSpPr/>
          <p:nvPr/>
        </p:nvSpPr>
        <p:spPr>
          <a:xfrm>
            <a:off x="1005840" y="3136392"/>
            <a:ext cx="3840480" cy="201168"/>
          </a:xfrm>
          <a:prstGeom prst="rect">
            <a:avLst/>
          </a:prstGeom>
          <a:noFill/>
          <a:ln/>
        </p:spPr>
        <p:txBody>
          <a:bodyPr wrap="square" lIns="0" tIns="0" rIns="0" bIns="0" rtlCol="0" anchor="ctr"/>
          <a:lstStyle/>
          <a:p>
            <a:pPr indent="0" marL="0">
              <a:buNone/>
            </a:pPr>
            <a:r>
              <a:rPr lang="en-US" sz="1100" b="1" dirty="0">
                <a:solidFill>
                  <a:srgbClr val="1E293B"/>
                </a:solidFill>
                <a:latin typeface="Calibri" pitchFamily="34" charset="0"/>
                <a:ea typeface="Calibri" pitchFamily="34" charset="-122"/>
                <a:cs typeface="Calibri" pitchFamily="34" charset="-120"/>
              </a:rPr>
              <a:t>Select skills you need</a:t>
            </a:r>
            <a:endParaRPr lang="en-US" sz="1100" dirty="0"/>
          </a:p>
        </p:txBody>
      </p:sp>
      <p:sp>
        <p:nvSpPr>
          <p:cNvPr id="23" name="Text 21"/>
          <p:cNvSpPr/>
          <p:nvPr/>
        </p:nvSpPr>
        <p:spPr>
          <a:xfrm>
            <a:off x="1005840" y="3337560"/>
            <a:ext cx="3840480" cy="182880"/>
          </a:xfrm>
          <a:prstGeom prst="rect">
            <a:avLst/>
          </a:prstGeom>
          <a:noFill/>
          <a:ln/>
        </p:spPr>
        <p:txBody>
          <a:bodyPr wrap="square" lIns="0" tIns="0" rIns="0" bIns="0" rtlCol="0" anchor="ctr"/>
          <a:lstStyle/>
          <a:p>
            <a:pPr indent="0" marL="0">
              <a:buNone/>
            </a:pPr>
            <a:r>
              <a:rPr lang="en-US" sz="900" dirty="0">
                <a:solidFill>
                  <a:srgbClr val="0D9488"/>
                </a:solidFill>
                <a:latin typeface="Consolas" pitchFamily="34" charset="0"/>
                <a:ea typeface="Consolas" pitchFamily="34" charset="-122"/>
                <a:cs typeface="Consolas" pitchFamily="34" charset="-120"/>
              </a:rPr>
              <a:t>code-review, test-generator, security...</a:t>
            </a:r>
            <a:endParaRPr lang="en-US" sz="900" dirty="0"/>
          </a:p>
        </p:txBody>
      </p:sp>
      <p:sp>
        <p:nvSpPr>
          <p:cNvPr id="24" name="Shape 22"/>
          <p:cNvSpPr/>
          <p:nvPr/>
        </p:nvSpPr>
        <p:spPr>
          <a:xfrm>
            <a:off x="594360" y="3703320"/>
            <a:ext cx="320040" cy="320040"/>
          </a:xfrm>
          <a:prstGeom prst="ellipse">
            <a:avLst/>
          </a:prstGeom>
          <a:solidFill>
            <a:srgbClr val="0D9488"/>
          </a:solidFill>
          <a:ln/>
        </p:spPr>
      </p:sp>
      <p:sp>
        <p:nvSpPr>
          <p:cNvPr id="25" name="Text 23"/>
          <p:cNvSpPr/>
          <p:nvPr/>
        </p:nvSpPr>
        <p:spPr>
          <a:xfrm>
            <a:off x="594360" y="3703320"/>
            <a:ext cx="320040" cy="320040"/>
          </a:xfrm>
          <a:prstGeom prst="rect">
            <a:avLst/>
          </a:prstGeom>
          <a:noFill/>
          <a:ln/>
        </p:spPr>
        <p:txBody>
          <a:bodyPr wrap="square" rtlCol="0" anchor="ctr"/>
          <a:lstStyle/>
          <a:p>
            <a:pPr algn="ctr" indent="0" marL="0">
              <a:buNone/>
            </a:pPr>
            <a:r>
              <a:rPr lang="en-US" sz="1200" b="1" dirty="0">
                <a:solidFill>
                  <a:srgbClr val="FFFFFF"/>
                </a:solidFill>
                <a:latin typeface="Calibri" pitchFamily="34" charset="0"/>
                <a:ea typeface="Calibri" pitchFamily="34" charset="-122"/>
                <a:cs typeface="Calibri" pitchFamily="34" charset="-120"/>
              </a:rPr>
              <a:t>5</a:t>
            </a:r>
            <a:endParaRPr lang="en-US" sz="1200" dirty="0"/>
          </a:p>
        </p:txBody>
      </p:sp>
      <p:sp>
        <p:nvSpPr>
          <p:cNvPr id="26" name="Text 24"/>
          <p:cNvSpPr/>
          <p:nvPr/>
        </p:nvSpPr>
        <p:spPr>
          <a:xfrm>
            <a:off x="1005840" y="3685032"/>
            <a:ext cx="3840480" cy="201168"/>
          </a:xfrm>
          <a:prstGeom prst="rect">
            <a:avLst/>
          </a:prstGeom>
          <a:noFill/>
          <a:ln/>
        </p:spPr>
        <p:txBody>
          <a:bodyPr wrap="square" lIns="0" tIns="0" rIns="0" bIns="0" rtlCol="0" anchor="ctr"/>
          <a:lstStyle/>
          <a:p>
            <a:pPr indent="0" marL="0">
              <a:buNone/>
            </a:pPr>
            <a:r>
              <a:rPr lang="en-US" sz="1100" b="1" dirty="0">
                <a:solidFill>
                  <a:srgbClr val="1E293B"/>
                </a:solidFill>
                <a:latin typeface="Calibri" pitchFamily="34" charset="0"/>
                <a:ea typeface="Calibri" pitchFamily="34" charset="-122"/>
                <a:cs typeface="Calibri" pitchFamily="34" charset="-120"/>
              </a:rPr>
              <a:t>Select target agents</a:t>
            </a:r>
            <a:endParaRPr lang="en-US" sz="1100" dirty="0"/>
          </a:p>
        </p:txBody>
      </p:sp>
      <p:sp>
        <p:nvSpPr>
          <p:cNvPr id="27" name="Text 25"/>
          <p:cNvSpPr/>
          <p:nvPr/>
        </p:nvSpPr>
        <p:spPr>
          <a:xfrm>
            <a:off x="1005840" y="3886200"/>
            <a:ext cx="3840480" cy="182880"/>
          </a:xfrm>
          <a:prstGeom prst="rect">
            <a:avLst/>
          </a:prstGeom>
          <a:noFill/>
          <a:ln/>
        </p:spPr>
        <p:txBody>
          <a:bodyPr wrap="square" lIns="0" tIns="0" rIns="0" bIns="0" rtlCol="0" anchor="ctr"/>
          <a:lstStyle/>
          <a:p>
            <a:pPr indent="0" marL="0">
              <a:buNone/>
            </a:pPr>
            <a:r>
              <a:rPr lang="en-US" sz="900" dirty="0">
                <a:solidFill>
                  <a:srgbClr val="0D9488"/>
                </a:solidFill>
                <a:latin typeface="Consolas" pitchFamily="34" charset="0"/>
                <a:ea typeface="Consolas" pitchFamily="34" charset="-122"/>
                <a:cs typeface="Consolas" pitchFamily="34" charset="-120"/>
              </a:rPr>
              <a:t>claude-code, cursor, cline, antigravity...</a:t>
            </a:r>
            <a:endParaRPr lang="en-US" sz="900" dirty="0"/>
          </a:p>
        </p:txBody>
      </p:sp>
      <p:sp>
        <p:nvSpPr>
          <p:cNvPr id="28" name="Shape 26"/>
          <p:cNvSpPr/>
          <p:nvPr/>
        </p:nvSpPr>
        <p:spPr>
          <a:xfrm>
            <a:off x="5257800" y="1051560"/>
            <a:ext cx="3703320" cy="3383280"/>
          </a:xfrm>
          <a:prstGeom prst="rect">
            <a:avLst/>
          </a:prstGeom>
          <a:solidFill>
            <a:srgbClr val="0F1B2D"/>
          </a:solidFill>
          <a:ln/>
        </p:spPr>
      </p:sp>
      <p:sp>
        <p:nvSpPr>
          <p:cNvPr id="29" name="Text 27"/>
          <p:cNvSpPr/>
          <p:nvPr/>
        </p:nvSpPr>
        <p:spPr>
          <a:xfrm>
            <a:off x="5440680" y="1115568"/>
            <a:ext cx="3383280" cy="320040"/>
          </a:xfrm>
          <a:prstGeom prst="rect">
            <a:avLst/>
          </a:prstGeom>
          <a:noFill/>
          <a:ln/>
        </p:spPr>
        <p:txBody>
          <a:bodyPr wrap="square" lIns="0" tIns="0" rIns="0" bIns="0" rtlCol="0" anchor="ctr"/>
          <a:lstStyle/>
          <a:p>
            <a:pPr indent="0" marL="0">
              <a:buNone/>
            </a:pPr>
            <a:r>
              <a:rPr lang="en-US" sz="1300" b="1" dirty="0">
                <a:solidFill>
                  <a:srgbClr val="14B8A6"/>
                </a:solidFill>
                <a:latin typeface="Calibri" pitchFamily="34" charset="0"/>
                <a:ea typeface="Calibri" pitchFamily="34" charset="-122"/>
                <a:cs typeface="Calibri" pitchFamily="34" charset="-120"/>
              </a:rPr>
              <a:t>What Happens Automatically</a:t>
            </a:r>
            <a:endParaRPr lang="en-US" sz="1300" dirty="0"/>
          </a:p>
        </p:txBody>
      </p:sp>
      <p:sp>
        <p:nvSpPr>
          <p:cNvPr id="30" name="Text 28"/>
          <p:cNvSpPr/>
          <p:nvPr/>
        </p:nvSpPr>
        <p:spPr>
          <a:xfrm>
            <a:off x="5440680" y="1554480"/>
            <a:ext cx="274320" cy="201168"/>
          </a:xfrm>
          <a:prstGeom prst="rect">
            <a:avLst/>
          </a:prstGeom>
          <a:noFill/>
          <a:ln/>
        </p:spPr>
        <p:txBody>
          <a:bodyPr wrap="square" lIns="0" tIns="0" rIns="0" bIns="0" rtlCol="0" anchor="ctr"/>
          <a:lstStyle/>
          <a:p>
            <a:pPr indent="0" marL="0">
              <a:buNone/>
            </a:pPr>
            <a:r>
              <a:rPr lang="en-US" sz="1200" dirty="0">
                <a:solidFill>
                  <a:srgbClr val="0D9488"/>
                </a:solidFill>
              </a:rPr>
              <a:t>✔</a:t>
            </a:r>
            <a:endParaRPr lang="en-US" sz="1200" dirty="0"/>
          </a:p>
        </p:txBody>
      </p:sp>
      <p:sp>
        <p:nvSpPr>
          <p:cNvPr id="31" name="Text 29"/>
          <p:cNvSpPr/>
          <p:nvPr/>
        </p:nvSpPr>
        <p:spPr>
          <a:xfrm>
            <a:off x="5760720" y="1554480"/>
            <a:ext cx="3017520" cy="201168"/>
          </a:xfrm>
          <a:prstGeom prst="rect">
            <a:avLst/>
          </a:prstGeom>
          <a:noFill/>
          <a:ln/>
        </p:spPr>
        <p:txBody>
          <a:bodyPr wrap="square" lIns="0" tIns="0" rIns="0" bIns="0" rtlCol="0" anchor="ctr"/>
          <a:lstStyle/>
          <a:p>
            <a:pPr indent="0" marL="0">
              <a:buNone/>
            </a:pPr>
            <a:r>
              <a:rPr lang="en-US" sz="950" b="1" dirty="0">
                <a:solidFill>
                  <a:srgbClr val="FFFFFF"/>
                </a:solidFill>
                <a:latin typeface="Calibri" pitchFamily="34" charset="0"/>
                <a:ea typeface="Calibri" pitchFamily="34" charset="-122"/>
                <a:cs typeface="Calibri" pitchFamily="34" charset="-120"/>
              </a:rPr>
              <a:t>BMAD-METHOD is installed inside your project</a:t>
            </a:r>
            <a:endParaRPr lang="en-US" sz="950" dirty="0"/>
          </a:p>
        </p:txBody>
      </p:sp>
      <p:sp>
        <p:nvSpPr>
          <p:cNvPr id="32" name="Text 30"/>
          <p:cNvSpPr/>
          <p:nvPr/>
        </p:nvSpPr>
        <p:spPr>
          <a:xfrm>
            <a:off x="5760720" y="1737360"/>
            <a:ext cx="3017520" cy="182880"/>
          </a:xfrm>
          <a:prstGeom prst="rect">
            <a:avLst/>
          </a:prstGeom>
          <a:noFill/>
          <a:ln/>
        </p:spPr>
        <p:txBody>
          <a:bodyPr wrap="square" lIns="0" tIns="0" rIns="0" bIns="0" rtlCol="0" anchor="ctr"/>
          <a:lstStyle/>
          <a:p>
            <a:pPr indent="0" marL="0">
              <a:buNone/>
            </a:pPr>
            <a:r>
              <a:rPr lang="en-US" sz="800" dirty="0">
                <a:solidFill>
                  <a:srgbClr val="94A3B8"/>
                </a:solidFill>
                <a:latin typeface="Consolas" pitchFamily="34" charset="0"/>
                <a:ea typeface="Consolas" pitchFamily="34" charset="-122"/>
                <a:cs typeface="Consolas" pitchFamily="34" charset="-120"/>
              </a:rPr>
              <a:t>_bmad/ directory with agents, workflows, tasks</a:t>
            </a:r>
            <a:endParaRPr lang="en-US" sz="800" dirty="0"/>
          </a:p>
        </p:txBody>
      </p:sp>
      <p:sp>
        <p:nvSpPr>
          <p:cNvPr id="33" name="Text 31"/>
          <p:cNvSpPr/>
          <p:nvPr/>
        </p:nvSpPr>
        <p:spPr>
          <a:xfrm>
            <a:off x="5440680" y="2011680"/>
            <a:ext cx="274320" cy="201168"/>
          </a:xfrm>
          <a:prstGeom prst="rect">
            <a:avLst/>
          </a:prstGeom>
          <a:noFill/>
          <a:ln/>
        </p:spPr>
        <p:txBody>
          <a:bodyPr wrap="square" lIns="0" tIns="0" rIns="0" bIns="0" rtlCol="0" anchor="ctr"/>
          <a:lstStyle/>
          <a:p>
            <a:pPr indent="0" marL="0">
              <a:buNone/>
            </a:pPr>
            <a:r>
              <a:rPr lang="en-US" sz="1200" dirty="0">
                <a:solidFill>
                  <a:srgbClr val="0D9488"/>
                </a:solidFill>
              </a:rPr>
              <a:t>✔</a:t>
            </a:r>
            <a:endParaRPr lang="en-US" sz="1200" dirty="0"/>
          </a:p>
        </p:txBody>
      </p:sp>
      <p:sp>
        <p:nvSpPr>
          <p:cNvPr id="34" name="Text 32"/>
          <p:cNvSpPr/>
          <p:nvPr/>
        </p:nvSpPr>
        <p:spPr>
          <a:xfrm>
            <a:off x="5760720" y="2011680"/>
            <a:ext cx="3017520" cy="201168"/>
          </a:xfrm>
          <a:prstGeom prst="rect">
            <a:avLst/>
          </a:prstGeom>
          <a:noFill/>
          <a:ln/>
        </p:spPr>
        <p:txBody>
          <a:bodyPr wrap="square" lIns="0" tIns="0" rIns="0" bIns="0" rtlCol="0" anchor="ctr"/>
          <a:lstStyle/>
          <a:p>
            <a:pPr indent="0" marL="0">
              <a:buNone/>
            </a:pPr>
            <a:r>
              <a:rPr lang="en-US" sz="950" b="1" dirty="0">
                <a:solidFill>
                  <a:srgbClr val="FFFFFF"/>
                </a:solidFill>
                <a:latin typeface="Calibri" pitchFamily="34" charset="0"/>
                <a:ea typeface="Calibri" pitchFamily="34" charset="-122"/>
                <a:cs typeface="Calibri" pitchFamily="34" charset="-120"/>
              </a:rPr>
              <a:t>Skills copied to each agent’s directory</a:t>
            </a:r>
            <a:endParaRPr lang="en-US" sz="950" dirty="0"/>
          </a:p>
        </p:txBody>
      </p:sp>
      <p:sp>
        <p:nvSpPr>
          <p:cNvPr id="35" name="Text 33"/>
          <p:cNvSpPr/>
          <p:nvPr/>
        </p:nvSpPr>
        <p:spPr>
          <a:xfrm>
            <a:off x="5760720" y="2194560"/>
            <a:ext cx="3017520" cy="182880"/>
          </a:xfrm>
          <a:prstGeom prst="rect">
            <a:avLst/>
          </a:prstGeom>
          <a:noFill/>
          <a:ln/>
        </p:spPr>
        <p:txBody>
          <a:bodyPr wrap="square" lIns="0" tIns="0" rIns="0" bIns="0" rtlCol="0" anchor="ctr"/>
          <a:lstStyle/>
          <a:p>
            <a:pPr indent="0" marL="0">
              <a:buNone/>
            </a:pPr>
            <a:r>
              <a:rPr lang="en-US" sz="800" dirty="0">
                <a:solidFill>
                  <a:srgbClr val="94A3B8"/>
                </a:solidFill>
                <a:latin typeface="Consolas" pitchFamily="34" charset="0"/>
                <a:ea typeface="Consolas" pitchFamily="34" charset="-122"/>
                <a:cs typeface="Consolas" pitchFamily="34" charset="-120"/>
              </a:rPr>
              <a:t>.claude/skills/, .cursor/skills/, etc.</a:t>
            </a:r>
            <a:endParaRPr lang="en-US" sz="800" dirty="0"/>
          </a:p>
        </p:txBody>
      </p:sp>
      <p:sp>
        <p:nvSpPr>
          <p:cNvPr id="36" name="Text 34"/>
          <p:cNvSpPr/>
          <p:nvPr/>
        </p:nvSpPr>
        <p:spPr>
          <a:xfrm>
            <a:off x="5440680" y="2468880"/>
            <a:ext cx="274320" cy="201168"/>
          </a:xfrm>
          <a:prstGeom prst="rect">
            <a:avLst/>
          </a:prstGeom>
          <a:noFill/>
          <a:ln/>
        </p:spPr>
        <p:txBody>
          <a:bodyPr wrap="square" lIns="0" tIns="0" rIns="0" bIns="0" rtlCol="0" anchor="ctr"/>
          <a:lstStyle/>
          <a:p>
            <a:pPr indent="0" marL="0">
              <a:buNone/>
            </a:pPr>
            <a:r>
              <a:rPr lang="en-US" sz="1200" dirty="0">
                <a:solidFill>
                  <a:srgbClr val="0D9488"/>
                </a:solidFill>
              </a:rPr>
              <a:t>✔</a:t>
            </a:r>
            <a:endParaRPr lang="en-US" sz="1200" dirty="0"/>
          </a:p>
        </p:txBody>
      </p:sp>
      <p:sp>
        <p:nvSpPr>
          <p:cNvPr id="37" name="Text 35"/>
          <p:cNvSpPr/>
          <p:nvPr/>
        </p:nvSpPr>
        <p:spPr>
          <a:xfrm>
            <a:off x="5760720" y="2468880"/>
            <a:ext cx="3017520" cy="201168"/>
          </a:xfrm>
          <a:prstGeom prst="rect">
            <a:avLst/>
          </a:prstGeom>
          <a:noFill/>
          <a:ln/>
        </p:spPr>
        <p:txBody>
          <a:bodyPr wrap="square" lIns="0" tIns="0" rIns="0" bIns="0" rtlCol="0" anchor="ctr"/>
          <a:lstStyle/>
          <a:p>
            <a:pPr indent="0" marL="0">
              <a:buNone/>
            </a:pPr>
            <a:r>
              <a:rPr lang="en-US" sz="950" b="1" dirty="0">
                <a:solidFill>
                  <a:srgbClr val="FFFFFF"/>
                </a:solidFill>
                <a:latin typeface="Calibri" pitchFamily="34" charset="0"/>
                <a:ea typeface="Calibri" pitchFamily="34" charset="-122"/>
                <a:cs typeface="Calibri" pitchFamily="34" charset="-120"/>
              </a:rPr>
              <a:t>MANIFEST.yaml generated</a:t>
            </a:r>
            <a:endParaRPr lang="en-US" sz="950" dirty="0"/>
          </a:p>
        </p:txBody>
      </p:sp>
      <p:sp>
        <p:nvSpPr>
          <p:cNvPr id="38" name="Text 36"/>
          <p:cNvSpPr/>
          <p:nvPr/>
        </p:nvSpPr>
        <p:spPr>
          <a:xfrm>
            <a:off x="5760720" y="2651760"/>
            <a:ext cx="3017520" cy="182880"/>
          </a:xfrm>
          <a:prstGeom prst="rect">
            <a:avLst/>
          </a:prstGeom>
          <a:noFill/>
          <a:ln/>
        </p:spPr>
        <p:txBody>
          <a:bodyPr wrap="square" lIns="0" tIns="0" rIns="0" bIns="0" rtlCol="0" anchor="ctr"/>
          <a:lstStyle/>
          <a:p>
            <a:pPr indent="0" marL="0">
              <a:buNone/>
            </a:pPr>
            <a:r>
              <a:rPr lang="en-US" sz="800" dirty="0">
                <a:solidFill>
                  <a:srgbClr val="94A3B8"/>
                </a:solidFill>
                <a:latin typeface="Consolas" pitchFamily="34" charset="0"/>
                <a:ea typeface="Consolas" pitchFamily="34" charset="-122"/>
                <a:cs typeface="Consolas" pitchFamily="34" charset="-120"/>
              </a:rPr>
              <a:t>Auto-discovery file for all installed skills</a:t>
            </a:r>
            <a:endParaRPr lang="en-US" sz="800" dirty="0"/>
          </a:p>
        </p:txBody>
      </p:sp>
      <p:sp>
        <p:nvSpPr>
          <p:cNvPr id="39" name="Text 37"/>
          <p:cNvSpPr/>
          <p:nvPr/>
        </p:nvSpPr>
        <p:spPr>
          <a:xfrm>
            <a:off x="5440680" y="2926080"/>
            <a:ext cx="274320" cy="201168"/>
          </a:xfrm>
          <a:prstGeom prst="rect">
            <a:avLst/>
          </a:prstGeom>
          <a:noFill/>
          <a:ln/>
        </p:spPr>
        <p:txBody>
          <a:bodyPr wrap="square" lIns="0" tIns="0" rIns="0" bIns="0" rtlCol="0" anchor="ctr"/>
          <a:lstStyle/>
          <a:p>
            <a:pPr indent="0" marL="0">
              <a:buNone/>
            </a:pPr>
            <a:r>
              <a:rPr lang="en-US" sz="1200" dirty="0">
                <a:solidFill>
                  <a:srgbClr val="0D9488"/>
                </a:solidFill>
              </a:rPr>
              <a:t>✔</a:t>
            </a:r>
            <a:endParaRPr lang="en-US" sz="1200" dirty="0"/>
          </a:p>
        </p:txBody>
      </p:sp>
      <p:sp>
        <p:nvSpPr>
          <p:cNvPr id="40" name="Text 38"/>
          <p:cNvSpPr/>
          <p:nvPr/>
        </p:nvSpPr>
        <p:spPr>
          <a:xfrm>
            <a:off x="5760720" y="2926080"/>
            <a:ext cx="3017520" cy="201168"/>
          </a:xfrm>
          <a:prstGeom prst="rect">
            <a:avLst/>
          </a:prstGeom>
          <a:noFill/>
          <a:ln/>
        </p:spPr>
        <p:txBody>
          <a:bodyPr wrap="square" lIns="0" tIns="0" rIns="0" bIns="0" rtlCol="0" anchor="ctr"/>
          <a:lstStyle/>
          <a:p>
            <a:pPr indent="0" marL="0">
              <a:buNone/>
            </a:pPr>
            <a:r>
              <a:rPr lang="en-US" sz="950" b="1" dirty="0">
                <a:solidFill>
                  <a:srgbClr val="FFFFFF"/>
                </a:solidFill>
                <a:latin typeface="Calibri" pitchFamily="34" charset="0"/>
                <a:ea typeface="Calibri" pitchFamily="34" charset="-122"/>
                <a:cs typeface="Calibri" pitchFamily="34" charset="-120"/>
              </a:rPr>
              <a:t>Agent instruction files updated</a:t>
            </a:r>
            <a:endParaRPr lang="en-US" sz="950" dirty="0"/>
          </a:p>
        </p:txBody>
      </p:sp>
      <p:sp>
        <p:nvSpPr>
          <p:cNvPr id="41" name="Text 39"/>
          <p:cNvSpPr/>
          <p:nvPr/>
        </p:nvSpPr>
        <p:spPr>
          <a:xfrm>
            <a:off x="5760720" y="3108960"/>
            <a:ext cx="3017520" cy="182880"/>
          </a:xfrm>
          <a:prstGeom prst="rect">
            <a:avLst/>
          </a:prstGeom>
          <a:noFill/>
          <a:ln/>
        </p:spPr>
        <p:txBody>
          <a:bodyPr wrap="square" lIns="0" tIns="0" rIns="0" bIns="0" rtlCol="0" anchor="ctr"/>
          <a:lstStyle/>
          <a:p>
            <a:pPr indent="0" marL="0">
              <a:buNone/>
            </a:pPr>
            <a:r>
              <a:rPr lang="en-US" sz="800" dirty="0">
                <a:solidFill>
                  <a:srgbClr val="94A3B8"/>
                </a:solidFill>
                <a:latin typeface="Consolas" pitchFamily="34" charset="0"/>
                <a:ea typeface="Consolas" pitchFamily="34" charset="-122"/>
                <a:cs typeface="Consolas" pitchFamily="34" charset="-120"/>
              </a:rPr>
              <a:t>CLAUDE.md, .clinerules — planning hints injected</a:t>
            </a:r>
            <a:endParaRPr lang="en-US" sz="800" dirty="0"/>
          </a:p>
        </p:txBody>
      </p:sp>
      <p:sp>
        <p:nvSpPr>
          <p:cNvPr id="42" name="Text 40"/>
          <p:cNvSpPr/>
          <p:nvPr/>
        </p:nvSpPr>
        <p:spPr>
          <a:xfrm>
            <a:off x="5440680" y="3383280"/>
            <a:ext cx="274320" cy="201168"/>
          </a:xfrm>
          <a:prstGeom prst="rect">
            <a:avLst/>
          </a:prstGeom>
          <a:noFill/>
          <a:ln/>
        </p:spPr>
        <p:txBody>
          <a:bodyPr wrap="square" lIns="0" tIns="0" rIns="0" bIns="0" rtlCol="0" anchor="ctr"/>
          <a:lstStyle/>
          <a:p>
            <a:pPr indent="0" marL="0">
              <a:buNone/>
            </a:pPr>
            <a:r>
              <a:rPr lang="en-US" sz="1200" dirty="0">
                <a:solidFill>
                  <a:srgbClr val="0D9488"/>
                </a:solidFill>
              </a:rPr>
              <a:t>✔</a:t>
            </a:r>
            <a:endParaRPr lang="en-US" sz="1200" dirty="0"/>
          </a:p>
        </p:txBody>
      </p:sp>
      <p:sp>
        <p:nvSpPr>
          <p:cNvPr id="43" name="Text 41"/>
          <p:cNvSpPr/>
          <p:nvPr/>
        </p:nvSpPr>
        <p:spPr>
          <a:xfrm>
            <a:off x="5760720" y="3383280"/>
            <a:ext cx="3017520" cy="201168"/>
          </a:xfrm>
          <a:prstGeom prst="rect">
            <a:avLst/>
          </a:prstGeom>
          <a:noFill/>
          <a:ln/>
        </p:spPr>
        <p:txBody>
          <a:bodyPr wrap="square" lIns="0" tIns="0" rIns="0" bIns="0" rtlCol="0" anchor="ctr"/>
          <a:lstStyle/>
          <a:p>
            <a:pPr indent="0" marL="0">
              <a:buNone/>
            </a:pPr>
            <a:r>
              <a:rPr lang="en-US" sz="950" b="1" dirty="0">
                <a:solidFill>
                  <a:srgbClr val="FFFFFF"/>
                </a:solidFill>
                <a:latin typeface="Calibri" pitchFamily="34" charset="0"/>
                <a:ea typeface="Calibri" pitchFamily="34" charset="-122"/>
                <a:cs typeface="Calibri" pitchFamily="34" charset="-120"/>
              </a:rPr>
              <a:t>Default agent configs created</a:t>
            </a:r>
            <a:endParaRPr lang="en-US" sz="950" dirty="0"/>
          </a:p>
        </p:txBody>
      </p:sp>
      <p:sp>
        <p:nvSpPr>
          <p:cNvPr id="44" name="Text 42"/>
          <p:cNvSpPr/>
          <p:nvPr/>
        </p:nvSpPr>
        <p:spPr>
          <a:xfrm>
            <a:off x="5760720" y="3566160"/>
            <a:ext cx="3017520" cy="182880"/>
          </a:xfrm>
          <a:prstGeom prst="rect">
            <a:avLst/>
          </a:prstGeom>
          <a:noFill/>
          <a:ln/>
        </p:spPr>
        <p:txBody>
          <a:bodyPr wrap="square" lIns="0" tIns="0" rIns="0" bIns="0" rtlCol="0" anchor="ctr"/>
          <a:lstStyle/>
          <a:p>
            <a:pPr indent="0" marL="0">
              <a:buNone/>
            </a:pPr>
            <a:r>
              <a:rPr lang="en-US" sz="800" dirty="0">
                <a:solidFill>
                  <a:srgbClr val="94A3B8"/>
                </a:solidFill>
                <a:latin typeface="Consolas" pitchFamily="34" charset="0"/>
                <a:ea typeface="Consolas" pitchFamily="34" charset="-122"/>
                <a:cs typeface="Consolas" pitchFamily="34" charset="-120"/>
              </a:rPr>
              <a:t>.customize.yaml templates (override defaults only)</a:t>
            </a:r>
            <a:endParaRPr lang="en-US" sz="800" dirty="0"/>
          </a:p>
        </p:txBody>
      </p:sp>
      <p:sp>
        <p:nvSpPr>
          <p:cNvPr id="45" name="Text 43"/>
          <p:cNvSpPr/>
          <p:nvPr/>
        </p:nvSpPr>
        <p:spPr>
          <a:xfrm>
            <a:off x="5440680" y="3840480"/>
            <a:ext cx="274320" cy="201168"/>
          </a:xfrm>
          <a:prstGeom prst="rect">
            <a:avLst/>
          </a:prstGeom>
          <a:noFill/>
          <a:ln/>
        </p:spPr>
        <p:txBody>
          <a:bodyPr wrap="square" lIns="0" tIns="0" rIns="0" bIns="0" rtlCol="0" anchor="ctr"/>
          <a:lstStyle/>
          <a:p>
            <a:pPr indent="0" marL="0">
              <a:buNone/>
            </a:pPr>
            <a:r>
              <a:rPr lang="en-US" sz="1200" dirty="0">
                <a:solidFill>
                  <a:srgbClr val="0D9488"/>
                </a:solidFill>
              </a:rPr>
              <a:t>✔</a:t>
            </a:r>
            <a:endParaRPr lang="en-US" sz="1200" dirty="0"/>
          </a:p>
        </p:txBody>
      </p:sp>
      <p:sp>
        <p:nvSpPr>
          <p:cNvPr id="46" name="Text 44"/>
          <p:cNvSpPr/>
          <p:nvPr/>
        </p:nvSpPr>
        <p:spPr>
          <a:xfrm>
            <a:off x="5760720" y="3840480"/>
            <a:ext cx="3017520" cy="201168"/>
          </a:xfrm>
          <a:prstGeom prst="rect">
            <a:avLst/>
          </a:prstGeom>
          <a:noFill/>
          <a:ln/>
        </p:spPr>
        <p:txBody>
          <a:bodyPr wrap="square" lIns="0" tIns="0" rIns="0" bIns="0" rtlCol="0" anchor="ctr"/>
          <a:lstStyle/>
          <a:p>
            <a:pPr indent="0" marL="0">
              <a:buNone/>
            </a:pPr>
            <a:r>
              <a:rPr lang="en-US" sz="950" b="1" dirty="0">
                <a:solidFill>
                  <a:srgbClr val="FFFFFF"/>
                </a:solidFill>
                <a:latin typeface="Calibri" pitchFamily="34" charset="0"/>
                <a:ea typeface="Calibri" pitchFamily="34" charset="-122"/>
                <a:cs typeface="Calibri" pitchFamily="34" charset="-120"/>
              </a:rPr>
              <a:t>Slash commands created</a:t>
            </a:r>
            <a:endParaRPr lang="en-US" sz="950" dirty="0"/>
          </a:p>
        </p:txBody>
      </p:sp>
      <p:sp>
        <p:nvSpPr>
          <p:cNvPr id="47" name="Text 45"/>
          <p:cNvSpPr/>
          <p:nvPr/>
        </p:nvSpPr>
        <p:spPr>
          <a:xfrm>
            <a:off x="5760720" y="4023360"/>
            <a:ext cx="3017520" cy="182880"/>
          </a:xfrm>
          <a:prstGeom prst="rect">
            <a:avLst/>
          </a:prstGeom>
          <a:noFill/>
          <a:ln/>
        </p:spPr>
        <p:txBody>
          <a:bodyPr wrap="square" lIns="0" tIns="0" rIns="0" bIns="0" rtlCol="0" anchor="ctr"/>
          <a:lstStyle/>
          <a:p>
            <a:pPr indent="0" marL="0">
              <a:buNone/>
            </a:pPr>
            <a:r>
              <a:rPr lang="en-US" sz="800" dirty="0">
                <a:solidFill>
                  <a:srgbClr val="94A3B8"/>
                </a:solidFill>
                <a:latin typeface="Consolas" pitchFamily="34" charset="0"/>
                <a:ea typeface="Consolas" pitchFamily="34" charset="-122"/>
                <a:cs typeface="Consolas" pitchFamily="34" charset="-120"/>
              </a:rPr>
              <a:t>/bmad-help, /bmad-bmm-create-prd, etc.</a:t>
            </a:r>
            <a:endParaRPr lang="en-US" sz="800" dirty="0"/>
          </a:p>
        </p:txBody>
      </p:sp>
      <p:sp>
        <p:nvSpPr>
          <p:cNvPr id="48" name="Text 46"/>
          <p:cNvSpPr/>
          <p:nvPr/>
        </p:nvSpPr>
        <p:spPr>
          <a:xfrm>
            <a:off x="320040" y="4709160"/>
            <a:ext cx="8503920" cy="274320"/>
          </a:xfrm>
          <a:prstGeom prst="rect">
            <a:avLst/>
          </a:prstGeom>
          <a:noFill/>
          <a:ln/>
        </p:spPr>
        <p:txBody>
          <a:bodyPr wrap="square" rtlCol="0" anchor="ctr"/>
          <a:lstStyle/>
          <a:p>
            <a:pPr algn="ctr" indent="0" marL="0">
              <a:buNone/>
            </a:pPr>
            <a:r>
              <a:rPr lang="en-US" sz="1000" i="1" dirty="0">
                <a:solidFill>
                  <a:srgbClr val="0D9488"/>
                </a:solidFill>
                <a:latin typeface="Calibri" pitchFamily="34" charset="0"/>
                <a:ea typeface="Calibri" pitchFamily="34" charset="-122"/>
                <a:cs typeface="Calibri" pitchFamily="34" charset="-120"/>
              </a:rPr>
              <a:t>One command installs everything: skills, BMAD framework, agent integration, and slash commands</a:t>
            </a:r>
            <a:endParaRPr lang="en-US" sz="1000" dirty="0"/>
          </a:p>
        </p:txBody>
      </p:sp>
      <p:sp>
        <p:nvSpPr>
          <p:cNvPr id="49" name="Text 47"/>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16 / 100</a:t>
            </a:r>
            <a:endParaRPr lang="en-US" sz="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Getting Started — /bmad-help</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Your intelligent guide — always knows what to do next</a:t>
            </a:r>
            <a:endParaRPr lang="en-US" sz="1300" dirty="0"/>
          </a:p>
        </p:txBody>
      </p:sp>
      <p:sp>
        <p:nvSpPr>
          <p:cNvPr id="5" name="Shape 3"/>
          <p:cNvSpPr/>
          <p:nvPr/>
        </p:nvSpPr>
        <p:spPr>
          <a:xfrm>
            <a:off x="365760" y="1234440"/>
            <a:ext cx="4114800" cy="228600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6" name="Text 4"/>
          <p:cNvSpPr/>
          <p:nvPr/>
        </p:nvSpPr>
        <p:spPr>
          <a:xfrm>
            <a:off x="548640" y="1280160"/>
            <a:ext cx="2286000" cy="320040"/>
          </a:xfrm>
          <a:prstGeom prst="rect">
            <a:avLst/>
          </a:prstGeom>
          <a:noFill/>
          <a:ln/>
        </p:spPr>
        <p:txBody>
          <a:bodyPr wrap="square" lIns="0" tIns="0" rIns="0" bIns="0" rtlCol="0" anchor="ctr"/>
          <a:lstStyle/>
          <a:p>
            <a:pPr indent="0" marL="0">
              <a:buNone/>
            </a:pPr>
            <a:r>
              <a:rPr lang="en-US" sz="1600" b="1" dirty="0">
                <a:solidFill>
                  <a:srgbClr val="F59E0B"/>
                </a:solidFill>
                <a:latin typeface="Consolas" pitchFamily="34" charset="0"/>
                <a:ea typeface="Consolas" pitchFamily="34" charset="-122"/>
                <a:cs typeface="Consolas" pitchFamily="34" charset="-120"/>
              </a:rPr>
              <a:t>/bmad-help</a:t>
            </a:r>
            <a:endParaRPr lang="en-US" sz="1600" dirty="0"/>
          </a:p>
        </p:txBody>
      </p:sp>
      <p:sp>
        <p:nvSpPr>
          <p:cNvPr id="7" name="Text 5"/>
          <p:cNvSpPr/>
          <p:nvPr/>
        </p:nvSpPr>
        <p:spPr>
          <a:xfrm>
            <a:off x="548640" y="1691640"/>
            <a:ext cx="3749040" cy="320040"/>
          </a:xfrm>
          <a:prstGeom prst="rect">
            <a:avLst/>
          </a:prstGeom>
          <a:noFill/>
          <a:ln/>
        </p:spPr>
        <p:txBody>
          <a:bodyPr wrap="square" lIns="0" tIns="0" rIns="0" bIns="0" rtlCol="0" anchor="ctr"/>
          <a:lstStyle/>
          <a:p>
            <a:pPr indent="0" marL="0">
              <a:buNone/>
            </a:pPr>
            <a:r>
              <a:rPr lang="en-US" sz="1000" dirty="0">
                <a:solidFill>
                  <a:srgbClr val="14B8A6"/>
                </a:solidFill>
                <a:latin typeface="Calibri" pitchFamily="34" charset="0"/>
                <a:ea typeface="Calibri" pitchFamily="34" charset="-122"/>
                <a:cs typeface="Calibri" pitchFamily="34" charset="-120"/>
              </a:rPr>
              <a:t>✔  Inspects your project to see what’s already been done</a:t>
            </a:r>
            <a:endParaRPr lang="en-US" sz="1000" dirty="0"/>
          </a:p>
        </p:txBody>
      </p:sp>
      <p:sp>
        <p:nvSpPr>
          <p:cNvPr id="8" name="Text 6"/>
          <p:cNvSpPr/>
          <p:nvPr/>
        </p:nvSpPr>
        <p:spPr>
          <a:xfrm>
            <a:off x="548640" y="2011680"/>
            <a:ext cx="3749040" cy="320040"/>
          </a:xfrm>
          <a:prstGeom prst="rect">
            <a:avLst/>
          </a:prstGeom>
          <a:noFill/>
          <a:ln/>
        </p:spPr>
        <p:txBody>
          <a:bodyPr wrap="square" lIns="0" tIns="0" rIns="0" bIns="0" rtlCol="0" anchor="ctr"/>
          <a:lstStyle/>
          <a:p>
            <a:pPr indent="0" marL="0">
              <a:buNone/>
            </a:pPr>
            <a:r>
              <a:rPr lang="en-US" sz="1000" dirty="0">
                <a:solidFill>
                  <a:srgbClr val="14B8A6"/>
                </a:solidFill>
                <a:latin typeface="Calibri" pitchFamily="34" charset="0"/>
                <a:ea typeface="Calibri" pitchFamily="34" charset="-122"/>
                <a:cs typeface="Calibri" pitchFamily="34" charset="-120"/>
              </a:rPr>
              <a:t>✔  Shows options based on installed modules</a:t>
            </a:r>
            <a:endParaRPr lang="en-US" sz="1000" dirty="0"/>
          </a:p>
        </p:txBody>
      </p:sp>
      <p:sp>
        <p:nvSpPr>
          <p:cNvPr id="9" name="Text 7"/>
          <p:cNvSpPr/>
          <p:nvPr/>
        </p:nvSpPr>
        <p:spPr>
          <a:xfrm>
            <a:off x="548640" y="2331720"/>
            <a:ext cx="3749040" cy="320040"/>
          </a:xfrm>
          <a:prstGeom prst="rect">
            <a:avLst/>
          </a:prstGeom>
          <a:noFill/>
          <a:ln/>
        </p:spPr>
        <p:txBody>
          <a:bodyPr wrap="square" lIns="0" tIns="0" rIns="0" bIns="0" rtlCol="0" anchor="ctr"/>
          <a:lstStyle/>
          <a:p>
            <a:pPr indent="0" marL="0">
              <a:buNone/>
            </a:pPr>
            <a:r>
              <a:rPr lang="en-US" sz="1000" dirty="0">
                <a:solidFill>
                  <a:srgbClr val="14B8A6"/>
                </a:solidFill>
                <a:latin typeface="Calibri" pitchFamily="34" charset="0"/>
                <a:ea typeface="Calibri" pitchFamily="34" charset="-122"/>
                <a:cs typeface="Calibri" pitchFamily="34" charset="-120"/>
              </a:rPr>
              <a:t>✔  Recommends the next required task</a:t>
            </a:r>
            <a:endParaRPr lang="en-US" sz="1000" dirty="0"/>
          </a:p>
        </p:txBody>
      </p:sp>
      <p:sp>
        <p:nvSpPr>
          <p:cNvPr id="10" name="Text 8"/>
          <p:cNvSpPr/>
          <p:nvPr/>
        </p:nvSpPr>
        <p:spPr>
          <a:xfrm>
            <a:off x="548640" y="2651760"/>
            <a:ext cx="3749040" cy="320040"/>
          </a:xfrm>
          <a:prstGeom prst="rect">
            <a:avLst/>
          </a:prstGeom>
          <a:noFill/>
          <a:ln/>
        </p:spPr>
        <p:txBody>
          <a:bodyPr wrap="square" lIns="0" tIns="0" rIns="0" bIns="0" rtlCol="0" anchor="ctr"/>
          <a:lstStyle/>
          <a:p>
            <a:pPr indent="0" marL="0">
              <a:buNone/>
            </a:pPr>
            <a:r>
              <a:rPr lang="en-US" sz="1000" dirty="0">
                <a:solidFill>
                  <a:srgbClr val="14B8A6"/>
                </a:solidFill>
                <a:latin typeface="Calibri" pitchFamily="34" charset="0"/>
                <a:ea typeface="Calibri" pitchFamily="34" charset="-122"/>
                <a:cs typeface="Calibri" pitchFamily="34" charset="-120"/>
              </a:rPr>
              <a:t>✔  Runs automatically at the end of every workflow</a:t>
            </a:r>
            <a:endParaRPr lang="en-US" sz="1000" dirty="0"/>
          </a:p>
        </p:txBody>
      </p:sp>
      <p:sp>
        <p:nvSpPr>
          <p:cNvPr id="11" name="Text 9"/>
          <p:cNvSpPr/>
          <p:nvPr/>
        </p:nvSpPr>
        <p:spPr>
          <a:xfrm>
            <a:off x="548640" y="2971800"/>
            <a:ext cx="3749040" cy="320040"/>
          </a:xfrm>
          <a:prstGeom prst="rect">
            <a:avLst/>
          </a:prstGeom>
          <a:noFill/>
          <a:ln/>
        </p:spPr>
        <p:txBody>
          <a:bodyPr wrap="square" lIns="0" tIns="0" rIns="0" bIns="0" rtlCol="0" anchor="ctr"/>
          <a:lstStyle/>
          <a:p>
            <a:pPr indent="0" marL="0">
              <a:buNone/>
            </a:pPr>
            <a:r>
              <a:rPr lang="en-US" sz="1000" dirty="0">
                <a:solidFill>
                  <a:srgbClr val="14B8A6"/>
                </a:solidFill>
                <a:latin typeface="Calibri" pitchFamily="34" charset="0"/>
                <a:ea typeface="Calibri" pitchFamily="34" charset="-122"/>
                <a:cs typeface="Calibri" pitchFamily="34" charset="-120"/>
              </a:rPr>
              <a:t>✔  Answers natural language questions</a:t>
            </a:r>
            <a:endParaRPr lang="en-US" sz="1000" dirty="0"/>
          </a:p>
        </p:txBody>
      </p:sp>
      <p:sp>
        <p:nvSpPr>
          <p:cNvPr id="12" name="Shape 10"/>
          <p:cNvSpPr/>
          <p:nvPr/>
        </p:nvSpPr>
        <p:spPr>
          <a:xfrm>
            <a:off x="4663440" y="1234440"/>
            <a:ext cx="4297680" cy="228600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3" name="Text 11"/>
          <p:cNvSpPr/>
          <p:nvPr/>
        </p:nvSpPr>
        <p:spPr>
          <a:xfrm>
            <a:off x="4846320" y="1280160"/>
            <a:ext cx="3931920" cy="320040"/>
          </a:xfrm>
          <a:prstGeom prst="rect">
            <a:avLst/>
          </a:prstGeom>
          <a:noFill/>
          <a:ln/>
        </p:spPr>
        <p:txBody>
          <a:bodyPr wrap="square" lIns="0" tIns="0" rIns="0" bIns="0" rtlCol="0" anchor="ctr"/>
          <a:lstStyle/>
          <a:p>
            <a:pPr indent="0" marL="0">
              <a:buNone/>
            </a:pPr>
            <a:r>
              <a:rPr lang="en-US" sz="1300" b="1" dirty="0">
                <a:solidFill>
                  <a:srgbClr val="14B8A6"/>
                </a:solidFill>
                <a:latin typeface="Calibri" pitchFamily="34" charset="0"/>
                <a:ea typeface="Calibri" pitchFamily="34" charset="-122"/>
                <a:cs typeface="Calibri" pitchFamily="34" charset="-120"/>
              </a:rPr>
              <a:t>Example Commands</a:t>
            </a:r>
            <a:endParaRPr lang="en-US" sz="1300" dirty="0"/>
          </a:p>
        </p:txBody>
      </p:sp>
      <p:sp>
        <p:nvSpPr>
          <p:cNvPr id="14" name="Text 12"/>
          <p:cNvSpPr/>
          <p:nvPr/>
        </p:nvSpPr>
        <p:spPr>
          <a:xfrm>
            <a:off x="4846320" y="1719072"/>
            <a:ext cx="3931920" cy="182880"/>
          </a:xfrm>
          <a:prstGeom prst="rect">
            <a:avLst/>
          </a:prstGeom>
          <a:noFill/>
          <a:ln/>
        </p:spPr>
        <p:txBody>
          <a:bodyPr wrap="square" lIns="0" tIns="0" rIns="0" bIns="0" rtlCol="0" anchor="ctr"/>
          <a:lstStyle/>
          <a:p>
            <a:pPr indent="0" marL="0">
              <a:buNone/>
            </a:pPr>
            <a:r>
              <a:rPr lang="en-US" sz="950" dirty="0">
                <a:solidFill>
                  <a:srgbClr val="F59E0B"/>
                </a:solidFill>
                <a:latin typeface="Consolas" pitchFamily="34" charset="0"/>
                <a:ea typeface="Consolas" pitchFamily="34" charset="-122"/>
                <a:cs typeface="Consolas" pitchFamily="34" charset="-120"/>
              </a:rPr>
              <a:t>/bmad-help</a:t>
            </a:r>
            <a:endParaRPr lang="en-US" sz="950" dirty="0"/>
          </a:p>
        </p:txBody>
      </p:sp>
      <p:sp>
        <p:nvSpPr>
          <p:cNvPr id="15" name="Text 13"/>
          <p:cNvSpPr/>
          <p:nvPr/>
        </p:nvSpPr>
        <p:spPr>
          <a:xfrm>
            <a:off x="4846320" y="1901952"/>
            <a:ext cx="3931920" cy="182880"/>
          </a:xfrm>
          <a:prstGeom prst="rect">
            <a:avLst/>
          </a:prstGeom>
          <a:noFill/>
          <a:ln/>
        </p:spPr>
        <p:txBody>
          <a:bodyPr wrap="square" lIns="0" tIns="0" rIns="0" bIns="0" rtlCol="0" anchor="ctr"/>
          <a:lstStyle/>
          <a:p>
            <a:pPr indent="0" marL="0">
              <a:buNone/>
            </a:pPr>
            <a:r>
              <a:rPr lang="en-US" sz="900" i="1" dirty="0">
                <a:solidFill>
                  <a:srgbClr val="94A3B8"/>
                </a:solidFill>
                <a:latin typeface="Calibri" pitchFamily="34" charset="0"/>
                <a:ea typeface="Calibri" pitchFamily="34" charset="-122"/>
                <a:cs typeface="Calibri" pitchFamily="34" charset="-120"/>
              </a:rPr>
              <a:t>What should I do first?</a:t>
            </a:r>
            <a:endParaRPr lang="en-US" sz="900" dirty="0"/>
          </a:p>
        </p:txBody>
      </p:sp>
      <p:sp>
        <p:nvSpPr>
          <p:cNvPr id="16" name="Text 14"/>
          <p:cNvSpPr/>
          <p:nvPr/>
        </p:nvSpPr>
        <p:spPr>
          <a:xfrm>
            <a:off x="4846320" y="2130552"/>
            <a:ext cx="3931920" cy="182880"/>
          </a:xfrm>
          <a:prstGeom prst="rect">
            <a:avLst/>
          </a:prstGeom>
          <a:noFill/>
          <a:ln/>
        </p:spPr>
        <p:txBody>
          <a:bodyPr wrap="square" lIns="0" tIns="0" rIns="0" bIns="0" rtlCol="0" anchor="ctr"/>
          <a:lstStyle/>
          <a:p>
            <a:pPr indent="0" marL="0">
              <a:buNone/>
            </a:pPr>
            <a:r>
              <a:rPr lang="en-US" sz="950" dirty="0">
                <a:solidFill>
                  <a:srgbClr val="F59E0B"/>
                </a:solidFill>
                <a:latin typeface="Consolas" pitchFamily="34" charset="0"/>
                <a:ea typeface="Consolas" pitchFamily="34" charset="-122"/>
                <a:cs typeface="Consolas" pitchFamily="34" charset="-120"/>
              </a:rPr>
              <a:t>/bmad-help</a:t>
            </a:r>
            <a:endParaRPr lang="en-US" sz="950" dirty="0"/>
          </a:p>
        </p:txBody>
      </p:sp>
      <p:sp>
        <p:nvSpPr>
          <p:cNvPr id="17" name="Text 15"/>
          <p:cNvSpPr/>
          <p:nvPr/>
        </p:nvSpPr>
        <p:spPr>
          <a:xfrm>
            <a:off x="4846320" y="2313432"/>
            <a:ext cx="3931920" cy="182880"/>
          </a:xfrm>
          <a:prstGeom prst="rect">
            <a:avLst/>
          </a:prstGeom>
          <a:noFill/>
          <a:ln/>
        </p:spPr>
        <p:txBody>
          <a:bodyPr wrap="square" lIns="0" tIns="0" rIns="0" bIns="0" rtlCol="0" anchor="ctr"/>
          <a:lstStyle/>
          <a:p>
            <a:pPr indent="0" marL="0">
              <a:buNone/>
            </a:pPr>
            <a:r>
              <a:rPr lang="en-US" sz="900" i="1" dirty="0">
                <a:solidFill>
                  <a:srgbClr val="94A3B8"/>
                </a:solidFill>
                <a:latin typeface="Calibri" pitchFamily="34" charset="0"/>
                <a:ea typeface="Calibri" pitchFamily="34" charset="-122"/>
                <a:cs typeface="Calibri" pitchFamily="34" charset="-120"/>
              </a:rPr>
              <a:t>I have a SaaS idea, where do I start?</a:t>
            </a:r>
            <a:endParaRPr lang="en-US" sz="900" dirty="0"/>
          </a:p>
        </p:txBody>
      </p:sp>
      <p:sp>
        <p:nvSpPr>
          <p:cNvPr id="18" name="Text 16"/>
          <p:cNvSpPr/>
          <p:nvPr/>
        </p:nvSpPr>
        <p:spPr>
          <a:xfrm>
            <a:off x="4846320" y="2542032"/>
            <a:ext cx="3931920" cy="182880"/>
          </a:xfrm>
          <a:prstGeom prst="rect">
            <a:avLst/>
          </a:prstGeom>
          <a:noFill/>
          <a:ln/>
        </p:spPr>
        <p:txBody>
          <a:bodyPr wrap="square" lIns="0" tIns="0" rIns="0" bIns="0" rtlCol="0" anchor="ctr"/>
          <a:lstStyle/>
          <a:p>
            <a:pPr indent="0" marL="0">
              <a:buNone/>
            </a:pPr>
            <a:r>
              <a:rPr lang="en-US" sz="950" dirty="0">
                <a:solidFill>
                  <a:srgbClr val="F59E0B"/>
                </a:solidFill>
                <a:latin typeface="Consolas" pitchFamily="34" charset="0"/>
                <a:ea typeface="Consolas" pitchFamily="34" charset="-122"/>
                <a:cs typeface="Consolas" pitchFamily="34" charset="-120"/>
              </a:rPr>
              <a:t>/bmad-help</a:t>
            </a:r>
            <a:endParaRPr lang="en-US" sz="950" dirty="0"/>
          </a:p>
        </p:txBody>
      </p:sp>
      <p:sp>
        <p:nvSpPr>
          <p:cNvPr id="19" name="Text 17"/>
          <p:cNvSpPr/>
          <p:nvPr/>
        </p:nvSpPr>
        <p:spPr>
          <a:xfrm>
            <a:off x="4846320" y="2724912"/>
            <a:ext cx="3931920" cy="182880"/>
          </a:xfrm>
          <a:prstGeom prst="rect">
            <a:avLst/>
          </a:prstGeom>
          <a:noFill/>
          <a:ln/>
        </p:spPr>
        <p:txBody>
          <a:bodyPr wrap="square" lIns="0" tIns="0" rIns="0" bIns="0" rtlCol="0" anchor="ctr"/>
          <a:lstStyle/>
          <a:p>
            <a:pPr indent="0" marL="0">
              <a:buNone/>
            </a:pPr>
            <a:r>
              <a:rPr lang="en-US" sz="900" i="1" dirty="0">
                <a:solidFill>
                  <a:srgbClr val="94A3B8"/>
                </a:solidFill>
                <a:latin typeface="Calibri" pitchFamily="34" charset="0"/>
                <a:ea typeface="Calibri" pitchFamily="34" charset="-122"/>
                <a:cs typeface="Calibri" pitchFamily="34" charset="-120"/>
              </a:rPr>
              <a:t>I just finished the architecture</a:t>
            </a:r>
            <a:endParaRPr lang="en-US" sz="900" dirty="0"/>
          </a:p>
        </p:txBody>
      </p:sp>
      <p:sp>
        <p:nvSpPr>
          <p:cNvPr id="20" name="Text 18"/>
          <p:cNvSpPr/>
          <p:nvPr/>
        </p:nvSpPr>
        <p:spPr>
          <a:xfrm>
            <a:off x="4846320" y="2953512"/>
            <a:ext cx="3931920" cy="182880"/>
          </a:xfrm>
          <a:prstGeom prst="rect">
            <a:avLst/>
          </a:prstGeom>
          <a:noFill/>
          <a:ln/>
        </p:spPr>
        <p:txBody>
          <a:bodyPr wrap="square" lIns="0" tIns="0" rIns="0" bIns="0" rtlCol="0" anchor="ctr"/>
          <a:lstStyle/>
          <a:p>
            <a:pPr indent="0" marL="0">
              <a:buNone/>
            </a:pPr>
            <a:r>
              <a:rPr lang="en-US" sz="950" dirty="0">
                <a:solidFill>
                  <a:srgbClr val="F59E0B"/>
                </a:solidFill>
                <a:latin typeface="Consolas" pitchFamily="34" charset="0"/>
                <a:ea typeface="Consolas" pitchFamily="34" charset="-122"/>
                <a:cs typeface="Consolas" pitchFamily="34" charset="-120"/>
              </a:rPr>
              <a:t>/bmad-help</a:t>
            </a:r>
            <a:endParaRPr lang="en-US" sz="950" dirty="0"/>
          </a:p>
        </p:txBody>
      </p:sp>
      <p:sp>
        <p:nvSpPr>
          <p:cNvPr id="21" name="Text 19"/>
          <p:cNvSpPr/>
          <p:nvPr/>
        </p:nvSpPr>
        <p:spPr>
          <a:xfrm>
            <a:off x="4846320" y="3136392"/>
            <a:ext cx="3931920" cy="182880"/>
          </a:xfrm>
          <a:prstGeom prst="rect">
            <a:avLst/>
          </a:prstGeom>
          <a:noFill/>
          <a:ln/>
        </p:spPr>
        <p:txBody>
          <a:bodyPr wrap="square" lIns="0" tIns="0" rIns="0" bIns="0" rtlCol="0" anchor="ctr"/>
          <a:lstStyle/>
          <a:p>
            <a:pPr indent="0" marL="0">
              <a:buNone/>
            </a:pPr>
            <a:r>
              <a:rPr lang="en-US" sz="900" i="1" dirty="0">
                <a:solidFill>
                  <a:srgbClr val="94A3B8"/>
                </a:solidFill>
                <a:latin typeface="Calibri" pitchFamily="34" charset="0"/>
                <a:ea typeface="Calibri" pitchFamily="34" charset="-122"/>
                <a:cs typeface="Calibri" pitchFamily="34" charset="-120"/>
              </a:rPr>
              <a:t>What are my options?</a:t>
            </a:r>
            <a:endParaRPr lang="en-US" sz="900" dirty="0"/>
          </a:p>
        </p:txBody>
      </p:sp>
      <p:sp>
        <p:nvSpPr>
          <p:cNvPr id="22" name="Shape 20"/>
          <p:cNvSpPr/>
          <p:nvPr/>
        </p:nvSpPr>
        <p:spPr>
          <a:xfrm>
            <a:off x="365760" y="3703320"/>
            <a:ext cx="8595360" cy="109728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23" name="Text 21"/>
          <p:cNvSpPr/>
          <p:nvPr/>
        </p:nvSpPr>
        <p:spPr>
          <a:xfrm>
            <a:off x="548640" y="3749040"/>
            <a:ext cx="7772400" cy="274320"/>
          </a:xfrm>
          <a:prstGeom prst="rect">
            <a:avLst/>
          </a:prstGeom>
          <a:noFill/>
          <a:ln/>
        </p:spPr>
        <p:txBody>
          <a:bodyPr wrap="square" lIns="0" tIns="0" rIns="0" bIns="0" rtlCol="0" anchor="ctr"/>
          <a:lstStyle/>
          <a:p>
            <a:pPr indent="0" marL="0">
              <a:buNone/>
            </a:pPr>
            <a:r>
              <a:rPr lang="en-US" sz="1200" b="1" dirty="0">
                <a:solidFill>
                  <a:srgbClr val="1E293B"/>
                </a:solidFill>
                <a:latin typeface="Calibri" pitchFamily="34" charset="0"/>
                <a:ea typeface="Calibri" pitchFamily="34" charset="-122"/>
                <a:cs typeface="Calibri" pitchFamily="34" charset="-120"/>
              </a:rPr>
              <a:t>Your First Session — 5 Steps</a:t>
            </a:r>
            <a:endParaRPr lang="en-US" sz="1200" dirty="0"/>
          </a:p>
        </p:txBody>
      </p:sp>
      <p:sp>
        <p:nvSpPr>
          <p:cNvPr id="24" name="Shape 22"/>
          <p:cNvSpPr/>
          <p:nvPr/>
        </p:nvSpPr>
        <p:spPr>
          <a:xfrm>
            <a:off x="502920" y="4069080"/>
            <a:ext cx="320040" cy="320040"/>
          </a:xfrm>
          <a:prstGeom prst="ellipse">
            <a:avLst/>
          </a:prstGeom>
          <a:solidFill>
            <a:srgbClr val="0D9488"/>
          </a:solidFill>
          <a:ln/>
        </p:spPr>
      </p:sp>
      <p:sp>
        <p:nvSpPr>
          <p:cNvPr id="25" name="Text 23"/>
          <p:cNvSpPr/>
          <p:nvPr/>
        </p:nvSpPr>
        <p:spPr>
          <a:xfrm>
            <a:off x="502920" y="4069080"/>
            <a:ext cx="320040" cy="320040"/>
          </a:xfrm>
          <a:prstGeom prst="rect">
            <a:avLst/>
          </a:prstGeom>
          <a:noFill/>
          <a:ln/>
        </p:spPr>
        <p:txBody>
          <a:bodyPr wrap="square" rtlCol="0" anchor="ctr"/>
          <a:lstStyle/>
          <a:p>
            <a:pPr algn="ctr" indent="0" marL="0">
              <a:buNone/>
            </a:pPr>
            <a:r>
              <a:rPr lang="en-US" sz="1200" b="1" dirty="0">
                <a:solidFill>
                  <a:srgbClr val="FFFFFF"/>
                </a:solidFill>
                <a:latin typeface="Calibri" pitchFamily="34" charset="0"/>
                <a:ea typeface="Calibri" pitchFamily="34" charset="-122"/>
                <a:cs typeface="Calibri" pitchFamily="34" charset="-120"/>
              </a:rPr>
              <a:t>1</a:t>
            </a:r>
            <a:endParaRPr lang="en-US" sz="1200" dirty="0"/>
          </a:p>
        </p:txBody>
      </p:sp>
      <p:sp>
        <p:nvSpPr>
          <p:cNvPr id="26" name="Text 24"/>
          <p:cNvSpPr/>
          <p:nvPr/>
        </p:nvSpPr>
        <p:spPr>
          <a:xfrm>
            <a:off x="914400" y="4041648"/>
            <a:ext cx="1234440" cy="320040"/>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npx ma-agents</a:t>
            </a:r>
            <a:endParaRPr lang="en-US" sz="800" dirty="0"/>
          </a:p>
          <a:p>
            <a:pPr indent="0" marL="0">
              <a:buNone/>
            </a:pPr>
            <a:r>
              <a:rPr lang="en-US" sz="800" dirty="0">
                <a:solidFill>
                  <a:srgbClr val="0D9488"/>
                </a:solidFill>
                <a:latin typeface="Consolas" pitchFamily="34" charset="0"/>
                <a:ea typeface="Consolas" pitchFamily="34" charset="-122"/>
                <a:cs typeface="Consolas" pitchFamily="34" charset="-120"/>
              </a:rPr>
              <a:t>install</a:t>
            </a:r>
            <a:endParaRPr lang="en-US" sz="800" dirty="0"/>
          </a:p>
        </p:txBody>
      </p:sp>
      <p:sp>
        <p:nvSpPr>
          <p:cNvPr id="27" name="Text 25"/>
          <p:cNvSpPr/>
          <p:nvPr/>
        </p:nvSpPr>
        <p:spPr>
          <a:xfrm>
            <a:off x="914400" y="4370832"/>
            <a:ext cx="1234440" cy="182880"/>
          </a:xfrm>
          <a:prstGeom prst="rect">
            <a:avLst/>
          </a:prstGeom>
          <a:noFill/>
          <a:ln/>
        </p:spPr>
        <p:txBody>
          <a:bodyPr wrap="square" lIns="0" tIns="0" rIns="0" bIns="0" rtlCol="0" anchor="ctr"/>
          <a:lstStyle/>
          <a:p>
            <a:pPr indent="0" marL="0">
              <a:buNone/>
            </a:pPr>
            <a:r>
              <a:rPr lang="en-US" sz="800" dirty="0">
                <a:solidFill>
                  <a:srgbClr val="94A3B8"/>
                </a:solidFill>
                <a:latin typeface="Calibri" pitchFamily="34" charset="0"/>
                <a:ea typeface="Calibri" pitchFamily="34" charset="-122"/>
                <a:cs typeface="Calibri" pitchFamily="34" charset="-120"/>
              </a:rPr>
              <a:t>Install skills + BMAD</a:t>
            </a:r>
            <a:endParaRPr lang="en-US" sz="800" dirty="0"/>
          </a:p>
        </p:txBody>
      </p:sp>
      <p:sp>
        <p:nvSpPr>
          <p:cNvPr id="28" name="Text 26"/>
          <p:cNvSpPr/>
          <p:nvPr/>
        </p:nvSpPr>
        <p:spPr>
          <a:xfrm>
            <a:off x="1920240" y="4069080"/>
            <a:ext cx="274320" cy="320040"/>
          </a:xfrm>
          <a:prstGeom prst="rect">
            <a:avLst/>
          </a:prstGeom>
          <a:noFill/>
          <a:ln/>
        </p:spPr>
        <p:txBody>
          <a:bodyPr wrap="square" rtlCol="0" anchor="ctr"/>
          <a:lstStyle/>
          <a:p>
            <a:pPr algn="ctr" indent="0" marL="0">
              <a:buNone/>
            </a:pPr>
            <a:r>
              <a:rPr lang="en-US" sz="1200" dirty="0">
                <a:solidFill>
                  <a:srgbClr val="0D9488"/>
                </a:solidFill>
              </a:rPr>
              <a:t>▶</a:t>
            </a:r>
            <a:endParaRPr lang="en-US" sz="1200" dirty="0"/>
          </a:p>
        </p:txBody>
      </p:sp>
      <p:sp>
        <p:nvSpPr>
          <p:cNvPr id="29" name="Shape 27"/>
          <p:cNvSpPr/>
          <p:nvPr/>
        </p:nvSpPr>
        <p:spPr>
          <a:xfrm>
            <a:off x="2194560" y="4069080"/>
            <a:ext cx="320040" cy="320040"/>
          </a:xfrm>
          <a:prstGeom prst="ellipse">
            <a:avLst/>
          </a:prstGeom>
          <a:solidFill>
            <a:srgbClr val="0D9488"/>
          </a:solidFill>
          <a:ln/>
        </p:spPr>
      </p:sp>
      <p:sp>
        <p:nvSpPr>
          <p:cNvPr id="30" name="Text 28"/>
          <p:cNvSpPr/>
          <p:nvPr/>
        </p:nvSpPr>
        <p:spPr>
          <a:xfrm>
            <a:off x="2194560" y="4069080"/>
            <a:ext cx="320040" cy="320040"/>
          </a:xfrm>
          <a:prstGeom prst="rect">
            <a:avLst/>
          </a:prstGeom>
          <a:noFill/>
          <a:ln/>
        </p:spPr>
        <p:txBody>
          <a:bodyPr wrap="square" rtlCol="0" anchor="ctr"/>
          <a:lstStyle/>
          <a:p>
            <a:pPr algn="ctr" indent="0" marL="0">
              <a:buNone/>
            </a:pPr>
            <a:r>
              <a:rPr lang="en-US" sz="1200" b="1" dirty="0">
                <a:solidFill>
                  <a:srgbClr val="FFFFFF"/>
                </a:solidFill>
                <a:latin typeface="Calibri" pitchFamily="34" charset="0"/>
                <a:ea typeface="Calibri" pitchFamily="34" charset="-122"/>
                <a:cs typeface="Calibri" pitchFamily="34" charset="-120"/>
              </a:rPr>
              <a:t>2</a:t>
            </a:r>
            <a:endParaRPr lang="en-US" sz="1200" dirty="0"/>
          </a:p>
        </p:txBody>
      </p:sp>
      <p:sp>
        <p:nvSpPr>
          <p:cNvPr id="31" name="Text 29"/>
          <p:cNvSpPr/>
          <p:nvPr/>
        </p:nvSpPr>
        <p:spPr>
          <a:xfrm>
            <a:off x="2606040" y="4041648"/>
            <a:ext cx="1234440" cy="320040"/>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/bmad-help</a:t>
            </a:r>
            <a:endParaRPr lang="en-US" sz="800" dirty="0"/>
          </a:p>
        </p:txBody>
      </p:sp>
      <p:sp>
        <p:nvSpPr>
          <p:cNvPr id="32" name="Text 30"/>
          <p:cNvSpPr/>
          <p:nvPr/>
        </p:nvSpPr>
        <p:spPr>
          <a:xfrm>
            <a:off x="2606040" y="4370832"/>
            <a:ext cx="1234440" cy="182880"/>
          </a:xfrm>
          <a:prstGeom prst="rect">
            <a:avLst/>
          </a:prstGeom>
          <a:noFill/>
          <a:ln/>
        </p:spPr>
        <p:txBody>
          <a:bodyPr wrap="square" lIns="0" tIns="0" rIns="0" bIns="0" rtlCol="0" anchor="ctr"/>
          <a:lstStyle/>
          <a:p>
            <a:pPr indent="0" marL="0">
              <a:buNone/>
            </a:pPr>
            <a:r>
              <a:rPr lang="en-US" sz="800" dirty="0">
                <a:solidFill>
                  <a:srgbClr val="94A3B8"/>
                </a:solidFill>
                <a:latin typeface="Calibri" pitchFamily="34" charset="0"/>
                <a:ea typeface="Calibri" pitchFamily="34" charset="-122"/>
                <a:cs typeface="Calibri" pitchFamily="34" charset="-120"/>
              </a:rPr>
              <a:t>Get guidance</a:t>
            </a:r>
            <a:endParaRPr lang="en-US" sz="800" dirty="0"/>
          </a:p>
        </p:txBody>
      </p:sp>
      <p:sp>
        <p:nvSpPr>
          <p:cNvPr id="33" name="Text 31"/>
          <p:cNvSpPr/>
          <p:nvPr/>
        </p:nvSpPr>
        <p:spPr>
          <a:xfrm>
            <a:off x="3611880" y="4069080"/>
            <a:ext cx="274320" cy="320040"/>
          </a:xfrm>
          <a:prstGeom prst="rect">
            <a:avLst/>
          </a:prstGeom>
          <a:noFill/>
          <a:ln/>
        </p:spPr>
        <p:txBody>
          <a:bodyPr wrap="square" rtlCol="0" anchor="ctr"/>
          <a:lstStyle/>
          <a:p>
            <a:pPr algn="ctr" indent="0" marL="0">
              <a:buNone/>
            </a:pPr>
            <a:r>
              <a:rPr lang="en-US" sz="1200" dirty="0">
                <a:solidFill>
                  <a:srgbClr val="0D9488"/>
                </a:solidFill>
              </a:rPr>
              <a:t>▶</a:t>
            </a:r>
            <a:endParaRPr lang="en-US" sz="1200" dirty="0"/>
          </a:p>
        </p:txBody>
      </p:sp>
      <p:sp>
        <p:nvSpPr>
          <p:cNvPr id="34" name="Shape 32"/>
          <p:cNvSpPr/>
          <p:nvPr/>
        </p:nvSpPr>
        <p:spPr>
          <a:xfrm>
            <a:off x="3886200" y="4069080"/>
            <a:ext cx="320040" cy="320040"/>
          </a:xfrm>
          <a:prstGeom prst="ellipse">
            <a:avLst/>
          </a:prstGeom>
          <a:solidFill>
            <a:srgbClr val="0D9488"/>
          </a:solidFill>
          <a:ln/>
        </p:spPr>
      </p:sp>
      <p:sp>
        <p:nvSpPr>
          <p:cNvPr id="35" name="Text 33"/>
          <p:cNvSpPr/>
          <p:nvPr/>
        </p:nvSpPr>
        <p:spPr>
          <a:xfrm>
            <a:off x="3886200" y="4069080"/>
            <a:ext cx="320040" cy="320040"/>
          </a:xfrm>
          <a:prstGeom prst="rect">
            <a:avLst/>
          </a:prstGeom>
          <a:noFill/>
          <a:ln/>
        </p:spPr>
        <p:txBody>
          <a:bodyPr wrap="square" rtlCol="0" anchor="ctr"/>
          <a:lstStyle/>
          <a:p>
            <a:pPr algn="ctr" indent="0" marL="0">
              <a:buNone/>
            </a:pPr>
            <a:r>
              <a:rPr lang="en-US" sz="1200" b="1" dirty="0">
                <a:solidFill>
                  <a:srgbClr val="FFFFFF"/>
                </a:solidFill>
                <a:latin typeface="Calibri" pitchFamily="34" charset="0"/>
                <a:ea typeface="Calibri" pitchFamily="34" charset="-122"/>
                <a:cs typeface="Calibri" pitchFamily="34" charset="-120"/>
              </a:rPr>
              <a:t>3</a:t>
            </a:r>
            <a:endParaRPr lang="en-US" sz="1200" dirty="0"/>
          </a:p>
        </p:txBody>
      </p:sp>
      <p:sp>
        <p:nvSpPr>
          <p:cNvPr id="36" name="Text 34"/>
          <p:cNvSpPr/>
          <p:nvPr/>
        </p:nvSpPr>
        <p:spPr>
          <a:xfrm>
            <a:off x="4297680" y="4041648"/>
            <a:ext cx="1234440" cy="320040"/>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/bmad-bmm-create-</a:t>
            </a:r>
            <a:endParaRPr lang="en-US" sz="800" dirty="0"/>
          </a:p>
          <a:p>
            <a:pPr indent="0" marL="0">
              <a:buNone/>
            </a:pPr>
            <a:r>
              <a:rPr lang="en-US" sz="800" dirty="0">
                <a:solidFill>
                  <a:srgbClr val="0D9488"/>
                </a:solidFill>
                <a:latin typeface="Consolas" pitchFamily="34" charset="0"/>
                <a:ea typeface="Consolas" pitchFamily="34" charset="-122"/>
                <a:cs typeface="Consolas" pitchFamily="34" charset="-120"/>
              </a:rPr>
              <a:t>project-brief</a:t>
            </a:r>
            <a:endParaRPr lang="en-US" sz="800" dirty="0"/>
          </a:p>
        </p:txBody>
      </p:sp>
      <p:sp>
        <p:nvSpPr>
          <p:cNvPr id="37" name="Text 35"/>
          <p:cNvSpPr/>
          <p:nvPr/>
        </p:nvSpPr>
        <p:spPr>
          <a:xfrm>
            <a:off x="4297680" y="4370832"/>
            <a:ext cx="1234440" cy="182880"/>
          </a:xfrm>
          <a:prstGeom prst="rect">
            <a:avLst/>
          </a:prstGeom>
          <a:noFill/>
          <a:ln/>
        </p:spPr>
        <p:txBody>
          <a:bodyPr wrap="square" lIns="0" tIns="0" rIns="0" bIns="0" rtlCol="0" anchor="ctr"/>
          <a:lstStyle/>
          <a:p>
            <a:pPr indent="0" marL="0">
              <a:buNone/>
            </a:pPr>
            <a:r>
              <a:rPr lang="en-US" sz="800" dirty="0">
                <a:solidFill>
                  <a:srgbClr val="94A3B8"/>
                </a:solidFill>
                <a:latin typeface="Calibri" pitchFamily="34" charset="0"/>
                <a:ea typeface="Calibri" pitchFamily="34" charset="-122"/>
                <a:cs typeface="Calibri" pitchFamily="34" charset="-120"/>
              </a:rPr>
              <a:t>Analyst agent starts</a:t>
            </a:r>
            <a:endParaRPr lang="en-US" sz="800" dirty="0"/>
          </a:p>
        </p:txBody>
      </p:sp>
      <p:sp>
        <p:nvSpPr>
          <p:cNvPr id="38" name="Text 36"/>
          <p:cNvSpPr/>
          <p:nvPr/>
        </p:nvSpPr>
        <p:spPr>
          <a:xfrm>
            <a:off x="5303520" y="4069080"/>
            <a:ext cx="274320" cy="320040"/>
          </a:xfrm>
          <a:prstGeom prst="rect">
            <a:avLst/>
          </a:prstGeom>
          <a:noFill/>
          <a:ln/>
        </p:spPr>
        <p:txBody>
          <a:bodyPr wrap="square" rtlCol="0" anchor="ctr"/>
          <a:lstStyle/>
          <a:p>
            <a:pPr algn="ctr" indent="0" marL="0">
              <a:buNone/>
            </a:pPr>
            <a:r>
              <a:rPr lang="en-US" sz="1200" dirty="0">
                <a:solidFill>
                  <a:srgbClr val="0D9488"/>
                </a:solidFill>
              </a:rPr>
              <a:t>▶</a:t>
            </a:r>
            <a:endParaRPr lang="en-US" sz="1200" dirty="0"/>
          </a:p>
        </p:txBody>
      </p:sp>
      <p:sp>
        <p:nvSpPr>
          <p:cNvPr id="39" name="Shape 37"/>
          <p:cNvSpPr/>
          <p:nvPr/>
        </p:nvSpPr>
        <p:spPr>
          <a:xfrm>
            <a:off x="5577840" y="4069080"/>
            <a:ext cx="320040" cy="320040"/>
          </a:xfrm>
          <a:prstGeom prst="ellipse">
            <a:avLst/>
          </a:prstGeom>
          <a:solidFill>
            <a:srgbClr val="0D9488"/>
          </a:solidFill>
          <a:ln/>
        </p:spPr>
      </p:sp>
      <p:sp>
        <p:nvSpPr>
          <p:cNvPr id="40" name="Text 38"/>
          <p:cNvSpPr/>
          <p:nvPr/>
        </p:nvSpPr>
        <p:spPr>
          <a:xfrm>
            <a:off x="5577840" y="4069080"/>
            <a:ext cx="320040" cy="320040"/>
          </a:xfrm>
          <a:prstGeom prst="rect">
            <a:avLst/>
          </a:prstGeom>
          <a:noFill/>
          <a:ln/>
        </p:spPr>
        <p:txBody>
          <a:bodyPr wrap="square" rtlCol="0" anchor="ctr"/>
          <a:lstStyle/>
          <a:p>
            <a:pPr algn="ctr" indent="0" marL="0">
              <a:buNone/>
            </a:pPr>
            <a:r>
              <a:rPr lang="en-US" sz="1200" b="1" dirty="0">
                <a:solidFill>
                  <a:srgbClr val="FFFFFF"/>
                </a:solidFill>
                <a:latin typeface="Calibri" pitchFamily="34" charset="0"/>
                <a:ea typeface="Calibri" pitchFamily="34" charset="-122"/>
                <a:cs typeface="Calibri" pitchFamily="34" charset="-120"/>
              </a:rPr>
              <a:t>4</a:t>
            </a:r>
            <a:endParaRPr lang="en-US" sz="1200" dirty="0"/>
          </a:p>
        </p:txBody>
      </p:sp>
      <p:sp>
        <p:nvSpPr>
          <p:cNvPr id="41" name="Text 39"/>
          <p:cNvSpPr/>
          <p:nvPr/>
        </p:nvSpPr>
        <p:spPr>
          <a:xfrm>
            <a:off x="5989320" y="4041648"/>
            <a:ext cx="1234440" cy="320040"/>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/bmad-bmm-create-prd</a:t>
            </a:r>
            <a:endParaRPr lang="en-US" sz="800" dirty="0"/>
          </a:p>
        </p:txBody>
      </p:sp>
      <p:sp>
        <p:nvSpPr>
          <p:cNvPr id="42" name="Text 40"/>
          <p:cNvSpPr/>
          <p:nvPr/>
        </p:nvSpPr>
        <p:spPr>
          <a:xfrm>
            <a:off x="5989320" y="4370832"/>
            <a:ext cx="1234440" cy="182880"/>
          </a:xfrm>
          <a:prstGeom prst="rect">
            <a:avLst/>
          </a:prstGeom>
          <a:noFill/>
          <a:ln/>
        </p:spPr>
        <p:txBody>
          <a:bodyPr wrap="square" lIns="0" tIns="0" rIns="0" bIns="0" rtlCol="0" anchor="ctr"/>
          <a:lstStyle/>
          <a:p>
            <a:pPr indent="0" marL="0">
              <a:buNone/>
            </a:pPr>
            <a:r>
              <a:rPr lang="en-US" sz="800" dirty="0">
                <a:solidFill>
                  <a:srgbClr val="94A3B8"/>
                </a:solidFill>
                <a:latin typeface="Calibri" pitchFamily="34" charset="0"/>
                <a:ea typeface="Calibri" pitchFamily="34" charset="-122"/>
                <a:cs typeface="Calibri" pitchFamily="34" charset="-120"/>
              </a:rPr>
              <a:t>PM agent creates PRD</a:t>
            </a:r>
            <a:endParaRPr lang="en-US" sz="800" dirty="0"/>
          </a:p>
        </p:txBody>
      </p:sp>
      <p:sp>
        <p:nvSpPr>
          <p:cNvPr id="43" name="Text 41"/>
          <p:cNvSpPr/>
          <p:nvPr/>
        </p:nvSpPr>
        <p:spPr>
          <a:xfrm>
            <a:off x="6995160" y="4069080"/>
            <a:ext cx="274320" cy="320040"/>
          </a:xfrm>
          <a:prstGeom prst="rect">
            <a:avLst/>
          </a:prstGeom>
          <a:noFill/>
          <a:ln/>
        </p:spPr>
        <p:txBody>
          <a:bodyPr wrap="square" rtlCol="0" anchor="ctr"/>
          <a:lstStyle/>
          <a:p>
            <a:pPr algn="ctr" indent="0" marL="0">
              <a:buNone/>
            </a:pPr>
            <a:r>
              <a:rPr lang="en-US" sz="1200" dirty="0">
                <a:solidFill>
                  <a:srgbClr val="0D9488"/>
                </a:solidFill>
              </a:rPr>
              <a:t>▶</a:t>
            </a:r>
            <a:endParaRPr lang="en-US" sz="1200" dirty="0"/>
          </a:p>
        </p:txBody>
      </p:sp>
      <p:sp>
        <p:nvSpPr>
          <p:cNvPr id="44" name="Shape 42"/>
          <p:cNvSpPr/>
          <p:nvPr/>
        </p:nvSpPr>
        <p:spPr>
          <a:xfrm>
            <a:off x="7269480" y="4069080"/>
            <a:ext cx="320040" cy="320040"/>
          </a:xfrm>
          <a:prstGeom prst="ellipse">
            <a:avLst/>
          </a:prstGeom>
          <a:solidFill>
            <a:srgbClr val="0D9488"/>
          </a:solidFill>
          <a:ln/>
        </p:spPr>
      </p:sp>
      <p:sp>
        <p:nvSpPr>
          <p:cNvPr id="45" name="Text 43"/>
          <p:cNvSpPr/>
          <p:nvPr/>
        </p:nvSpPr>
        <p:spPr>
          <a:xfrm>
            <a:off x="7269480" y="4069080"/>
            <a:ext cx="320040" cy="320040"/>
          </a:xfrm>
          <a:prstGeom prst="rect">
            <a:avLst/>
          </a:prstGeom>
          <a:noFill/>
          <a:ln/>
        </p:spPr>
        <p:txBody>
          <a:bodyPr wrap="square" rtlCol="0" anchor="ctr"/>
          <a:lstStyle/>
          <a:p>
            <a:pPr algn="ctr" indent="0" marL="0">
              <a:buNone/>
            </a:pPr>
            <a:r>
              <a:rPr lang="en-US" sz="1200" b="1" dirty="0">
                <a:solidFill>
                  <a:srgbClr val="FFFFFF"/>
                </a:solidFill>
                <a:latin typeface="Calibri" pitchFamily="34" charset="0"/>
                <a:ea typeface="Calibri" pitchFamily="34" charset="-122"/>
                <a:cs typeface="Calibri" pitchFamily="34" charset="-120"/>
              </a:rPr>
              <a:t>5</a:t>
            </a:r>
            <a:endParaRPr lang="en-US" sz="1200" dirty="0"/>
          </a:p>
        </p:txBody>
      </p:sp>
      <p:sp>
        <p:nvSpPr>
          <p:cNvPr id="46" name="Text 44"/>
          <p:cNvSpPr/>
          <p:nvPr/>
        </p:nvSpPr>
        <p:spPr>
          <a:xfrm>
            <a:off x="7680960" y="4041648"/>
            <a:ext cx="1234440" cy="320040"/>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/bmad-bmm-create-</a:t>
            </a:r>
            <a:endParaRPr lang="en-US" sz="800" dirty="0"/>
          </a:p>
          <a:p>
            <a:pPr indent="0" marL="0">
              <a:buNone/>
            </a:pPr>
            <a:r>
              <a:rPr lang="en-US" sz="800" dirty="0">
                <a:solidFill>
                  <a:srgbClr val="0D9488"/>
                </a:solidFill>
                <a:latin typeface="Consolas" pitchFamily="34" charset="0"/>
                <a:ea typeface="Consolas" pitchFamily="34" charset="-122"/>
                <a:cs typeface="Consolas" pitchFamily="34" charset="-120"/>
              </a:rPr>
              <a:t>architecture</a:t>
            </a:r>
            <a:endParaRPr lang="en-US" sz="800" dirty="0"/>
          </a:p>
        </p:txBody>
      </p:sp>
      <p:sp>
        <p:nvSpPr>
          <p:cNvPr id="47" name="Text 45"/>
          <p:cNvSpPr/>
          <p:nvPr/>
        </p:nvSpPr>
        <p:spPr>
          <a:xfrm>
            <a:off x="7680960" y="4370832"/>
            <a:ext cx="1234440" cy="182880"/>
          </a:xfrm>
          <a:prstGeom prst="rect">
            <a:avLst/>
          </a:prstGeom>
          <a:noFill/>
          <a:ln/>
        </p:spPr>
        <p:txBody>
          <a:bodyPr wrap="square" lIns="0" tIns="0" rIns="0" bIns="0" rtlCol="0" anchor="ctr"/>
          <a:lstStyle/>
          <a:p>
            <a:pPr indent="0" marL="0">
              <a:buNone/>
            </a:pPr>
            <a:r>
              <a:rPr lang="en-US" sz="800" dirty="0">
                <a:solidFill>
                  <a:srgbClr val="94A3B8"/>
                </a:solidFill>
                <a:latin typeface="Calibri" pitchFamily="34" charset="0"/>
                <a:ea typeface="Calibri" pitchFamily="34" charset="-122"/>
                <a:cs typeface="Calibri" pitchFamily="34" charset="-120"/>
              </a:rPr>
              <a:t>Architect designs</a:t>
            </a:r>
            <a:endParaRPr lang="en-US" sz="800" dirty="0"/>
          </a:p>
        </p:txBody>
      </p:sp>
      <p:sp>
        <p:nvSpPr>
          <p:cNvPr id="48" name="Text 46"/>
          <p:cNvSpPr/>
          <p:nvPr/>
        </p:nvSpPr>
        <p:spPr>
          <a:xfrm>
            <a:off x="365760" y="4709160"/>
            <a:ext cx="8412480" cy="274320"/>
          </a:xfrm>
          <a:prstGeom prst="rect">
            <a:avLst/>
          </a:prstGeom>
          <a:noFill/>
          <a:ln/>
        </p:spPr>
        <p:txBody>
          <a:bodyPr wrap="square" rtlCol="0" anchor="ctr"/>
          <a:lstStyle/>
          <a:p>
            <a:pPr algn="ctr" indent="0" marL="0">
              <a:buNone/>
            </a:pPr>
            <a:r>
              <a:rPr lang="en-US" sz="1000" i="1" dirty="0">
                <a:solidFill>
                  <a:srgbClr val="14B8A6"/>
                </a:solidFill>
                <a:latin typeface="Calibri" pitchFamily="34" charset="0"/>
                <a:ea typeface="Calibri" pitchFamily="34" charset="-122"/>
                <a:cs typeface="Calibri" pitchFamily="34" charset="-120"/>
              </a:rPr>
              <a:t>Always start a fresh chat for each workflow — prevents context window overflow</a:t>
            </a:r>
            <a:endParaRPr lang="en-US" sz="1000" dirty="0"/>
          </a:p>
        </p:txBody>
      </p:sp>
      <p:sp>
        <p:nvSpPr>
          <p:cNvPr id="49" name="Text 47"/>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17 / 100</a:t>
            </a:r>
            <a:endParaRPr lang="en-US" sz="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1371600"/>
            <a:ext cx="7315200" cy="365760"/>
          </a:xfrm>
          <a:prstGeom prst="rect">
            <a:avLst/>
          </a:prstGeom>
          <a:noFill/>
          <a:ln/>
        </p:spPr>
        <p:txBody>
          <a:bodyPr wrap="square" lIns="0" tIns="0" rIns="0" bIns="0" rtlCol="0" anchor="ctr"/>
          <a:lstStyle/>
          <a:p>
            <a:pPr indent="0" marL="0">
              <a:buNone/>
            </a:pPr>
            <a:r>
              <a:rPr lang="en-US" sz="1400" spc="600" kern="0" dirty="0">
                <a:solidFill>
                  <a:srgbClr val="14B8A6"/>
                </a:solidFill>
                <a:latin typeface="Calibri" pitchFamily="34" charset="0"/>
                <a:ea typeface="Calibri" pitchFamily="34" charset="-122"/>
                <a:cs typeface="Calibri" pitchFamily="34" charset="-120"/>
              </a:rPr>
              <a:t>SECTION</a:t>
            </a:r>
            <a:endParaRPr lang="en-US" sz="1400" dirty="0"/>
          </a:p>
        </p:txBody>
      </p:sp>
      <p:sp>
        <p:nvSpPr>
          <p:cNvPr id="4" name="Text 2"/>
          <p:cNvSpPr/>
          <p:nvPr/>
        </p:nvSpPr>
        <p:spPr>
          <a:xfrm>
            <a:off x="548640" y="1828800"/>
            <a:ext cx="7315200" cy="914400"/>
          </a:xfrm>
          <a:prstGeom prst="rect">
            <a:avLst/>
          </a:prstGeom>
          <a:noFill/>
          <a:ln/>
        </p:spPr>
        <p:txBody>
          <a:bodyPr wrap="square" lIns="0" tIns="0" rIns="0" bIns="0" rtlCol="0" anchor="ctr"/>
          <a:lstStyle/>
          <a:p>
            <a:pPr indent="0" marL="0">
              <a:buNone/>
            </a:pPr>
            <a:r>
              <a:rPr lang="en-US" sz="4200" b="1" dirty="0">
                <a:solidFill>
                  <a:srgbClr val="FFFFFF"/>
                </a:solidFill>
                <a:latin typeface="Georgia" pitchFamily="34" charset="0"/>
                <a:ea typeface="Georgia" pitchFamily="34" charset="-122"/>
                <a:cs typeface="Georgia" pitchFamily="34" charset="-120"/>
              </a:rPr>
              <a:t>Full Planning Path</a:t>
            </a:r>
            <a:endParaRPr lang="en-US" sz="4200" dirty="0"/>
          </a:p>
        </p:txBody>
      </p:sp>
      <p:sp>
        <p:nvSpPr>
          <p:cNvPr id="5" name="Text 3"/>
          <p:cNvSpPr/>
          <p:nvPr/>
        </p:nvSpPr>
        <p:spPr>
          <a:xfrm>
            <a:off x="548640" y="2743200"/>
            <a:ext cx="7315200" cy="457200"/>
          </a:xfrm>
          <a:prstGeom prst="rect">
            <a:avLst/>
          </a:prstGeom>
          <a:noFill/>
          <a:ln/>
        </p:spPr>
        <p:txBody>
          <a:bodyPr wrap="square" lIns="0" tIns="0" rIns="0" bIns="0" rtlCol="0" anchor="ctr"/>
          <a:lstStyle/>
          <a:p>
            <a:pPr indent="0" marL="0">
              <a:buNone/>
            </a:pPr>
            <a:r>
              <a:rPr lang="en-US" sz="1600" dirty="0">
                <a:solidFill>
                  <a:srgbClr val="94A3B8"/>
                </a:solidFill>
                <a:latin typeface="Calibri" pitchFamily="34" charset="0"/>
                <a:ea typeface="Calibri" pitchFamily="34" charset="-122"/>
                <a:cs typeface="Calibri" pitchFamily="34" charset="-120"/>
              </a:rPr>
              <a:t>From requirements to code — the complete workflow</a:t>
            </a:r>
            <a:endParaRPr lang="en-US" sz="1600" dirty="0"/>
          </a:p>
        </p:txBody>
      </p:sp>
      <p:sp>
        <p:nvSpPr>
          <p:cNvPr id="6" name="Shape 4"/>
          <p:cNvSpPr/>
          <p:nvPr/>
        </p:nvSpPr>
        <p:spPr>
          <a:xfrm>
            <a:off x="548640" y="3383280"/>
            <a:ext cx="1828800" cy="36576"/>
          </a:xfrm>
          <a:prstGeom prst="rect">
            <a:avLst/>
          </a:prstGeom>
          <a:solidFill>
            <a:srgbClr val="0D9488"/>
          </a:solidFill>
          <a:ln/>
        </p:spPr>
      </p:sp>
      <p:sp>
        <p:nvSpPr>
          <p:cNvPr id="7" name="Text 5"/>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18 / 100</a:t>
            </a:r>
            <a:endParaRPr lang="en-US" sz="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Full Planning Path — Overview</a:t>
            </a:r>
            <a:endParaRPr lang="en-US" sz="2600" dirty="0"/>
          </a:p>
        </p:txBody>
      </p:sp>
      <p:sp>
        <p:nvSpPr>
          <p:cNvPr id="5" name="Shape 3"/>
          <p:cNvSpPr/>
          <p:nvPr/>
        </p:nvSpPr>
        <p:spPr>
          <a:xfrm>
            <a:off x="457200" y="1051560"/>
            <a:ext cx="8229600" cy="804672"/>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6" name="Shape 4"/>
          <p:cNvSpPr/>
          <p:nvPr/>
        </p:nvSpPr>
        <p:spPr>
          <a:xfrm>
            <a:off x="457200" y="1051560"/>
            <a:ext cx="54864" cy="804672"/>
          </a:xfrm>
          <a:prstGeom prst="rect">
            <a:avLst/>
          </a:prstGeom>
          <a:solidFill>
            <a:srgbClr val="0D9488"/>
          </a:solidFill>
          <a:ln/>
        </p:spPr>
      </p:sp>
      <p:sp>
        <p:nvSpPr>
          <p:cNvPr id="7" name="Shape 5"/>
          <p:cNvSpPr/>
          <p:nvPr/>
        </p:nvSpPr>
        <p:spPr>
          <a:xfrm>
            <a:off x="685800" y="1216152"/>
            <a:ext cx="777240" cy="457200"/>
          </a:xfrm>
          <a:prstGeom prst="rect">
            <a:avLst/>
          </a:prstGeom>
          <a:solidFill>
            <a:srgbClr val="0D9488"/>
          </a:solidFill>
          <a:ln/>
        </p:spPr>
      </p:sp>
      <p:sp>
        <p:nvSpPr>
          <p:cNvPr id="8" name="Text 6"/>
          <p:cNvSpPr/>
          <p:nvPr/>
        </p:nvSpPr>
        <p:spPr>
          <a:xfrm>
            <a:off x="685800" y="1216152"/>
            <a:ext cx="777240" cy="457200"/>
          </a:xfrm>
          <a:prstGeom prst="rect">
            <a:avLst/>
          </a:prstGeom>
          <a:noFill/>
          <a:ln/>
        </p:spPr>
        <p:txBody>
          <a:bodyPr wrap="square" rtlCol="0" anchor="ctr"/>
          <a:lstStyle/>
          <a:p>
            <a:pPr algn="ctr" indent="0" marL="0">
              <a:buNone/>
            </a:pPr>
            <a:r>
              <a:rPr lang="en-US" sz="900" b="1" dirty="0">
                <a:solidFill>
                  <a:srgbClr val="FFFFFF"/>
                </a:solidFill>
                <a:latin typeface="Calibri" pitchFamily="34" charset="0"/>
                <a:ea typeface="Calibri" pitchFamily="34" charset="-122"/>
                <a:cs typeface="Calibri" pitchFamily="34" charset="-120"/>
              </a:rPr>
              <a:t>Phase 1</a:t>
            </a:r>
            <a:endParaRPr lang="en-US" sz="900" dirty="0"/>
          </a:p>
        </p:txBody>
      </p:sp>
      <p:sp>
        <p:nvSpPr>
          <p:cNvPr id="9" name="Text 7"/>
          <p:cNvSpPr/>
          <p:nvPr/>
        </p:nvSpPr>
        <p:spPr>
          <a:xfrm>
            <a:off x="1645920" y="1124712"/>
            <a:ext cx="2286000" cy="320040"/>
          </a:xfrm>
          <a:prstGeom prst="rect">
            <a:avLst/>
          </a:prstGeom>
          <a:noFill/>
          <a:ln/>
        </p:spPr>
        <p:txBody>
          <a:bodyPr wrap="square" lIns="0" tIns="0" rIns="0" bIns="0" rtlCol="0" anchor="ctr"/>
          <a:lstStyle/>
          <a:p>
            <a:pPr indent="0" marL="0">
              <a:buNone/>
            </a:pPr>
            <a:r>
              <a:rPr lang="en-US" sz="1400" b="1" dirty="0">
                <a:solidFill>
                  <a:srgbClr val="1E293B"/>
                </a:solidFill>
                <a:latin typeface="Calibri" pitchFamily="34" charset="0"/>
                <a:ea typeface="Calibri" pitchFamily="34" charset="-122"/>
                <a:cs typeface="Calibri" pitchFamily="34" charset="-120"/>
              </a:rPr>
              <a:t>Analysis &amp; Planning</a:t>
            </a:r>
            <a:endParaRPr lang="en-US" sz="1400" dirty="0"/>
          </a:p>
        </p:txBody>
      </p:sp>
      <p:sp>
        <p:nvSpPr>
          <p:cNvPr id="10" name="Text 8"/>
          <p:cNvSpPr/>
          <p:nvPr/>
        </p:nvSpPr>
        <p:spPr>
          <a:xfrm>
            <a:off x="1645920" y="1463040"/>
            <a:ext cx="1828800" cy="274320"/>
          </a:xfrm>
          <a:prstGeom prst="rect">
            <a:avLst/>
          </a:prstGeom>
          <a:noFill/>
          <a:ln/>
        </p:spPr>
        <p:txBody>
          <a:bodyPr wrap="square" lIns="0" tIns="0" rIns="0" bIns="0" rtlCol="0" anchor="t"/>
          <a:lstStyle/>
          <a:p>
            <a:pPr indent="0" marL="0">
              <a:buNone/>
            </a:pPr>
            <a:r>
              <a:rPr lang="en-US" sz="1000" dirty="0">
                <a:solidFill>
                  <a:srgbClr val="0D9488"/>
                </a:solidFill>
                <a:latin typeface="Calibri" pitchFamily="34" charset="0"/>
                <a:ea typeface="Calibri" pitchFamily="34" charset="-122"/>
                <a:cs typeface="Calibri" pitchFamily="34" charset="-120"/>
              </a:rPr>
              <a:t>Analyst + PM</a:t>
            </a:r>
            <a:endParaRPr lang="en-US" sz="1000" dirty="0"/>
          </a:p>
        </p:txBody>
      </p:sp>
      <p:sp>
        <p:nvSpPr>
          <p:cNvPr id="11" name="Text 9"/>
          <p:cNvSpPr/>
          <p:nvPr/>
        </p:nvSpPr>
        <p:spPr>
          <a:xfrm>
            <a:off x="4114800" y="1143000"/>
            <a:ext cx="4297680" cy="594360"/>
          </a:xfrm>
          <a:prstGeom prst="rect">
            <a:avLst/>
          </a:prstGeom>
          <a:noFill/>
          <a:ln/>
        </p:spPr>
        <p:txBody>
          <a:bodyPr wrap="square" lIns="0" tIns="0" rIns="0" bIns="0" rtlCol="0" anchor="ctr"/>
          <a:lstStyle/>
          <a:p>
            <a:pPr indent="0" marL="0">
              <a:buNone/>
            </a:pPr>
            <a:r>
              <a:rPr lang="en-US" sz="1100" dirty="0">
                <a:solidFill>
                  <a:srgbClr val="1E293B"/>
                </a:solidFill>
                <a:latin typeface="Consolas" pitchFamily="34" charset="0"/>
                <a:ea typeface="Consolas" pitchFamily="34" charset="-122"/>
                <a:cs typeface="Consolas" pitchFamily="34" charset="-120"/>
              </a:rPr>
              <a:t>/bmad-bmm-create-product-brief → /bmad-bmm-create-prd</a:t>
            </a:r>
            <a:endParaRPr lang="en-US" sz="1100" dirty="0"/>
          </a:p>
        </p:txBody>
      </p:sp>
      <p:sp>
        <p:nvSpPr>
          <p:cNvPr id="12" name="Shape 10"/>
          <p:cNvSpPr/>
          <p:nvPr/>
        </p:nvSpPr>
        <p:spPr>
          <a:xfrm>
            <a:off x="457200" y="2011680"/>
            <a:ext cx="8229600" cy="804672"/>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13" name="Shape 11"/>
          <p:cNvSpPr/>
          <p:nvPr/>
        </p:nvSpPr>
        <p:spPr>
          <a:xfrm>
            <a:off x="457200" y="2011680"/>
            <a:ext cx="54864" cy="804672"/>
          </a:xfrm>
          <a:prstGeom prst="rect">
            <a:avLst/>
          </a:prstGeom>
          <a:solidFill>
            <a:srgbClr val="0891B2"/>
          </a:solidFill>
          <a:ln/>
        </p:spPr>
      </p:sp>
      <p:sp>
        <p:nvSpPr>
          <p:cNvPr id="14" name="Shape 12"/>
          <p:cNvSpPr/>
          <p:nvPr/>
        </p:nvSpPr>
        <p:spPr>
          <a:xfrm>
            <a:off x="685800" y="2176272"/>
            <a:ext cx="777240" cy="457200"/>
          </a:xfrm>
          <a:prstGeom prst="rect">
            <a:avLst/>
          </a:prstGeom>
          <a:solidFill>
            <a:srgbClr val="0891B2"/>
          </a:solidFill>
          <a:ln/>
        </p:spPr>
      </p:sp>
      <p:sp>
        <p:nvSpPr>
          <p:cNvPr id="15" name="Text 13"/>
          <p:cNvSpPr/>
          <p:nvPr/>
        </p:nvSpPr>
        <p:spPr>
          <a:xfrm>
            <a:off x="685800" y="2176272"/>
            <a:ext cx="777240" cy="457200"/>
          </a:xfrm>
          <a:prstGeom prst="rect">
            <a:avLst/>
          </a:prstGeom>
          <a:noFill/>
          <a:ln/>
        </p:spPr>
        <p:txBody>
          <a:bodyPr wrap="square" rtlCol="0" anchor="ctr"/>
          <a:lstStyle/>
          <a:p>
            <a:pPr algn="ctr" indent="0" marL="0">
              <a:buNone/>
            </a:pPr>
            <a:r>
              <a:rPr lang="en-US" sz="900" b="1" dirty="0">
                <a:solidFill>
                  <a:srgbClr val="FFFFFF"/>
                </a:solidFill>
                <a:latin typeface="Calibri" pitchFamily="34" charset="0"/>
                <a:ea typeface="Calibri" pitchFamily="34" charset="-122"/>
                <a:cs typeface="Calibri" pitchFamily="34" charset="-120"/>
              </a:rPr>
              <a:t>Phase 2</a:t>
            </a:r>
            <a:endParaRPr lang="en-US" sz="900" dirty="0"/>
          </a:p>
        </p:txBody>
      </p:sp>
      <p:sp>
        <p:nvSpPr>
          <p:cNvPr id="16" name="Text 14"/>
          <p:cNvSpPr/>
          <p:nvPr/>
        </p:nvSpPr>
        <p:spPr>
          <a:xfrm>
            <a:off x="1645920" y="2084832"/>
            <a:ext cx="2286000" cy="320040"/>
          </a:xfrm>
          <a:prstGeom prst="rect">
            <a:avLst/>
          </a:prstGeom>
          <a:noFill/>
          <a:ln/>
        </p:spPr>
        <p:txBody>
          <a:bodyPr wrap="square" lIns="0" tIns="0" rIns="0" bIns="0" rtlCol="0" anchor="ctr"/>
          <a:lstStyle/>
          <a:p>
            <a:pPr indent="0" marL="0">
              <a:buNone/>
            </a:pPr>
            <a:r>
              <a:rPr lang="en-US" sz="1400" b="1" dirty="0">
                <a:solidFill>
                  <a:srgbClr val="1E293B"/>
                </a:solidFill>
                <a:latin typeface="Calibri" pitchFamily="34" charset="0"/>
                <a:ea typeface="Calibri" pitchFamily="34" charset="-122"/>
                <a:cs typeface="Calibri" pitchFamily="34" charset="-120"/>
              </a:rPr>
              <a:t>Architecture &amp; Design</a:t>
            </a:r>
            <a:endParaRPr lang="en-US" sz="1400" dirty="0"/>
          </a:p>
        </p:txBody>
      </p:sp>
      <p:sp>
        <p:nvSpPr>
          <p:cNvPr id="17" name="Text 15"/>
          <p:cNvSpPr/>
          <p:nvPr/>
        </p:nvSpPr>
        <p:spPr>
          <a:xfrm>
            <a:off x="1645920" y="2423160"/>
            <a:ext cx="1828800" cy="274320"/>
          </a:xfrm>
          <a:prstGeom prst="rect">
            <a:avLst/>
          </a:prstGeom>
          <a:noFill/>
          <a:ln/>
        </p:spPr>
        <p:txBody>
          <a:bodyPr wrap="square" lIns="0" tIns="0" rIns="0" bIns="0" rtlCol="0" anchor="t"/>
          <a:lstStyle/>
          <a:p>
            <a:pPr indent="0" marL="0">
              <a:buNone/>
            </a:pPr>
            <a:r>
              <a:rPr lang="en-US" sz="1000" dirty="0">
                <a:solidFill>
                  <a:srgbClr val="0D9488"/>
                </a:solidFill>
                <a:latin typeface="Calibri" pitchFamily="34" charset="0"/>
                <a:ea typeface="Calibri" pitchFamily="34" charset="-122"/>
                <a:cs typeface="Calibri" pitchFamily="34" charset="-120"/>
              </a:rPr>
              <a:t>Architect</a:t>
            </a:r>
            <a:endParaRPr lang="en-US" sz="1000" dirty="0"/>
          </a:p>
        </p:txBody>
      </p:sp>
      <p:sp>
        <p:nvSpPr>
          <p:cNvPr id="18" name="Text 16"/>
          <p:cNvSpPr/>
          <p:nvPr/>
        </p:nvSpPr>
        <p:spPr>
          <a:xfrm>
            <a:off x="4114800" y="2103120"/>
            <a:ext cx="4297680" cy="594360"/>
          </a:xfrm>
          <a:prstGeom prst="rect">
            <a:avLst/>
          </a:prstGeom>
          <a:noFill/>
          <a:ln/>
        </p:spPr>
        <p:txBody>
          <a:bodyPr wrap="square" lIns="0" tIns="0" rIns="0" bIns="0" rtlCol="0" anchor="ctr"/>
          <a:lstStyle/>
          <a:p>
            <a:pPr indent="0" marL="0">
              <a:buNone/>
            </a:pPr>
            <a:r>
              <a:rPr lang="en-US" sz="1100" dirty="0">
                <a:solidFill>
                  <a:srgbClr val="1E293B"/>
                </a:solidFill>
                <a:latin typeface="Consolas" pitchFamily="34" charset="0"/>
                <a:ea typeface="Consolas" pitchFamily="34" charset="-122"/>
                <a:cs typeface="Consolas" pitchFamily="34" charset="-120"/>
              </a:rPr>
              <a:t>/bmad-bmm-create-architecture</a:t>
            </a:r>
            <a:endParaRPr lang="en-US" sz="1100" dirty="0"/>
          </a:p>
        </p:txBody>
      </p:sp>
      <p:sp>
        <p:nvSpPr>
          <p:cNvPr id="19" name="Shape 17"/>
          <p:cNvSpPr/>
          <p:nvPr/>
        </p:nvSpPr>
        <p:spPr>
          <a:xfrm>
            <a:off x="457200" y="2971800"/>
            <a:ext cx="8229600" cy="804672"/>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20" name="Shape 18"/>
          <p:cNvSpPr/>
          <p:nvPr/>
        </p:nvSpPr>
        <p:spPr>
          <a:xfrm>
            <a:off x="457200" y="2971800"/>
            <a:ext cx="54864" cy="804672"/>
          </a:xfrm>
          <a:prstGeom prst="rect">
            <a:avLst/>
          </a:prstGeom>
          <a:solidFill>
            <a:srgbClr val="0E7490"/>
          </a:solidFill>
          <a:ln/>
        </p:spPr>
      </p:sp>
      <p:sp>
        <p:nvSpPr>
          <p:cNvPr id="21" name="Shape 19"/>
          <p:cNvSpPr/>
          <p:nvPr/>
        </p:nvSpPr>
        <p:spPr>
          <a:xfrm>
            <a:off x="685800" y="3136392"/>
            <a:ext cx="777240" cy="457200"/>
          </a:xfrm>
          <a:prstGeom prst="rect">
            <a:avLst/>
          </a:prstGeom>
          <a:solidFill>
            <a:srgbClr val="0E7490"/>
          </a:solidFill>
          <a:ln/>
        </p:spPr>
      </p:sp>
      <p:sp>
        <p:nvSpPr>
          <p:cNvPr id="22" name="Text 20"/>
          <p:cNvSpPr/>
          <p:nvPr/>
        </p:nvSpPr>
        <p:spPr>
          <a:xfrm>
            <a:off x="685800" y="3136392"/>
            <a:ext cx="777240" cy="457200"/>
          </a:xfrm>
          <a:prstGeom prst="rect">
            <a:avLst/>
          </a:prstGeom>
          <a:noFill/>
          <a:ln/>
        </p:spPr>
        <p:txBody>
          <a:bodyPr wrap="square" rtlCol="0" anchor="ctr"/>
          <a:lstStyle/>
          <a:p>
            <a:pPr algn="ctr" indent="0" marL="0">
              <a:buNone/>
            </a:pPr>
            <a:r>
              <a:rPr lang="en-US" sz="900" b="1" dirty="0">
                <a:solidFill>
                  <a:srgbClr val="FFFFFF"/>
                </a:solidFill>
                <a:latin typeface="Calibri" pitchFamily="34" charset="0"/>
                <a:ea typeface="Calibri" pitchFamily="34" charset="-122"/>
                <a:cs typeface="Calibri" pitchFamily="34" charset="-120"/>
              </a:rPr>
              <a:t>Phase 3</a:t>
            </a:r>
            <a:endParaRPr lang="en-US" sz="900" dirty="0"/>
          </a:p>
        </p:txBody>
      </p:sp>
      <p:sp>
        <p:nvSpPr>
          <p:cNvPr id="23" name="Text 21"/>
          <p:cNvSpPr/>
          <p:nvPr/>
        </p:nvSpPr>
        <p:spPr>
          <a:xfrm>
            <a:off x="1645920" y="3044952"/>
            <a:ext cx="2286000" cy="320040"/>
          </a:xfrm>
          <a:prstGeom prst="rect">
            <a:avLst/>
          </a:prstGeom>
          <a:noFill/>
          <a:ln/>
        </p:spPr>
        <p:txBody>
          <a:bodyPr wrap="square" lIns="0" tIns="0" rIns="0" bIns="0" rtlCol="0" anchor="ctr"/>
          <a:lstStyle/>
          <a:p>
            <a:pPr indent="0" marL="0">
              <a:buNone/>
            </a:pPr>
            <a:r>
              <a:rPr lang="en-US" sz="1400" b="1" dirty="0">
                <a:solidFill>
                  <a:srgbClr val="1E293B"/>
                </a:solidFill>
                <a:latin typeface="Calibri" pitchFamily="34" charset="0"/>
                <a:ea typeface="Calibri" pitchFamily="34" charset="-122"/>
                <a:cs typeface="Calibri" pitchFamily="34" charset="-120"/>
              </a:rPr>
              <a:t>Story Breakdown</a:t>
            </a:r>
            <a:endParaRPr lang="en-US" sz="1400" dirty="0"/>
          </a:p>
        </p:txBody>
      </p:sp>
      <p:sp>
        <p:nvSpPr>
          <p:cNvPr id="24" name="Text 22"/>
          <p:cNvSpPr/>
          <p:nvPr/>
        </p:nvSpPr>
        <p:spPr>
          <a:xfrm>
            <a:off x="1645920" y="3383280"/>
            <a:ext cx="1828800" cy="274320"/>
          </a:xfrm>
          <a:prstGeom prst="rect">
            <a:avLst/>
          </a:prstGeom>
          <a:noFill/>
          <a:ln/>
        </p:spPr>
        <p:txBody>
          <a:bodyPr wrap="square" lIns="0" tIns="0" rIns="0" bIns="0" rtlCol="0" anchor="t"/>
          <a:lstStyle/>
          <a:p>
            <a:pPr indent="0" marL="0">
              <a:buNone/>
            </a:pPr>
            <a:r>
              <a:rPr lang="en-US" sz="1000" dirty="0">
                <a:solidFill>
                  <a:srgbClr val="0D9488"/>
                </a:solidFill>
                <a:latin typeface="Calibri" pitchFamily="34" charset="0"/>
                <a:ea typeface="Calibri" pitchFamily="34" charset="-122"/>
                <a:cs typeface="Calibri" pitchFamily="34" charset="-120"/>
              </a:rPr>
              <a:t>Scrum Master</a:t>
            </a:r>
            <a:endParaRPr lang="en-US" sz="1000" dirty="0"/>
          </a:p>
        </p:txBody>
      </p:sp>
      <p:sp>
        <p:nvSpPr>
          <p:cNvPr id="25" name="Text 23"/>
          <p:cNvSpPr/>
          <p:nvPr/>
        </p:nvSpPr>
        <p:spPr>
          <a:xfrm>
            <a:off x="4114800" y="3063240"/>
            <a:ext cx="4297680" cy="594360"/>
          </a:xfrm>
          <a:prstGeom prst="rect">
            <a:avLst/>
          </a:prstGeom>
          <a:noFill/>
          <a:ln/>
        </p:spPr>
        <p:txBody>
          <a:bodyPr wrap="square" lIns="0" tIns="0" rIns="0" bIns="0" rtlCol="0" anchor="ctr"/>
          <a:lstStyle/>
          <a:p>
            <a:pPr indent="0" marL="0">
              <a:buNone/>
            </a:pPr>
            <a:r>
              <a:rPr lang="en-US" sz="1100" dirty="0">
                <a:solidFill>
                  <a:srgbClr val="1E293B"/>
                </a:solidFill>
                <a:latin typeface="Consolas" pitchFamily="34" charset="0"/>
                <a:ea typeface="Consolas" pitchFamily="34" charset="-122"/>
                <a:cs typeface="Consolas" pitchFamily="34" charset="-120"/>
              </a:rPr>
              <a:t>/bmad-bmm-create-epics-and-stories → /bmad-bmm-sprint-planning</a:t>
            </a:r>
            <a:endParaRPr lang="en-US" sz="1100" dirty="0"/>
          </a:p>
        </p:txBody>
      </p:sp>
      <p:sp>
        <p:nvSpPr>
          <p:cNvPr id="26" name="Shape 24"/>
          <p:cNvSpPr/>
          <p:nvPr/>
        </p:nvSpPr>
        <p:spPr>
          <a:xfrm>
            <a:off x="457200" y="3931920"/>
            <a:ext cx="8229600" cy="804672"/>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27" name="Shape 25"/>
          <p:cNvSpPr/>
          <p:nvPr/>
        </p:nvSpPr>
        <p:spPr>
          <a:xfrm>
            <a:off x="457200" y="3931920"/>
            <a:ext cx="54864" cy="804672"/>
          </a:xfrm>
          <a:prstGeom prst="rect">
            <a:avLst/>
          </a:prstGeom>
          <a:solidFill>
            <a:srgbClr val="0F1B2D"/>
          </a:solidFill>
          <a:ln/>
        </p:spPr>
      </p:sp>
      <p:sp>
        <p:nvSpPr>
          <p:cNvPr id="28" name="Shape 26"/>
          <p:cNvSpPr/>
          <p:nvPr/>
        </p:nvSpPr>
        <p:spPr>
          <a:xfrm>
            <a:off x="685800" y="4096512"/>
            <a:ext cx="777240" cy="457200"/>
          </a:xfrm>
          <a:prstGeom prst="rect">
            <a:avLst/>
          </a:prstGeom>
          <a:solidFill>
            <a:srgbClr val="0F1B2D"/>
          </a:solidFill>
          <a:ln/>
        </p:spPr>
      </p:sp>
      <p:sp>
        <p:nvSpPr>
          <p:cNvPr id="29" name="Text 27"/>
          <p:cNvSpPr/>
          <p:nvPr/>
        </p:nvSpPr>
        <p:spPr>
          <a:xfrm>
            <a:off x="685800" y="4096512"/>
            <a:ext cx="777240" cy="457200"/>
          </a:xfrm>
          <a:prstGeom prst="rect">
            <a:avLst/>
          </a:prstGeom>
          <a:noFill/>
          <a:ln/>
        </p:spPr>
        <p:txBody>
          <a:bodyPr wrap="square" rtlCol="0" anchor="ctr"/>
          <a:lstStyle/>
          <a:p>
            <a:pPr algn="ctr" indent="0" marL="0">
              <a:buNone/>
            </a:pPr>
            <a:r>
              <a:rPr lang="en-US" sz="900" b="1" dirty="0">
                <a:solidFill>
                  <a:srgbClr val="FFFFFF"/>
                </a:solidFill>
                <a:latin typeface="Calibri" pitchFamily="34" charset="0"/>
                <a:ea typeface="Calibri" pitchFamily="34" charset="-122"/>
                <a:cs typeface="Calibri" pitchFamily="34" charset="-120"/>
              </a:rPr>
              <a:t>Phase 4</a:t>
            </a:r>
            <a:endParaRPr lang="en-US" sz="900" dirty="0"/>
          </a:p>
        </p:txBody>
      </p:sp>
      <p:sp>
        <p:nvSpPr>
          <p:cNvPr id="30" name="Text 28"/>
          <p:cNvSpPr/>
          <p:nvPr/>
        </p:nvSpPr>
        <p:spPr>
          <a:xfrm>
            <a:off x="1645920" y="4005072"/>
            <a:ext cx="2286000" cy="320040"/>
          </a:xfrm>
          <a:prstGeom prst="rect">
            <a:avLst/>
          </a:prstGeom>
          <a:noFill/>
          <a:ln/>
        </p:spPr>
        <p:txBody>
          <a:bodyPr wrap="square" lIns="0" tIns="0" rIns="0" bIns="0" rtlCol="0" anchor="ctr"/>
          <a:lstStyle/>
          <a:p>
            <a:pPr indent="0" marL="0">
              <a:buNone/>
            </a:pPr>
            <a:r>
              <a:rPr lang="en-US" sz="1400" b="1" dirty="0">
                <a:solidFill>
                  <a:srgbClr val="1E293B"/>
                </a:solidFill>
                <a:latin typeface="Calibri" pitchFamily="34" charset="0"/>
                <a:ea typeface="Calibri" pitchFamily="34" charset="-122"/>
                <a:cs typeface="Calibri" pitchFamily="34" charset="-120"/>
              </a:rPr>
              <a:t>Development Loop</a:t>
            </a:r>
            <a:endParaRPr lang="en-US" sz="1400" dirty="0"/>
          </a:p>
        </p:txBody>
      </p:sp>
      <p:sp>
        <p:nvSpPr>
          <p:cNvPr id="31" name="Text 29"/>
          <p:cNvSpPr/>
          <p:nvPr/>
        </p:nvSpPr>
        <p:spPr>
          <a:xfrm>
            <a:off x="1645920" y="4343400"/>
            <a:ext cx="1828800" cy="274320"/>
          </a:xfrm>
          <a:prstGeom prst="rect">
            <a:avLst/>
          </a:prstGeom>
          <a:noFill/>
          <a:ln/>
        </p:spPr>
        <p:txBody>
          <a:bodyPr wrap="square" lIns="0" tIns="0" rIns="0" bIns="0" rtlCol="0" anchor="t"/>
          <a:lstStyle/>
          <a:p>
            <a:pPr indent="0" marL="0">
              <a:buNone/>
            </a:pPr>
            <a:r>
              <a:rPr lang="en-US" sz="1000" dirty="0">
                <a:solidFill>
                  <a:srgbClr val="0D9488"/>
                </a:solidFill>
                <a:latin typeface="Calibri" pitchFamily="34" charset="0"/>
                <a:ea typeface="Calibri" pitchFamily="34" charset="-122"/>
                <a:cs typeface="Calibri" pitchFamily="34" charset="-120"/>
              </a:rPr>
              <a:t>Dev + QA</a:t>
            </a:r>
            <a:endParaRPr lang="en-US" sz="1000" dirty="0"/>
          </a:p>
        </p:txBody>
      </p:sp>
      <p:sp>
        <p:nvSpPr>
          <p:cNvPr id="32" name="Text 30"/>
          <p:cNvSpPr/>
          <p:nvPr/>
        </p:nvSpPr>
        <p:spPr>
          <a:xfrm>
            <a:off x="4114800" y="4023360"/>
            <a:ext cx="4297680" cy="594360"/>
          </a:xfrm>
          <a:prstGeom prst="rect">
            <a:avLst/>
          </a:prstGeom>
          <a:noFill/>
          <a:ln/>
        </p:spPr>
        <p:txBody>
          <a:bodyPr wrap="square" lIns="0" tIns="0" rIns="0" bIns="0" rtlCol="0" anchor="ctr"/>
          <a:lstStyle/>
          <a:p>
            <a:pPr indent="0" marL="0">
              <a:buNone/>
            </a:pPr>
            <a:r>
              <a:rPr lang="en-US" sz="1100" dirty="0">
                <a:solidFill>
                  <a:srgbClr val="1E293B"/>
                </a:solidFill>
                <a:latin typeface="Consolas" pitchFamily="34" charset="0"/>
                <a:ea typeface="Consolas" pitchFamily="34" charset="-122"/>
                <a:cs typeface="Consolas" pitchFamily="34" charset="-120"/>
              </a:rPr>
              <a:t>/bmad-bmm-create-story → /bmad-bmm-dev-story → /bmad-bmm-code-review (repeat)</a:t>
            </a:r>
            <a:endParaRPr lang="en-US" sz="1100" dirty="0"/>
          </a:p>
        </p:txBody>
      </p:sp>
      <p:sp>
        <p:nvSpPr>
          <p:cNvPr id="33" name="Text 31"/>
          <p:cNvSpPr/>
          <p:nvPr/>
        </p:nvSpPr>
        <p:spPr>
          <a:xfrm>
            <a:off x="457200" y="4709160"/>
            <a:ext cx="8229600" cy="320040"/>
          </a:xfrm>
          <a:prstGeom prst="rect">
            <a:avLst/>
          </a:prstGeom>
          <a:noFill/>
          <a:ln/>
        </p:spPr>
        <p:txBody>
          <a:bodyPr wrap="square" rtlCol="0" anchor="ctr"/>
          <a:lstStyle/>
          <a:p>
            <a:pPr algn="ctr" indent="0" marL="0">
              <a:buNone/>
            </a:pPr>
            <a:r>
              <a:rPr lang="en-US" sz="1100" i="1" dirty="0">
                <a:solidFill>
                  <a:srgbClr val="0D9488"/>
                </a:solidFill>
                <a:latin typeface="Calibri" pitchFamily="34" charset="0"/>
                <a:ea typeface="Calibri" pitchFamily="34" charset="-122"/>
                <a:cs typeface="Calibri" pitchFamily="34" charset="-120"/>
              </a:rPr>
              <a:t>Every step tells you what's next. Optional phases (brainstorming, research, UX) are available when needed.</a:t>
            </a:r>
            <a:endParaRPr lang="en-US" sz="1100" dirty="0"/>
          </a:p>
        </p:txBody>
      </p:sp>
      <p:sp>
        <p:nvSpPr>
          <p:cNvPr id="34" name="Text 32"/>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19 / 100</a:t>
            </a:r>
            <a:endParaRPr lang="en-US" sz="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Agenda</a:t>
            </a:r>
            <a:endParaRPr lang="en-US" sz="2800" dirty="0"/>
          </a:p>
        </p:txBody>
      </p:sp>
      <p:sp>
        <p:nvSpPr>
          <p:cNvPr id="4" name="Shape 2"/>
          <p:cNvSpPr/>
          <p:nvPr/>
        </p:nvSpPr>
        <p:spPr>
          <a:xfrm>
            <a:off x="457200" y="960120"/>
            <a:ext cx="54864" cy="320040"/>
          </a:xfrm>
          <a:prstGeom prst="rect">
            <a:avLst/>
          </a:prstGeom>
          <a:solidFill>
            <a:srgbClr val="0D9488"/>
          </a:solidFill>
          <a:ln/>
        </p:spPr>
      </p:sp>
      <p:sp>
        <p:nvSpPr>
          <p:cNvPr id="5" name="Shape 3"/>
          <p:cNvSpPr/>
          <p:nvPr/>
        </p:nvSpPr>
        <p:spPr>
          <a:xfrm>
            <a:off x="603504" y="960120"/>
            <a:ext cx="347472" cy="329184"/>
          </a:xfrm>
          <a:prstGeom prst="ellipse">
            <a:avLst/>
          </a:prstGeom>
          <a:solidFill>
            <a:srgbClr val="0D9488"/>
          </a:solidFill>
          <a:ln/>
        </p:spPr>
      </p:sp>
      <p:sp>
        <p:nvSpPr>
          <p:cNvPr id="6" name="Text 4"/>
          <p:cNvSpPr/>
          <p:nvPr/>
        </p:nvSpPr>
        <p:spPr>
          <a:xfrm>
            <a:off x="603504" y="960120"/>
            <a:ext cx="347472" cy="329184"/>
          </a:xfrm>
          <a:prstGeom prst="rect">
            <a:avLst/>
          </a:prstGeom>
          <a:noFill/>
          <a:ln/>
        </p:spPr>
        <p:txBody>
          <a:bodyPr wrap="square" lIns="0" tIns="0" rIns="0" bIns="0" rtlCol="0" anchor="ctr"/>
          <a:lstStyle/>
          <a:p>
            <a:pPr algn="ctr" indent="0" marL="0">
              <a:buNone/>
            </a:pPr>
            <a:r>
              <a:rPr lang="en-US" sz="1000" b="1" dirty="0">
                <a:solidFill>
                  <a:srgbClr val="FFFFFF"/>
                </a:solidFill>
                <a:latin typeface="Calibri" pitchFamily="34" charset="0"/>
                <a:ea typeface="Calibri" pitchFamily="34" charset="-122"/>
                <a:cs typeface="Calibri" pitchFamily="34" charset="-120"/>
              </a:rPr>
              <a:t>1</a:t>
            </a:r>
            <a:endParaRPr lang="en-US" sz="1000" dirty="0"/>
          </a:p>
        </p:txBody>
      </p:sp>
      <p:sp>
        <p:nvSpPr>
          <p:cNvPr id="7" name="Text 5">
            <a:hlinkClick r:id="rId1" tooltip="" action="ppaction://hlinksldjump"/>
          </p:cNvPr>
          <p:cNvSpPr/>
          <p:nvPr/>
        </p:nvSpPr>
        <p:spPr>
          <a:xfrm>
            <a:off x="1097280" y="960120"/>
            <a:ext cx="5943600" cy="320040"/>
          </a:xfrm>
          <a:prstGeom prst="rect">
            <a:avLst/>
          </a:prstGeom>
          <a:noFill/>
          <a:ln/>
        </p:spPr>
        <p:txBody>
          <a:bodyPr wrap="square" lIns="0" tIns="0" rIns="0" bIns="0" rtlCol="0" anchor="ctr"/>
          <a:lstStyle/>
          <a:p>
            <a:pPr indent="0" marL="0">
              <a:buNone/>
            </a:pPr>
            <a:r>
              <a:rPr lang="en-US" sz="1400" b="1" u="sng" dirty="0">
                <a:solidFill>
                  <a:srgbClr val="FFFFFF"/>
                </a:solidFill>
                <a:latin typeface="Calibri" pitchFamily="34" charset="0"/>
                <a:ea typeface="Calibri" pitchFamily="34" charset="-122"/>
                <a:cs typeface="Calibri" pitchFamily="34" charset="-120"/>
                <a:hlinkClick r:id="rId1" action="ppaction://hlinksldjump" tooltip="">
                  <a:extLst>
                    <a:ext uri="{A12FA001-AC4F-418D-AE19-62706E023703}">
                      <ahyp:hlinkClr xmlns:ahyp="http://schemas.microsoft.com/office/drawing/2018/hyperlinkcolor" val="tx"/>
                    </a:ext>
                  </a:extLst>
                </a:hlinkClick>
              </a:rPr>
              <a:t>What is BMAD-METHOD?</a:t>
            </a:r>
            <a:endParaRPr lang="en-US" sz="1400" dirty="0"/>
          </a:p>
        </p:txBody>
      </p:sp>
      <p:sp>
        <p:nvSpPr>
          <p:cNvPr id="8" name="Text 6">
            <a:hlinkClick r:id="rId2" tooltip="" action="ppaction://hlinksldjump"/>
          </p:cNvPr>
          <p:cNvSpPr/>
          <p:nvPr/>
        </p:nvSpPr>
        <p:spPr>
          <a:xfrm>
            <a:off x="7772400" y="960120"/>
            <a:ext cx="914400" cy="320040"/>
          </a:xfrm>
          <a:prstGeom prst="rect">
            <a:avLst/>
          </a:prstGeom>
          <a:noFill/>
          <a:ln/>
        </p:spPr>
        <p:txBody>
          <a:bodyPr wrap="square" lIns="0" tIns="0" rIns="0" bIns="0" rtlCol="0" anchor="ctr"/>
          <a:lstStyle/>
          <a:p>
            <a:pPr algn="r" indent="0" marL="0">
              <a:buNone/>
            </a:pPr>
            <a:r>
              <a:rPr lang="en-US" sz="1200" u="sng" dirty="0">
                <a:solidFill>
                  <a:srgbClr val="94A3B8"/>
                </a:solidFill>
                <a:latin typeface="Calibri" pitchFamily="34" charset="0"/>
                <a:ea typeface="Calibri" pitchFamily="34" charset="-122"/>
                <a:cs typeface="Calibri" pitchFamily="34" charset="-120"/>
                <a:hlinkClick r:id="rId2" action="ppaction://hlinksldjump" tooltip="">
                  <a:extLst>
                    <a:ext uri="{A12FA001-AC4F-418D-AE19-62706E023703}">
                      <ahyp:hlinkClr xmlns:ahyp="http://schemas.microsoft.com/office/drawing/2018/hyperlinkcolor" val="tx"/>
                    </a:ext>
                  </a:extLst>
                </a:hlinkClick>
              </a:rPr>
              <a:t>3</a:t>
            </a:r>
            <a:endParaRPr lang="en-US" sz="1200" dirty="0"/>
          </a:p>
        </p:txBody>
      </p:sp>
      <p:sp>
        <p:nvSpPr>
          <p:cNvPr id="9" name="Shape 7"/>
          <p:cNvSpPr/>
          <p:nvPr/>
        </p:nvSpPr>
        <p:spPr>
          <a:xfrm>
            <a:off x="457200" y="1298448"/>
            <a:ext cx="8229600" cy="4572"/>
          </a:xfrm>
          <a:prstGeom prst="rect">
            <a:avLst/>
          </a:prstGeom>
          <a:solidFill>
            <a:srgbClr val="334155"/>
          </a:solidFill>
          <a:ln/>
        </p:spPr>
      </p:sp>
      <p:sp>
        <p:nvSpPr>
          <p:cNvPr id="10" name="Shape 8"/>
          <p:cNvSpPr/>
          <p:nvPr/>
        </p:nvSpPr>
        <p:spPr>
          <a:xfrm>
            <a:off x="457200" y="1344168"/>
            <a:ext cx="54864" cy="320040"/>
          </a:xfrm>
          <a:prstGeom prst="rect">
            <a:avLst/>
          </a:prstGeom>
          <a:solidFill>
            <a:srgbClr val="10B981"/>
          </a:solidFill>
          <a:ln/>
        </p:spPr>
      </p:sp>
      <p:sp>
        <p:nvSpPr>
          <p:cNvPr id="11" name="Shape 9"/>
          <p:cNvSpPr/>
          <p:nvPr/>
        </p:nvSpPr>
        <p:spPr>
          <a:xfrm>
            <a:off x="603504" y="1344168"/>
            <a:ext cx="347472" cy="329184"/>
          </a:xfrm>
          <a:prstGeom prst="ellipse">
            <a:avLst/>
          </a:prstGeom>
          <a:solidFill>
            <a:srgbClr val="10B981"/>
          </a:solidFill>
          <a:ln/>
        </p:spPr>
      </p:sp>
      <p:sp>
        <p:nvSpPr>
          <p:cNvPr id="12" name="Text 10"/>
          <p:cNvSpPr/>
          <p:nvPr/>
        </p:nvSpPr>
        <p:spPr>
          <a:xfrm>
            <a:off x="603504" y="1344168"/>
            <a:ext cx="347472" cy="329184"/>
          </a:xfrm>
          <a:prstGeom prst="rect">
            <a:avLst/>
          </a:prstGeom>
          <a:noFill/>
          <a:ln/>
        </p:spPr>
        <p:txBody>
          <a:bodyPr wrap="square" lIns="0" tIns="0" rIns="0" bIns="0" rtlCol="0" anchor="ctr"/>
          <a:lstStyle/>
          <a:p>
            <a:pPr algn="ctr" indent="0" marL="0">
              <a:buNone/>
            </a:pPr>
            <a:r>
              <a:rPr lang="en-US" sz="1000" b="1" dirty="0">
                <a:solidFill>
                  <a:srgbClr val="FFFFFF"/>
                </a:solidFill>
                <a:latin typeface="Calibri" pitchFamily="34" charset="0"/>
                <a:ea typeface="Calibri" pitchFamily="34" charset="-122"/>
                <a:cs typeface="Calibri" pitchFamily="34" charset="-120"/>
              </a:rPr>
              <a:t>2</a:t>
            </a:r>
            <a:endParaRPr lang="en-US" sz="1000" dirty="0"/>
          </a:p>
        </p:txBody>
      </p:sp>
      <p:sp>
        <p:nvSpPr>
          <p:cNvPr id="13" name="Text 11">
            <a:hlinkClick r:id="rId3" tooltip="" action="ppaction://hlinksldjump"/>
          </p:cNvPr>
          <p:cNvSpPr/>
          <p:nvPr/>
        </p:nvSpPr>
        <p:spPr>
          <a:xfrm>
            <a:off x="1097280" y="1344168"/>
            <a:ext cx="5943600" cy="320040"/>
          </a:xfrm>
          <a:prstGeom prst="rect">
            <a:avLst/>
          </a:prstGeom>
          <a:noFill/>
          <a:ln/>
        </p:spPr>
        <p:txBody>
          <a:bodyPr wrap="square" lIns="0" tIns="0" rIns="0" bIns="0" rtlCol="0" anchor="ctr"/>
          <a:lstStyle/>
          <a:p>
            <a:pPr indent="0" marL="0">
              <a:buNone/>
            </a:pPr>
            <a:r>
              <a:rPr lang="en-US" sz="1400" b="1" u="sng" dirty="0">
                <a:solidFill>
                  <a:srgbClr val="FFFFFF"/>
                </a:solidFill>
                <a:latin typeface="Calibri" pitchFamily="34" charset="0"/>
                <a:ea typeface="Calibri" pitchFamily="34" charset="-122"/>
                <a:cs typeface="Calibri" pitchFamily="34" charset="-120"/>
                <a:hlinkClick r:id="rId3" action="ppaction://hlinksldjump" tooltip="">
                  <a:extLst>
                    <a:ext uri="{A12FA001-AC4F-418D-AE19-62706E023703}">
                      <ahyp:hlinkClr xmlns:ahyp="http://schemas.microsoft.com/office/drawing/2018/hyperlinkcolor" val="tx"/>
                    </a:ext>
                  </a:extLst>
                </a:hlinkClick>
              </a:rPr>
              <a:t>Getting Started</a:t>
            </a:r>
            <a:endParaRPr lang="en-US" sz="1400" dirty="0"/>
          </a:p>
        </p:txBody>
      </p:sp>
      <p:sp>
        <p:nvSpPr>
          <p:cNvPr id="14" name="Text 12">
            <a:hlinkClick r:id="rId4" tooltip="" action="ppaction://hlinksldjump"/>
          </p:cNvPr>
          <p:cNvSpPr/>
          <p:nvPr/>
        </p:nvSpPr>
        <p:spPr>
          <a:xfrm>
            <a:off x="7772400" y="1344168"/>
            <a:ext cx="914400" cy="320040"/>
          </a:xfrm>
          <a:prstGeom prst="rect">
            <a:avLst/>
          </a:prstGeom>
          <a:noFill/>
          <a:ln/>
        </p:spPr>
        <p:txBody>
          <a:bodyPr wrap="square" lIns="0" tIns="0" rIns="0" bIns="0" rtlCol="0" anchor="ctr"/>
          <a:lstStyle/>
          <a:p>
            <a:pPr algn="r" indent="0" marL="0">
              <a:buNone/>
            </a:pPr>
            <a:r>
              <a:rPr lang="en-US" sz="1200" u="sng" dirty="0">
                <a:solidFill>
                  <a:srgbClr val="94A3B8"/>
                </a:solidFill>
                <a:latin typeface="Calibri" pitchFamily="34" charset="0"/>
                <a:ea typeface="Calibri" pitchFamily="34" charset="-122"/>
                <a:cs typeface="Calibri" pitchFamily="34" charset="-120"/>
                <a:hlinkClick r:id="rId4" action="ppaction://hlinksldjump" tooltip="">
                  <a:extLst>
                    <a:ext uri="{A12FA001-AC4F-418D-AE19-62706E023703}">
                      <ahyp:hlinkClr xmlns:ahyp="http://schemas.microsoft.com/office/drawing/2018/hyperlinkcolor" val="tx"/>
                    </a:ext>
                  </a:extLst>
                </a:hlinkClick>
              </a:rPr>
              <a:t>9</a:t>
            </a:r>
            <a:endParaRPr lang="en-US" sz="1200" dirty="0"/>
          </a:p>
        </p:txBody>
      </p:sp>
      <p:sp>
        <p:nvSpPr>
          <p:cNvPr id="15" name="Shape 13"/>
          <p:cNvSpPr/>
          <p:nvPr/>
        </p:nvSpPr>
        <p:spPr>
          <a:xfrm>
            <a:off x="457200" y="1682496"/>
            <a:ext cx="8229600" cy="4572"/>
          </a:xfrm>
          <a:prstGeom prst="rect">
            <a:avLst/>
          </a:prstGeom>
          <a:solidFill>
            <a:srgbClr val="334155"/>
          </a:solidFill>
          <a:ln/>
        </p:spPr>
      </p:sp>
      <p:sp>
        <p:nvSpPr>
          <p:cNvPr id="16" name="Shape 14"/>
          <p:cNvSpPr/>
          <p:nvPr/>
        </p:nvSpPr>
        <p:spPr>
          <a:xfrm>
            <a:off x="457200" y="1728216"/>
            <a:ext cx="54864" cy="320040"/>
          </a:xfrm>
          <a:prstGeom prst="rect">
            <a:avLst/>
          </a:prstGeom>
          <a:solidFill>
            <a:srgbClr val="F59E0B"/>
          </a:solidFill>
          <a:ln/>
        </p:spPr>
      </p:sp>
      <p:sp>
        <p:nvSpPr>
          <p:cNvPr id="17" name="Shape 15"/>
          <p:cNvSpPr/>
          <p:nvPr/>
        </p:nvSpPr>
        <p:spPr>
          <a:xfrm>
            <a:off x="603504" y="1728216"/>
            <a:ext cx="347472" cy="329184"/>
          </a:xfrm>
          <a:prstGeom prst="ellipse">
            <a:avLst/>
          </a:prstGeom>
          <a:solidFill>
            <a:srgbClr val="F59E0B"/>
          </a:solidFill>
          <a:ln/>
        </p:spPr>
      </p:sp>
      <p:sp>
        <p:nvSpPr>
          <p:cNvPr id="18" name="Text 16"/>
          <p:cNvSpPr/>
          <p:nvPr/>
        </p:nvSpPr>
        <p:spPr>
          <a:xfrm>
            <a:off x="603504" y="1728216"/>
            <a:ext cx="347472" cy="329184"/>
          </a:xfrm>
          <a:prstGeom prst="rect">
            <a:avLst/>
          </a:prstGeom>
          <a:noFill/>
          <a:ln/>
        </p:spPr>
        <p:txBody>
          <a:bodyPr wrap="square" lIns="0" tIns="0" rIns="0" bIns="0" rtlCol="0" anchor="ctr"/>
          <a:lstStyle/>
          <a:p>
            <a:pPr algn="ctr" indent="0" marL="0">
              <a:buNone/>
            </a:pPr>
            <a:r>
              <a:rPr lang="en-US" sz="1000" b="1" dirty="0">
                <a:solidFill>
                  <a:srgbClr val="FFFFFF"/>
                </a:solidFill>
                <a:latin typeface="Calibri" pitchFamily="34" charset="0"/>
                <a:ea typeface="Calibri" pitchFamily="34" charset="-122"/>
                <a:cs typeface="Calibri" pitchFamily="34" charset="-120"/>
              </a:rPr>
              <a:t>3</a:t>
            </a:r>
            <a:endParaRPr lang="en-US" sz="1000" dirty="0"/>
          </a:p>
        </p:txBody>
      </p:sp>
      <p:sp>
        <p:nvSpPr>
          <p:cNvPr id="19" name="Text 17">
            <a:hlinkClick r:id="rId5" tooltip="" action="ppaction://hlinksldjump"/>
          </p:cNvPr>
          <p:cNvSpPr/>
          <p:nvPr/>
        </p:nvSpPr>
        <p:spPr>
          <a:xfrm>
            <a:off x="1097280" y="1728216"/>
            <a:ext cx="5943600" cy="320040"/>
          </a:xfrm>
          <a:prstGeom prst="rect">
            <a:avLst/>
          </a:prstGeom>
          <a:noFill/>
          <a:ln/>
        </p:spPr>
        <p:txBody>
          <a:bodyPr wrap="square" lIns="0" tIns="0" rIns="0" bIns="0" rtlCol="0" anchor="ctr"/>
          <a:lstStyle/>
          <a:p>
            <a:pPr indent="0" marL="0">
              <a:buNone/>
            </a:pPr>
            <a:r>
              <a:rPr lang="en-US" sz="1400" b="1" u="sng" dirty="0">
                <a:solidFill>
                  <a:srgbClr val="FFFFFF"/>
                </a:solidFill>
                <a:latin typeface="Calibri" pitchFamily="34" charset="0"/>
                <a:ea typeface="Calibri" pitchFamily="34" charset="-122"/>
                <a:cs typeface="Calibri" pitchFamily="34" charset="-120"/>
                <a:hlinkClick r:id="rId5" action="ppaction://hlinksldjump" tooltip="">
                  <a:extLst>
                    <a:ext uri="{A12FA001-AC4F-418D-AE19-62706E023703}">
                      <ahyp:hlinkClr xmlns:ahyp="http://schemas.microsoft.com/office/drawing/2018/hyperlinkcolor" val="tx"/>
                    </a:ext>
                  </a:extLst>
                </a:hlinkClick>
              </a:rPr>
              <a:t>The Development Workflow</a:t>
            </a:r>
            <a:endParaRPr lang="en-US" sz="1400" dirty="0"/>
          </a:p>
        </p:txBody>
      </p:sp>
      <p:sp>
        <p:nvSpPr>
          <p:cNvPr id="20" name="Text 18">
            <a:hlinkClick r:id="rId6" tooltip="" action="ppaction://hlinksldjump"/>
          </p:cNvPr>
          <p:cNvSpPr/>
          <p:nvPr/>
        </p:nvSpPr>
        <p:spPr>
          <a:xfrm>
            <a:off x="7772400" y="1728216"/>
            <a:ext cx="914400" cy="320040"/>
          </a:xfrm>
          <a:prstGeom prst="rect">
            <a:avLst/>
          </a:prstGeom>
          <a:noFill/>
          <a:ln/>
        </p:spPr>
        <p:txBody>
          <a:bodyPr wrap="square" lIns="0" tIns="0" rIns="0" bIns="0" rtlCol="0" anchor="ctr"/>
          <a:lstStyle/>
          <a:p>
            <a:pPr algn="r" indent="0" marL="0">
              <a:buNone/>
            </a:pPr>
            <a:r>
              <a:rPr lang="en-US" sz="1200" u="sng" dirty="0">
                <a:solidFill>
                  <a:srgbClr val="94A3B8"/>
                </a:solidFill>
                <a:latin typeface="Calibri" pitchFamily="34" charset="0"/>
                <a:ea typeface="Calibri" pitchFamily="34" charset="-122"/>
                <a:cs typeface="Calibri" pitchFamily="34" charset="-120"/>
                <a:hlinkClick r:id="rId6" action="ppaction://hlinksldjump" tooltip="">
                  <a:extLst>
                    <a:ext uri="{A12FA001-AC4F-418D-AE19-62706E023703}">
                      <ahyp:hlinkClr xmlns:ahyp="http://schemas.microsoft.com/office/drawing/2018/hyperlinkcolor" val="tx"/>
                    </a:ext>
                  </a:extLst>
                </a:hlinkClick>
              </a:rPr>
              <a:t>18</a:t>
            </a:r>
            <a:endParaRPr lang="en-US" sz="1200" dirty="0"/>
          </a:p>
        </p:txBody>
      </p:sp>
      <p:sp>
        <p:nvSpPr>
          <p:cNvPr id="21" name="Shape 19"/>
          <p:cNvSpPr/>
          <p:nvPr/>
        </p:nvSpPr>
        <p:spPr>
          <a:xfrm>
            <a:off x="457200" y="2066544"/>
            <a:ext cx="8229600" cy="4572"/>
          </a:xfrm>
          <a:prstGeom prst="rect">
            <a:avLst/>
          </a:prstGeom>
          <a:solidFill>
            <a:srgbClr val="334155"/>
          </a:solidFill>
          <a:ln/>
        </p:spPr>
      </p:sp>
      <p:sp>
        <p:nvSpPr>
          <p:cNvPr id="22" name="Shape 20"/>
          <p:cNvSpPr/>
          <p:nvPr/>
        </p:nvSpPr>
        <p:spPr>
          <a:xfrm>
            <a:off x="457200" y="2112264"/>
            <a:ext cx="54864" cy="320040"/>
          </a:xfrm>
          <a:prstGeom prst="rect">
            <a:avLst/>
          </a:prstGeom>
          <a:solidFill>
            <a:srgbClr val="F59E0B"/>
          </a:solidFill>
          <a:ln/>
        </p:spPr>
      </p:sp>
      <p:sp>
        <p:nvSpPr>
          <p:cNvPr id="23" name="Shape 21"/>
          <p:cNvSpPr/>
          <p:nvPr/>
        </p:nvSpPr>
        <p:spPr>
          <a:xfrm>
            <a:off x="603504" y="2112264"/>
            <a:ext cx="347472" cy="329184"/>
          </a:xfrm>
          <a:prstGeom prst="ellipse">
            <a:avLst/>
          </a:prstGeom>
          <a:solidFill>
            <a:srgbClr val="F59E0B"/>
          </a:solidFill>
          <a:ln/>
        </p:spPr>
      </p:sp>
      <p:sp>
        <p:nvSpPr>
          <p:cNvPr id="24" name="Text 22"/>
          <p:cNvSpPr/>
          <p:nvPr/>
        </p:nvSpPr>
        <p:spPr>
          <a:xfrm>
            <a:off x="603504" y="2112264"/>
            <a:ext cx="347472" cy="329184"/>
          </a:xfrm>
          <a:prstGeom prst="rect">
            <a:avLst/>
          </a:prstGeom>
          <a:noFill/>
          <a:ln/>
        </p:spPr>
        <p:txBody>
          <a:bodyPr wrap="square" lIns="0" tIns="0" rIns="0" bIns="0" rtlCol="0" anchor="ctr"/>
          <a:lstStyle/>
          <a:p>
            <a:pPr algn="ctr" indent="0" marL="0">
              <a:buNone/>
            </a:pPr>
            <a:r>
              <a:rPr lang="en-US" sz="1000" b="1" dirty="0">
                <a:solidFill>
                  <a:srgbClr val="FFFFFF"/>
                </a:solidFill>
                <a:latin typeface="Calibri" pitchFamily="34" charset="0"/>
                <a:ea typeface="Calibri" pitchFamily="34" charset="-122"/>
                <a:cs typeface="Calibri" pitchFamily="34" charset="-120"/>
              </a:rPr>
              <a:t>4</a:t>
            </a:r>
            <a:endParaRPr lang="en-US" sz="1000" dirty="0"/>
          </a:p>
        </p:txBody>
      </p:sp>
      <p:sp>
        <p:nvSpPr>
          <p:cNvPr id="25" name="Text 23">
            <a:hlinkClick r:id="rId7" tooltip="" action="ppaction://hlinksldjump"/>
          </p:cNvPr>
          <p:cNvSpPr/>
          <p:nvPr/>
        </p:nvSpPr>
        <p:spPr>
          <a:xfrm>
            <a:off x="1097280" y="2112264"/>
            <a:ext cx="5943600" cy="320040"/>
          </a:xfrm>
          <a:prstGeom prst="rect">
            <a:avLst/>
          </a:prstGeom>
          <a:noFill/>
          <a:ln/>
        </p:spPr>
        <p:txBody>
          <a:bodyPr wrap="square" lIns="0" tIns="0" rIns="0" bIns="0" rtlCol="0" anchor="ctr"/>
          <a:lstStyle/>
          <a:p>
            <a:pPr indent="0" marL="0">
              <a:buNone/>
            </a:pPr>
            <a:r>
              <a:rPr lang="en-US" sz="1400" b="1" u="sng" dirty="0">
                <a:solidFill>
                  <a:srgbClr val="FFFFFF"/>
                </a:solidFill>
                <a:latin typeface="Calibri" pitchFamily="34" charset="0"/>
                <a:ea typeface="Calibri" pitchFamily="34" charset="-122"/>
                <a:cs typeface="Calibri" pitchFamily="34" charset="-120"/>
                <a:hlinkClick r:id="rId7" action="ppaction://hlinksldjump" tooltip="">
                  <a:extLst>
                    <a:ext uri="{A12FA001-AC4F-418D-AE19-62706E023703}">
                      <ahyp:hlinkClr xmlns:ahyp="http://schemas.microsoft.com/office/drawing/2018/hyperlinkcolor" val="tx"/>
                    </a:ext>
                  </a:extLst>
                </a:hlinkClick>
              </a:rPr>
              <a:t>Best Practices</a:t>
            </a:r>
            <a:endParaRPr lang="en-US" sz="1400" dirty="0"/>
          </a:p>
        </p:txBody>
      </p:sp>
      <p:sp>
        <p:nvSpPr>
          <p:cNvPr id="26" name="Text 24">
            <a:hlinkClick r:id="rId8" tooltip="" action="ppaction://hlinksldjump"/>
          </p:cNvPr>
          <p:cNvSpPr/>
          <p:nvPr/>
        </p:nvSpPr>
        <p:spPr>
          <a:xfrm>
            <a:off x="7772400" y="2112264"/>
            <a:ext cx="914400" cy="320040"/>
          </a:xfrm>
          <a:prstGeom prst="rect">
            <a:avLst/>
          </a:prstGeom>
          <a:noFill/>
          <a:ln/>
        </p:spPr>
        <p:txBody>
          <a:bodyPr wrap="square" lIns="0" tIns="0" rIns="0" bIns="0" rtlCol="0" anchor="ctr"/>
          <a:lstStyle/>
          <a:p>
            <a:pPr algn="r" indent="0" marL="0">
              <a:buNone/>
            </a:pPr>
            <a:r>
              <a:rPr lang="en-US" sz="1200" u="sng" dirty="0">
                <a:solidFill>
                  <a:srgbClr val="94A3B8"/>
                </a:solidFill>
                <a:latin typeface="Calibri" pitchFamily="34" charset="0"/>
                <a:ea typeface="Calibri" pitchFamily="34" charset="-122"/>
                <a:cs typeface="Calibri" pitchFamily="34" charset="-120"/>
                <a:hlinkClick r:id="rId8" action="ppaction://hlinksldjump" tooltip="">
                  <a:extLst>
                    <a:ext uri="{A12FA001-AC4F-418D-AE19-62706E023703}">
                      <ahyp:hlinkClr xmlns:ahyp="http://schemas.microsoft.com/office/drawing/2018/hyperlinkcolor" val="tx"/>
                    </a:ext>
                  </a:extLst>
                </a:hlinkClick>
              </a:rPr>
              <a:t>30</a:t>
            </a:r>
            <a:endParaRPr lang="en-US" sz="1200" dirty="0"/>
          </a:p>
        </p:txBody>
      </p:sp>
      <p:sp>
        <p:nvSpPr>
          <p:cNvPr id="27" name="Shape 25"/>
          <p:cNvSpPr/>
          <p:nvPr/>
        </p:nvSpPr>
        <p:spPr>
          <a:xfrm>
            <a:off x="457200" y="2450592"/>
            <a:ext cx="8229600" cy="4572"/>
          </a:xfrm>
          <a:prstGeom prst="rect">
            <a:avLst/>
          </a:prstGeom>
          <a:solidFill>
            <a:srgbClr val="334155"/>
          </a:solidFill>
          <a:ln/>
        </p:spPr>
      </p:sp>
      <p:sp>
        <p:nvSpPr>
          <p:cNvPr id="28" name="Shape 26"/>
          <p:cNvSpPr/>
          <p:nvPr/>
        </p:nvSpPr>
        <p:spPr>
          <a:xfrm>
            <a:off x="457200" y="2496312"/>
            <a:ext cx="54864" cy="320040"/>
          </a:xfrm>
          <a:prstGeom prst="rect">
            <a:avLst/>
          </a:prstGeom>
          <a:solidFill>
            <a:srgbClr val="F59E0B"/>
          </a:solidFill>
          <a:ln/>
        </p:spPr>
      </p:sp>
      <p:sp>
        <p:nvSpPr>
          <p:cNvPr id="29" name="Shape 27"/>
          <p:cNvSpPr/>
          <p:nvPr/>
        </p:nvSpPr>
        <p:spPr>
          <a:xfrm>
            <a:off x="603504" y="2496312"/>
            <a:ext cx="347472" cy="329184"/>
          </a:xfrm>
          <a:prstGeom prst="ellipse">
            <a:avLst/>
          </a:prstGeom>
          <a:solidFill>
            <a:srgbClr val="F59E0B"/>
          </a:solidFill>
          <a:ln/>
        </p:spPr>
      </p:sp>
      <p:sp>
        <p:nvSpPr>
          <p:cNvPr id="30" name="Text 28"/>
          <p:cNvSpPr/>
          <p:nvPr/>
        </p:nvSpPr>
        <p:spPr>
          <a:xfrm>
            <a:off x="603504" y="2496312"/>
            <a:ext cx="347472" cy="329184"/>
          </a:xfrm>
          <a:prstGeom prst="rect">
            <a:avLst/>
          </a:prstGeom>
          <a:noFill/>
          <a:ln/>
        </p:spPr>
        <p:txBody>
          <a:bodyPr wrap="square" lIns="0" tIns="0" rIns="0" bIns="0" rtlCol="0" anchor="ctr"/>
          <a:lstStyle/>
          <a:p>
            <a:pPr algn="ctr" indent="0" marL="0">
              <a:buNone/>
            </a:pPr>
            <a:r>
              <a:rPr lang="en-US" sz="1000" b="1" dirty="0">
                <a:solidFill>
                  <a:srgbClr val="FFFFFF"/>
                </a:solidFill>
                <a:latin typeface="Calibri" pitchFamily="34" charset="0"/>
                <a:ea typeface="Calibri" pitchFamily="34" charset="-122"/>
                <a:cs typeface="Calibri" pitchFamily="34" charset="-120"/>
              </a:rPr>
              <a:t>5</a:t>
            </a:r>
            <a:endParaRPr lang="en-US" sz="1000" dirty="0"/>
          </a:p>
        </p:txBody>
      </p:sp>
      <p:sp>
        <p:nvSpPr>
          <p:cNvPr id="31" name="Text 29">
            <a:hlinkClick r:id="rId9" tooltip="" action="ppaction://hlinksldjump"/>
          </p:cNvPr>
          <p:cNvSpPr/>
          <p:nvPr/>
        </p:nvSpPr>
        <p:spPr>
          <a:xfrm>
            <a:off x="1097280" y="2496312"/>
            <a:ext cx="5943600" cy="320040"/>
          </a:xfrm>
          <a:prstGeom prst="rect">
            <a:avLst/>
          </a:prstGeom>
          <a:noFill/>
          <a:ln/>
        </p:spPr>
        <p:txBody>
          <a:bodyPr wrap="square" lIns="0" tIns="0" rIns="0" bIns="0" rtlCol="0" anchor="ctr"/>
          <a:lstStyle/>
          <a:p>
            <a:pPr indent="0" marL="0">
              <a:buNone/>
            </a:pPr>
            <a:r>
              <a:rPr lang="en-US" sz="1400" b="1" u="sng" dirty="0">
                <a:solidFill>
                  <a:srgbClr val="FFFFFF"/>
                </a:solidFill>
                <a:latin typeface="Calibri" pitchFamily="34" charset="0"/>
                <a:ea typeface="Calibri" pitchFamily="34" charset="-122"/>
                <a:cs typeface="Calibri" pitchFamily="34" charset="-120"/>
                <a:hlinkClick r:id="rId9" action="ppaction://hlinksldjump" tooltip="">
                  <a:extLst>
                    <a:ext uri="{A12FA001-AC4F-418D-AE19-62706E023703}">
                      <ahyp:hlinkClr xmlns:ahyp="http://schemas.microsoft.com/office/drawing/2018/hyperlinkcolor" val="tx"/>
                    </a:ext>
                  </a:extLst>
                </a:hlinkClick>
              </a:rPr>
              <a:t>Working with Existing Projects</a:t>
            </a:r>
            <a:endParaRPr lang="en-US" sz="1400" dirty="0"/>
          </a:p>
        </p:txBody>
      </p:sp>
      <p:sp>
        <p:nvSpPr>
          <p:cNvPr id="32" name="Text 30">
            <a:hlinkClick r:id="rId10" tooltip="" action="ppaction://hlinksldjump"/>
          </p:cNvPr>
          <p:cNvSpPr/>
          <p:nvPr/>
        </p:nvSpPr>
        <p:spPr>
          <a:xfrm>
            <a:off x="7772400" y="2496312"/>
            <a:ext cx="914400" cy="320040"/>
          </a:xfrm>
          <a:prstGeom prst="rect">
            <a:avLst/>
          </a:prstGeom>
          <a:noFill/>
          <a:ln/>
        </p:spPr>
        <p:txBody>
          <a:bodyPr wrap="square" lIns="0" tIns="0" rIns="0" bIns="0" rtlCol="0" anchor="ctr"/>
          <a:lstStyle/>
          <a:p>
            <a:pPr algn="r" indent="0" marL="0">
              <a:buNone/>
            </a:pPr>
            <a:r>
              <a:rPr lang="en-US" sz="1200" u="sng" dirty="0">
                <a:solidFill>
                  <a:srgbClr val="94A3B8"/>
                </a:solidFill>
                <a:latin typeface="Calibri" pitchFamily="34" charset="0"/>
                <a:ea typeface="Calibri" pitchFamily="34" charset="-122"/>
                <a:cs typeface="Calibri" pitchFamily="34" charset="-120"/>
                <a:hlinkClick r:id="rId10" action="ppaction://hlinksldjump" tooltip="">
                  <a:extLst>
                    <a:ext uri="{A12FA001-AC4F-418D-AE19-62706E023703}">
                      <ahyp:hlinkClr xmlns:ahyp="http://schemas.microsoft.com/office/drawing/2018/hyperlinkcolor" val="tx"/>
                    </a:ext>
                  </a:extLst>
                </a:hlinkClick>
              </a:rPr>
              <a:t>44</a:t>
            </a:r>
            <a:endParaRPr lang="en-US" sz="1200" dirty="0"/>
          </a:p>
        </p:txBody>
      </p:sp>
      <p:sp>
        <p:nvSpPr>
          <p:cNvPr id="33" name="Shape 31"/>
          <p:cNvSpPr/>
          <p:nvPr/>
        </p:nvSpPr>
        <p:spPr>
          <a:xfrm>
            <a:off x="457200" y="2834640"/>
            <a:ext cx="8229600" cy="4572"/>
          </a:xfrm>
          <a:prstGeom prst="rect">
            <a:avLst/>
          </a:prstGeom>
          <a:solidFill>
            <a:srgbClr val="334155"/>
          </a:solidFill>
          <a:ln/>
        </p:spPr>
      </p:sp>
      <p:sp>
        <p:nvSpPr>
          <p:cNvPr id="34" name="Shape 32"/>
          <p:cNvSpPr/>
          <p:nvPr/>
        </p:nvSpPr>
        <p:spPr>
          <a:xfrm>
            <a:off x="457200" y="2880360"/>
            <a:ext cx="54864" cy="320040"/>
          </a:xfrm>
          <a:prstGeom prst="rect">
            <a:avLst/>
          </a:prstGeom>
          <a:solidFill>
            <a:srgbClr val="10B981"/>
          </a:solidFill>
          <a:ln/>
        </p:spPr>
      </p:sp>
      <p:sp>
        <p:nvSpPr>
          <p:cNvPr id="35" name="Shape 33"/>
          <p:cNvSpPr/>
          <p:nvPr/>
        </p:nvSpPr>
        <p:spPr>
          <a:xfrm>
            <a:off x="603504" y="2880360"/>
            <a:ext cx="347472" cy="329184"/>
          </a:xfrm>
          <a:prstGeom prst="ellipse">
            <a:avLst/>
          </a:prstGeom>
          <a:solidFill>
            <a:srgbClr val="10B981"/>
          </a:solidFill>
          <a:ln/>
        </p:spPr>
      </p:sp>
      <p:sp>
        <p:nvSpPr>
          <p:cNvPr id="36" name="Text 34"/>
          <p:cNvSpPr/>
          <p:nvPr/>
        </p:nvSpPr>
        <p:spPr>
          <a:xfrm>
            <a:off x="603504" y="2880360"/>
            <a:ext cx="347472" cy="329184"/>
          </a:xfrm>
          <a:prstGeom prst="rect">
            <a:avLst/>
          </a:prstGeom>
          <a:noFill/>
          <a:ln/>
        </p:spPr>
        <p:txBody>
          <a:bodyPr wrap="square" lIns="0" tIns="0" rIns="0" bIns="0" rtlCol="0" anchor="ctr"/>
          <a:lstStyle/>
          <a:p>
            <a:pPr algn="ctr" indent="0" marL="0">
              <a:buNone/>
            </a:pPr>
            <a:r>
              <a:rPr lang="en-US" sz="1000" b="1" dirty="0">
                <a:solidFill>
                  <a:srgbClr val="FFFFFF"/>
                </a:solidFill>
                <a:latin typeface="Calibri" pitchFamily="34" charset="0"/>
                <a:ea typeface="Calibri" pitchFamily="34" charset="-122"/>
                <a:cs typeface="Calibri" pitchFamily="34" charset="-120"/>
              </a:rPr>
              <a:t>6</a:t>
            </a:r>
            <a:endParaRPr lang="en-US" sz="1000" dirty="0"/>
          </a:p>
        </p:txBody>
      </p:sp>
      <p:sp>
        <p:nvSpPr>
          <p:cNvPr id="37" name="Text 35">
            <a:hlinkClick r:id="rId11" tooltip="" action="ppaction://hlinksldjump"/>
          </p:cNvPr>
          <p:cNvSpPr/>
          <p:nvPr/>
        </p:nvSpPr>
        <p:spPr>
          <a:xfrm>
            <a:off x="1097280" y="2880360"/>
            <a:ext cx="5943600" cy="320040"/>
          </a:xfrm>
          <a:prstGeom prst="rect">
            <a:avLst/>
          </a:prstGeom>
          <a:noFill/>
          <a:ln/>
        </p:spPr>
        <p:txBody>
          <a:bodyPr wrap="square" lIns="0" tIns="0" rIns="0" bIns="0" rtlCol="0" anchor="ctr"/>
          <a:lstStyle/>
          <a:p>
            <a:pPr indent="0" marL="0">
              <a:buNone/>
            </a:pPr>
            <a:r>
              <a:rPr lang="en-US" sz="1400" b="1" u="sng" dirty="0">
                <a:solidFill>
                  <a:srgbClr val="FFFFFF"/>
                </a:solidFill>
                <a:latin typeface="Calibri" pitchFamily="34" charset="0"/>
                <a:ea typeface="Calibri" pitchFamily="34" charset="-122"/>
                <a:cs typeface="Calibri" pitchFamily="34" charset="-120"/>
                <a:hlinkClick r:id="rId11" action="ppaction://hlinksldjump" tooltip="">
                  <a:extLst>
                    <a:ext uri="{A12FA001-AC4F-418D-AE19-62706E023703}">
                      <ahyp:hlinkClr xmlns:ahyp="http://schemas.microsoft.com/office/drawing/2018/hyperlinkcolor" val="tx"/>
                    </a:ext>
                  </a:extLst>
                </a:hlinkClick>
              </a:rPr>
              <a:t>Team Collaboration with Git</a:t>
            </a:r>
            <a:endParaRPr lang="en-US" sz="1400" dirty="0"/>
          </a:p>
        </p:txBody>
      </p:sp>
      <p:sp>
        <p:nvSpPr>
          <p:cNvPr id="38" name="Text 36">
            <a:hlinkClick r:id="rId12" tooltip="" action="ppaction://hlinksldjump"/>
          </p:cNvPr>
          <p:cNvSpPr/>
          <p:nvPr/>
        </p:nvSpPr>
        <p:spPr>
          <a:xfrm>
            <a:off x="7772400" y="2880360"/>
            <a:ext cx="914400" cy="320040"/>
          </a:xfrm>
          <a:prstGeom prst="rect">
            <a:avLst/>
          </a:prstGeom>
          <a:noFill/>
          <a:ln/>
        </p:spPr>
        <p:txBody>
          <a:bodyPr wrap="square" lIns="0" tIns="0" rIns="0" bIns="0" rtlCol="0" anchor="ctr"/>
          <a:lstStyle/>
          <a:p>
            <a:pPr algn="r" indent="0" marL="0">
              <a:buNone/>
            </a:pPr>
            <a:r>
              <a:rPr lang="en-US" sz="1200" u="sng" dirty="0">
                <a:solidFill>
                  <a:srgbClr val="94A3B8"/>
                </a:solidFill>
                <a:latin typeface="Calibri" pitchFamily="34" charset="0"/>
                <a:ea typeface="Calibri" pitchFamily="34" charset="-122"/>
                <a:cs typeface="Calibri" pitchFamily="34" charset="-120"/>
                <a:hlinkClick r:id="rId12" action="ppaction://hlinksldjump" tooltip="">
                  <a:extLst>
                    <a:ext uri="{A12FA001-AC4F-418D-AE19-62706E023703}">
                      <ahyp:hlinkClr xmlns:ahyp="http://schemas.microsoft.com/office/drawing/2018/hyperlinkcolor" val="tx"/>
                    </a:ext>
                  </a:extLst>
                </a:hlinkClick>
              </a:rPr>
              <a:t>50</a:t>
            </a:r>
            <a:endParaRPr lang="en-US" sz="1200" dirty="0"/>
          </a:p>
        </p:txBody>
      </p:sp>
      <p:sp>
        <p:nvSpPr>
          <p:cNvPr id="39" name="Shape 37"/>
          <p:cNvSpPr/>
          <p:nvPr/>
        </p:nvSpPr>
        <p:spPr>
          <a:xfrm>
            <a:off x="457200" y="3218688"/>
            <a:ext cx="8229600" cy="4572"/>
          </a:xfrm>
          <a:prstGeom prst="rect">
            <a:avLst/>
          </a:prstGeom>
          <a:solidFill>
            <a:srgbClr val="334155"/>
          </a:solidFill>
          <a:ln/>
        </p:spPr>
      </p:sp>
      <p:sp>
        <p:nvSpPr>
          <p:cNvPr id="40" name="Shape 38"/>
          <p:cNvSpPr/>
          <p:nvPr/>
        </p:nvSpPr>
        <p:spPr>
          <a:xfrm>
            <a:off x="457200" y="3264408"/>
            <a:ext cx="54864" cy="320040"/>
          </a:xfrm>
          <a:prstGeom prst="rect">
            <a:avLst/>
          </a:prstGeom>
          <a:solidFill>
            <a:srgbClr val="8B5CF6"/>
          </a:solidFill>
          <a:ln/>
        </p:spPr>
      </p:sp>
      <p:sp>
        <p:nvSpPr>
          <p:cNvPr id="41" name="Shape 39"/>
          <p:cNvSpPr/>
          <p:nvPr/>
        </p:nvSpPr>
        <p:spPr>
          <a:xfrm>
            <a:off x="603504" y="3264408"/>
            <a:ext cx="347472" cy="329184"/>
          </a:xfrm>
          <a:prstGeom prst="ellipse">
            <a:avLst/>
          </a:prstGeom>
          <a:solidFill>
            <a:srgbClr val="8B5CF6"/>
          </a:solidFill>
          <a:ln/>
        </p:spPr>
      </p:sp>
      <p:sp>
        <p:nvSpPr>
          <p:cNvPr id="42" name="Text 40"/>
          <p:cNvSpPr/>
          <p:nvPr/>
        </p:nvSpPr>
        <p:spPr>
          <a:xfrm>
            <a:off x="603504" y="3264408"/>
            <a:ext cx="347472" cy="329184"/>
          </a:xfrm>
          <a:prstGeom prst="rect">
            <a:avLst/>
          </a:prstGeom>
          <a:noFill/>
          <a:ln/>
        </p:spPr>
        <p:txBody>
          <a:bodyPr wrap="square" lIns="0" tIns="0" rIns="0" bIns="0" rtlCol="0" anchor="ctr"/>
          <a:lstStyle/>
          <a:p>
            <a:pPr algn="ctr" indent="0" marL="0">
              <a:buNone/>
            </a:pPr>
            <a:r>
              <a:rPr lang="en-US" sz="1000" b="1" dirty="0">
                <a:solidFill>
                  <a:srgbClr val="FFFFFF"/>
                </a:solidFill>
                <a:latin typeface="Calibri" pitchFamily="34" charset="0"/>
                <a:ea typeface="Calibri" pitchFamily="34" charset="-122"/>
                <a:cs typeface="Calibri" pitchFamily="34" charset="-120"/>
              </a:rPr>
              <a:t>7</a:t>
            </a:r>
            <a:endParaRPr lang="en-US" sz="1000" dirty="0"/>
          </a:p>
        </p:txBody>
      </p:sp>
      <p:sp>
        <p:nvSpPr>
          <p:cNvPr id="43" name="Text 41">
            <a:hlinkClick r:id="rId13" tooltip="" action="ppaction://hlinksldjump"/>
          </p:cNvPr>
          <p:cNvSpPr/>
          <p:nvPr/>
        </p:nvSpPr>
        <p:spPr>
          <a:xfrm>
            <a:off x="1097280" y="3264408"/>
            <a:ext cx="5943600" cy="320040"/>
          </a:xfrm>
          <a:prstGeom prst="rect">
            <a:avLst/>
          </a:prstGeom>
          <a:noFill/>
          <a:ln/>
        </p:spPr>
        <p:txBody>
          <a:bodyPr wrap="square" lIns="0" tIns="0" rIns="0" bIns="0" rtlCol="0" anchor="ctr"/>
          <a:lstStyle/>
          <a:p>
            <a:pPr indent="0" marL="0">
              <a:buNone/>
            </a:pPr>
            <a:r>
              <a:rPr lang="en-US" sz="1400" b="1" u="sng" dirty="0">
                <a:solidFill>
                  <a:srgbClr val="FFFFFF"/>
                </a:solidFill>
                <a:latin typeface="Calibri" pitchFamily="34" charset="0"/>
                <a:ea typeface="Calibri" pitchFamily="34" charset="-122"/>
                <a:cs typeface="Calibri" pitchFamily="34" charset="-120"/>
                <a:hlinkClick r:id="rId13" action="ppaction://hlinksldjump" tooltip="">
                  <a:extLst>
                    <a:ext uri="{A12FA001-AC4F-418D-AE19-62706E023703}">
                      <ahyp:hlinkClr xmlns:ahyp="http://schemas.microsoft.com/office/drawing/2018/hyperlinkcolor" val="tx"/>
                    </a:ext>
                  </a:extLst>
                </a:hlinkClick>
              </a:rPr>
              <a:t>MA-Agents &amp; Specialized Agents</a:t>
            </a:r>
            <a:endParaRPr lang="en-US" sz="1400" dirty="0"/>
          </a:p>
        </p:txBody>
      </p:sp>
      <p:sp>
        <p:nvSpPr>
          <p:cNvPr id="44" name="Text 42">
            <a:hlinkClick r:id="rId14" tooltip="" action="ppaction://hlinksldjump"/>
          </p:cNvPr>
          <p:cNvSpPr/>
          <p:nvPr/>
        </p:nvSpPr>
        <p:spPr>
          <a:xfrm>
            <a:off x="7772400" y="3264408"/>
            <a:ext cx="914400" cy="320040"/>
          </a:xfrm>
          <a:prstGeom prst="rect">
            <a:avLst/>
          </a:prstGeom>
          <a:noFill/>
          <a:ln/>
        </p:spPr>
        <p:txBody>
          <a:bodyPr wrap="square" lIns="0" tIns="0" rIns="0" bIns="0" rtlCol="0" anchor="ctr"/>
          <a:lstStyle/>
          <a:p>
            <a:pPr algn="r" indent="0" marL="0">
              <a:buNone/>
            </a:pPr>
            <a:r>
              <a:rPr lang="en-US" sz="1200" u="sng" dirty="0">
                <a:solidFill>
                  <a:srgbClr val="94A3B8"/>
                </a:solidFill>
                <a:latin typeface="Calibri" pitchFamily="34" charset="0"/>
                <a:ea typeface="Calibri" pitchFamily="34" charset="-122"/>
                <a:cs typeface="Calibri" pitchFamily="34" charset="-120"/>
                <a:hlinkClick r:id="rId14" action="ppaction://hlinksldjump" tooltip="">
                  <a:extLst>
                    <a:ext uri="{A12FA001-AC4F-418D-AE19-62706E023703}">
                      <ahyp:hlinkClr xmlns:ahyp="http://schemas.microsoft.com/office/drawing/2018/hyperlinkcolor" val="tx"/>
                    </a:ext>
                  </a:extLst>
                </a:hlinkClick>
              </a:rPr>
              <a:t>57</a:t>
            </a:r>
            <a:endParaRPr lang="en-US" sz="1200" dirty="0"/>
          </a:p>
        </p:txBody>
      </p:sp>
      <p:sp>
        <p:nvSpPr>
          <p:cNvPr id="45" name="Shape 43"/>
          <p:cNvSpPr/>
          <p:nvPr/>
        </p:nvSpPr>
        <p:spPr>
          <a:xfrm>
            <a:off x="457200" y="3602736"/>
            <a:ext cx="8229600" cy="4572"/>
          </a:xfrm>
          <a:prstGeom prst="rect">
            <a:avLst/>
          </a:prstGeom>
          <a:solidFill>
            <a:srgbClr val="334155"/>
          </a:solidFill>
          <a:ln/>
        </p:spPr>
      </p:sp>
      <p:sp>
        <p:nvSpPr>
          <p:cNvPr id="46" name="Shape 44"/>
          <p:cNvSpPr/>
          <p:nvPr/>
        </p:nvSpPr>
        <p:spPr>
          <a:xfrm>
            <a:off x="457200" y="3648456"/>
            <a:ext cx="54864" cy="320040"/>
          </a:xfrm>
          <a:prstGeom prst="rect">
            <a:avLst/>
          </a:prstGeom>
          <a:solidFill>
            <a:srgbClr val="8B5CF6"/>
          </a:solidFill>
          <a:ln/>
        </p:spPr>
      </p:sp>
      <p:sp>
        <p:nvSpPr>
          <p:cNvPr id="47" name="Shape 45"/>
          <p:cNvSpPr/>
          <p:nvPr/>
        </p:nvSpPr>
        <p:spPr>
          <a:xfrm>
            <a:off x="603504" y="3648456"/>
            <a:ext cx="347472" cy="329184"/>
          </a:xfrm>
          <a:prstGeom prst="ellipse">
            <a:avLst/>
          </a:prstGeom>
          <a:solidFill>
            <a:srgbClr val="8B5CF6"/>
          </a:solidFill>
          <a:ln/>
        </p:spPr>
      </p:sp>
      <p:sp>
        <p:nvSpPr>
          <p:cNvPr id="48" name="Text 46"/>
          <p:cNvSpPr/>
          <p:nvPr/>
        </p:nvSpPr>
        <p:spPr>
          <a:xfrm>
            <a:off x="603504" y="3648456"/>
            <a:ext cx="347472" cy="329184"/>
          </a:xfrm>
          <a:prstGeom prst="rect">
            <a:avLst/>
          </a:prstGeom>
          <a:noFill/>
          <a:ln/>
        </p:spPr>
        <p:txBody>
          <a:bodyPr wrap="square" lIns="0" tIns="0" rIns="0" bIns="0" rtlCol="0" anchor="ctr"/>
          <a:lstStyle/>
          <a:p>
            <a:pPr algn="ctr" indent="0" marL="0">
              <a:buNone/>
            </a:pPr>
            <a:r>
              <a:rPr lang="en-US" sz="1000" b="1" dirty="0">
                <a:solidFill>
                  <a:srgbClr val="FFFFFF"/>
                </a:solidFill>
                <a:latin typeface="Calibri" pitchFamily="34" charset="0"/>
                <a:ea typeface="Calibri" pitchFamily="34" charset="-122"/>
                <a:cs typeface="Calibri" pitchFamily="34" charset="-120"/>
              </a:rPr>
              <a:t>8</a:t>
            </a:r>
            <a:endParaRPr lang="en-US" sz="1000" dirty="0"/>
          </a:p>
        </p:txBody>
      </p:sp>
      <p:sp>
        <p:nvSpPr>
          <p:cNvPr id="49" name="Text 47">
            <a:hlinkClick r:id="rId15" tooltip="" action="ppaction://hlinksldjump"/>
          </p:cNvPr>
          <p:cNvSpPr/>
          <p:nvPr/>
        </p:nvSpPr>
        <p:spPr>
          <a:xfrm>
            <a:off x="1097280" y="3648456"/>
            <a:ext cx="5943600" cy="320040"/>
          </a:xfrm>
          <a:prstGeom prst="rect">
            <a:avLst/>
          </a:prstGeom>
          <a:noFill/>
          <a:ln/>
        </p:spPr>
        <p:txBody>
          <a:bodyPr wrap="square" lIns="0" tIns="0" rIns="0" bIns="0" rtlCol="0" anchor="ctr"/>
          <a:lstStyle/>
          <a:p>
            <a:pPr indent="0" marL="0">
              <a:buNone/>
            </a:pPr>
            <a:r>
              <a:rPr lang="en-US" sz="1400" b="1" u="sng" dirty="0">
                <a:solidFill>
                  <a:srgbClr val="FFFFFF"/>
                </a:solidFill>
                <a:latin typeface="Calibri" pitchFamily="34" charset="0"/>
                <a:ea typeface="Calibri" pitchFamily="34" charset="-122"/>
                <a:cs typeface="Calibri" pitchFamily="34" charset="-120"/>
                <a:hlinkClick r:id="rId15" action="ppaction://hlinksldjump" tooltip="">
                  <a:extLst>
                    <a:ext uri="{A12FA001-AC4F-418D-AE19-62706E023703}">
                      <ahyp:hlinkClr xmlns:ahyp="http://schemas.microsoft.com/office/drawing/2018/hyperlinkcolor" val="tx"/>
                    </a:ext>
                  </a:extLst>
                </a:hlinkClick>
              </a:rPr>
              <a:t>Methodology &amp; Compliance</a:t>
            </a:r>
            <a:endParaRPr lang="en-US" sz="1400" dirty="0"/>
          </a:p>
        </p:txBody>
      </p:sp>
      <p:sp>
        <p:nvSpPr>
          <p:cNvPr id="50" name="Text 48">
            <a:hlinkClick r:id="rId16" tooltip="" action="ppaction://hlinksldjump"/>
          </p:cNvPr>
          <p:cNvSpPr/>
          <p:nvPr/>
        </p:nvSpPr>
        <p:spPr>
          <a:xfrm>
            <a:off x="7772400" y="3648456"/>
            <a:ext cx="914400" cy="320040"/>
          </a:xfrm>
          <a:prstGeom prst="rect">
            <a:avLst/>
          </a:prstGeom>
          <a:noFill/>
          <a:ln/>
        </p:spPr>
        <p:txBody>
          <a:bodyPr wrap="square" lIns="0" tIns="0" rIns="0" bIns="0" rtlCol="0" anchor="ctr"/>
          <a:lstStyle/>
          <a:p>
            <a:pPr algn="r" indent="0" marL="0">
              <a:buNone/>
            </a:pPr>
            <a:r>
              <a:rPr lang="en-US" sz="1200" u="sng" dirty="0">
                <a:solidFill>
                  <a:srgbClr val="94A3B8"/>
                </a:solidFill>
                <a:latin typeface="Calibri" pitchFamily="34" charset="0"/>
                <a:ea typeface="Calibri" pitchFamily="34" charset="-122"/>
                <a:cs typeface="Calibri" pitchFamily="34" charset="-120"/>
                <a:hlinkClick r:id="rId16" action="ppaction://hlinksldjump" tooltip="">
                  <a:extLst>
                    <a:ext uri="{A12FA001-AC4F-418D-AE19-62706E023703}">
                      <ahyp:hlinkClr xmlns:ahyp="http://schemas.microsoft.com/office/drawing/2018/hyperlinkcolor" val="tx"/>
                    </a:ext>
                  </a:extLst>
                </a:hlinkClick>
              </a:rPr>
              <a:t>68</a:t>
            </a:r>
            <a:endParaRPr lang="en-US" sz="1200" dirty="0"/>
          </a:p>
        </p:txBody>
      </p:sp>
      <p:sp>
        <p:nvSpPr>
          <p:cNvPr id="51" name="Shape 49"/>
          <p:cNvSpPr/>
          <p:nvPr/>
        </p:nvSpPr>
        <p:spPr>
          <a:xfrm>
            <a:off x="457200" y="3986784"/>
            <a:ext cx="8229600" cy="4572"/>
          </a:xfrm>
          <a:prstGeom prst="rect">
            <a:avLst/>
          </a:prstGeom>
          <a:solidFill>
            <a:srgbClr val="334155"/>
          </a:solidFill>
          <a:ln/>
        </p:spPr>
      </p:sp>
      <p:sp>
        <p:nvSpPr>
          <p:cNvPr id="52" name="Text 50"/>
          <p:cNvSpPr/>
          <p:nvPr/>
        </p:nvSpPr>
        <p:spPr>
          <a:xfrm>
            <a:off x="457200" y="4709160"/>
            <a:ext cx="8229600" cy="274320"/>
          </a:xfrm>
          <a:prstGeom prst="rect">
            <a:avLst/>
          </a:prstGeom>
          <a:noFill/>
          <a:ln/>
        </p:spPr>
        <p:txBody>
          <a:bodyPr wrap="square" rtlCol="0" anchor="ctr"/>
          <a:lstStyle/>
          <a:p>
            <a:pPr algn="ctr" indent="0" marL="0">
              <a:buNone/>
            </a:pPr>
            <a:r>
              <a:rPr lang="en-US" sz="1000" i="1" dirty="0">
                <a:solidFill>
                  <a:srgbClr val="94A3B8"/>
                </a:solidFill>
                <a:latin typeface="Calibri" pitchFamily="34" charset="0"/>
                <a:ea typeface="Calibri" pitchFamily="34" charset="-122"/>
                <a:cs typeface="Calibri" pitchFamily="34" charset="-120"/>
              </a:rPr>
              <a:t>Click any section to jump directly  →</a:t>
            </a:r>
            <a:endParaRPr lang="en-US" sz="1000" dirty="0"/>
          </a:p>
        </p:txBody>
      </p:sp>
      <p:sp>
        <p:nvSpPr>
          <p:cNvPr id="53" name="Text 51"/>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2 / 100</a:t>
            </a:r>
            <a:endParaRPr lang="en-US" sz="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Phase 1: Analysis &amp; Planning</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From idea to structured requirements</a:t>
            </a:r>
            <a:endParaRPr lang="en-US" sz="1300" dirty="0"/>
          </a:p>
        </p:txBody>
      </p:sp>
      <p:sp>
        <p:nvSpPr>
          <p:cNvPr id="5" name="Shape 3"/>
          <p:cNvSpPr/>
          <p:nvPr/>
        </p:nvSpPr>
        <p:spPr>
          <a:xfrm>
            <a:off x="457200" y="1234440"/>
            <a:ext cx="3931920" cy="310896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6" name="Shape 4"/>
          <p:cNvSpPr/>
          <p:nvPr/>
        </p:nvSpPr>
        <p:spPr>
          <a:xfrm>
            <a:off x="457200" y="1234440"/>
            <a:ext cx="3931920" cy="54864"/>
          </a:xfrm>
          <a:prstGeom prst="rect">
            <a:avLst/>
          </a:prstGeom>
          <a:solidFill>
            <a:srgbClr val="0D9488"/>
          </a:solidFill>
          <a:ln/>
        </p:spPr>
      </p:sp>
      <p:sp>
        <p:nvSpPr>
          <p:cNvPr id="7" name="Text 5"/>
          <p:cNvSpPr/>
          <p:nvPr/>
        </p:nvSpPr>
        <p:spPr>
          <a:xfrm>
            <a:off x="640080" y="1417320"/>
            <a:ext cx="3566160" cy="320040"/>
          </a:xfrm>
          <a:prstGeom prst="rect">
            <a:avLst/>
          </a:prstGeom>
          <a:noFill/>
          <a:ln/>
        </p:spPr>
        <p:txBody>
          <a:bodyPr wrap="square" lIns="0" tIns="0" rIns="0" bIns="0" rtlCol="0" anchor="ctr"/>
          <a:lstStyle/>
          <a:p>
            <a:pPr indent="0" marL="0">
              <a:buNone/>
            </a:pPr>
            <a:r>
              <a:rPr lang="en-US" sz="1600" b="1" dirty="0">
                <a:solidFill>
                  <a:srgbClr val="F59E0B"/>
                </a:solidFill>
                <a:latin typeface="Consolas" pitchFamily="34" charset="0"/>
                <a:ea typeface="Consolas" pitchFamily="34" charset="-122"/>
                <a:cs typeface="Consolas" pitchFamily="34" charset="-120"/>
              </a:rPr>
              <a:t>/bmad-bmm-create-product-brief</a:t>
            </a:r>
            <a:endParaRPr lang="en-US" sz="1600" dirty="0"/>
          </a:p>
        </p:txBody>
      </p:sp>
      <p:sp>
        <p:nvSpPr>
          <p:cNvPr id="8" name="Text 6"/>
          <p:cNvSpPr/>
          <p:nvPr/>
        </p:nvSpPr>
        <p:spPr>
          <a:xfrm>
            <a:off x="640080" y="1783080"/>
            <a:ext cx="3566160" cy="274320"/>
          </a:xfrm>
          <a:prstGeom prst="rect">
            <a:avLst/>
          </a:prstGeom>
          <a:noFill/>
          <a:ln/>
        </p:spPr>
        <p:txBody>
          <a:bodyPr wrap="square" lIns="0" tIns="0" rIns="0" bIns="0" rtlCol="0" anchor="ctr"/>
          <a:lstStyle/>
          <a:p>
            <a:pPr indent="0" marL="0">
              <a:buNone/>
            </a:pPr>
            <a:r>
              <a:rPr lang="en-US" sz="1100" b="1" dirty="0">
                <a:solidFill>
                  <a:srgbClr val="14B8A6"/>
                </a:solidFill>
                <a:latin typeface="Calibri" pitchFamily="34" charset="0"/>
                <a:ea typeface="Calibri" pitchFamily="34" charset="-122"/>
                <a:cs typeface="Calibri" pitchFamily="34" charset="-120"/>
              </a:rPr>
              <a:t>Analyst Agent</a:t>
            </a:r>
            <a:endParaRPr lang="en-US" sz="1100" dirty="0"/>
          </a:p>
        </p:txBody>
      </p:sp>
      <p:pic>
        <p:nvPicPr>
          <p:cNvPr id="9" name="Image 0" descr="preencoded.png">    </p:cNvPr>
          <p:cNvPicPr>
            <a:picLocks noChangeAspect="1"/>
          </p:cNvPicPr>
          <p:nvPr/>
        </p:nvPicPr>
        <p:blipFill>
          <a:blip r:embed="rId1"/>
          <a:stretch>
            <a:fillRect/>
          </a:stretch>
        </p:blipFill>
        <p:spPr>
          <a:xfrm>
            <a:off x="685800" y="2286000"/>
            <a:ext cx="201168" cy="201168"/>
          </a:xfrm>
          <a:prstGeom prst="rect">
            <a:avLst/>
          </a:prstGeom>
        </p:spPr>
      </p:pic>
      <p:sp>
        <p:nvSpPr>
          <p:cNvPr id="10" name="Text 7"/>
          <p:cNvSpPr/>
          <p:nvPr/>
        </p:nvSpPr>
        <p:spPr>
          <a:xfrm>
            <a:off x="1005840" y="2240280"/>
            <a:ext cx="3200400" cy="365760"/>
          </a:xfrm>
          <a:prstGeom prst="rect">
            <a:avLst/>
          </a:prstGeom>
          <a:noFill/>
          <a:ln/>
        </p:spPr>
        <p:txBody>
          <a:bodyPr wrap="square" lIns="0" tIns="0" rIns="0" bIns="0" rtlCol="0" anchor="ctr"/>
          <a:lstStyle/>
          <a:p>
            <a:pPr indent="0" marL="0">
              <a:buNone/>
            </a:pPr>
            <a:r>
              <a:rPr lang="en-US" sz="1100" dirty="0">
                <a:solidFill>
                  <a:srgbClr val="FFFFFF"/>
                </a:solidFill>
                <a:latin typeface="Calibri" pitchFamily="34" charset="0"/>
                <a:ea typeface="Calibri" pitchFamily="34" charset="-122"/>
                <a:cs typeface="Calibri" pitchFamily="34" charset="-120"/>
              </a:rPr>
              <a:t>Define the problem and target users</a:t>
            </a:r>
            <a:endParaRPr lang="en-US" sz="1100" dirty="0"/>
          </a:p>
        </p:txBody>
      </p:sp>
      <p:pic>
        <p:nvPicPr>
          <p:cNvPr id="11" name="Image 1" descr="preencoded.png">    </p:cNvPr>
          <p:cNvPicPr>
            <a:picLocks noChangeAspect="1"/>
          </p:cNvPicPr>
          <p:nvPr/>
        </p:nvPicPr>
        <p:blipFill>
          <a:blip r:embed="rId2"/>
          <a:stretch>
            <a:fillRect/>
          </a:stretch>
        </p:blipFill>
        <p:spPr>
          <a:xfrm>
            <a:off x="685800" y="2743200"/>
            <a:ext cx="201168" cy="201168"/>
          </a:xfrm>
          <a:prstGeom prst="rect">
            <a:avLst/>
          </a:prstGeom>
        </p:spPr>
      </p:pic>
      <p:sp>
        <p:nvSpPr>
          <p:cNvPr id="12" name="Text 8"/>
          <p:cNvSpPr/>
          <p:nvPr/>
        </p:nvSpPr>
        <p:spPr>
          <a:xfrm>
            <a:off x="1005840" y="2697480"/>
            <a:ext cx="3200400" cy="365760"/>
          </a:xfrm>
          <a:prstGeom prst="rect">
            <a:avLst/>
          </a:prstGeom>
          <a:noFill/>
          <a:ln/>
        </p:spPr>
        <p:txBody>
          <a:bodyPr wrap="square" lIns="0" tIns="0" rIns="0" bIns="0" rtlCol="0" anchor="ctr"/>
          <a:lstStyle/>
          <a:p>
            <a:pPr indent="0" marL="0">
              <a:buNone/>
            </a:pPr>
            <a:r>
              <a:rPr lang="en-US" sz="1100" dirty="0">
                <a:solidFill>
                  <a:srgbClr val="FFFFFF"/>
                </a:solidFill>
                <a:latin typeface="Calibri" pitchFamily="34" charset="0"/>
                <a:ea typeface="Calibri" pitchFamily="34" charset="-122"/>
                <a:cs typeface="Calibri" pitchFamily="34" charset="-120"/>
              </a:rPr>
              <a:t>Establish MVP scope and success criteria</a:t>
            </a:r>
            <a:endParaRPr lang="en-US" sz="1100" dirty="0"/>
          </a:p>
        </p:txBody>
      </p:sp>
      <p:pic>
        <p:nvPicPr>
          <p:cNvPr id="13" name="Image 2" descr="preencoded.png">    </p:cNvPr>
          <p:cNvPicPr>
            <a:picLocks noChangeAspect="1"/>
          </p:cNvPicPr>
          <p:nvPr/>
        </p:nvPicPr>
        <p:blipFill>
          <a:blip r:embed="rId3"/>
          <a:stretch>
            <a:fillRect/>
          </a:stretch>
        </p:blipFill>
        <p:spPr>
          <a:xfrm>
            <a:off x="685800" y="3200400"/>
            <a:ext cx="201168" cy="201168"/>
          </a:xfrm>
          <a:prstGeom prst="rect">
            <a:avLst/>
          </a:prstGeom>
        </p:spPr>
      </p:pic>
      <p:sp>
        <p:nvSpPr>
          <p:cNvPr id="14" name="Text 9"/>
          <p:cNvSpPr/>
          <p:nvPr/>
        </p:nvSpPr>
        <p:spPr>
          <a:xfrm>
            <a:off x="1005840" y="3154680"/>
            <a:ext cx="3200400" cy="365760"/>
          </a:xfrm>
          <a:prstGeom prst="rect">
            <a:avLst/>
          </a:prstGeom>
          <a:noFill/>
          <a:ln/>
        </p:spPr>
        <p:txBody>
          <a:bodyPr wrap="square" lIns="0" tIns="0" rIns="0" bIns="0" rtlCol="0" anchor="ctr"/>
          <a:lstStyle/>
          <a:p>
            <a:pPr indent="0" marL="0">
              <a:buNone/>
            </a:pPr>
            <a:r>
              <a:rPr lang="en-US" sz="1100" dirty="0">
                <a:solidFill>
                  <a:srgbClr val="FFFFFF"/>
                </a:solidFill>
                <a:latin typeface="Calibri" pitchFamily="34" charset="0"/>
                <a:ea typeface="Calibri" pitchFamily="34" charset="-122"/>
                <a:cs typeface="Calibri" pitchFamily="34" charset="-120"/>
              </a:rPr>
              <a:t>Identify risks and assumptions</a:t>
            </a:r>
            <a:endParaRPr lang="en-US" sz="1100" dirty="0"/>
          </a:p>
        </p:txBody>
      </p:sp>
      <p:pic>
        <p:nvPicPr>
          <p:cNvPr id="15" name="Image 3" descr="preencoded.png">    </p:cNvPr>
          <p:cNvPicPr>
            <a:picLocks noChangeAspect="1"/>
          </p:cNvPicPr>
          <p:nvPr/>
        </p:nvPicPr>
        <p:blipFill>
          <a:blip r:embed="rId4"/>
          <a:stretch>
            <a:fillRect/>
          </a:stretch>
        </p:blipFill>
        <p:spPr>
          <a:xfrm>
            <a:off x="685800" y="3657600"/>
            <a:ext cx="201168" cy="201168"/>
          </a:xfrm>
          <a:prstGeom prst="rect">
            <a:avLst/>
          </a:prstGeom>
        </p:spPr>
      </p:pic>
      <p:sp>
        <p:nvSpPr>
          <p:cNvPr id="16" name="Text 10"/>
          <p:cNvSpPr/>
          <p:nvPr/>
        </p:nvSpPr>
        <p:spPr>
          <a:xfrm>
            <a:off x="1005840" y="3611880"/>
            <a:ext cx="3200400" cy="365760"/>
          </a:xfrm>
          <a:prstGeom prst="rect">
            <a:avLst/>
          </a:prstGeom>
          <a:noFill/>
          <a:ln/>
        </p:spPr>
        <p:txBody>
          <a:bodyPr wrap="square" lIns="0" tIns="0" rIns="0" bIns="0" rtlCol="0" anchor="ctr"/>
          <a:lstStyle/>
          <a:p>
            <a:pPr indent="0" marL="0">
              <a:buNone/>
            </a:pPr>
            <a:r>
              <a:rPr lang="en-US" sz="1100" dirty="0">
                <a:solidFill>
                  <a:srgbClr val="FFFFFF"/>
                </a:solidFill>
                <a:latin typeface="Calibri" pitchFamily="34" charset="0"/>
                <a:ea typeface="Calibri" pitchFamily="34" charset="-122"/>
                <a:cs typeface="Calibri" pitchFamily="34" charset="-120"/>
              </a:rPr>
              <a:t>Research technical feasibility</a:t>
            </a:r>
            <a:endParaRPr lang="en-US" sz="1100" dirty="0"/>
          </a:p>
        </p:txBody>
      </p:sp>
      <p:sp>
        <p:nvSpPr>
          <p:cNvPr id="17" name="Shape 11"/>
          <p:cNvSpPr/>
          <p:nvPr/>
        </p:nvSpPr>
        <p:spPr>
          <a:xfrm>
            <a:off x="4754880" y="1234440"/>
            <a:ext cx="3931920" cy="310896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8" name="Shape 12"/>
          <p:cNvSpPr/>
          <p:nvPr/>
        </p:nvSpPr>
        <p:spPr>
          <a:xfrm>
            <a:off x="4754880" y="1234440"/>
            <a:ext cx="3931920" cy="54864"/>
          </a:xfrm>
          <a:prstGeom prst="rect">
            <a:avLst/>
          </a:prstGeom>
          <a:solidFill>
            <a:srgbClr val="0D9488"/>
          </a:solidFill>
          <a:ln/>
        </p:spPr>
      </p:sp>
      <p:sp>
        <p:nvSpPr>
          <p:cNvPr id="19" name="Text 13"/>
          <p:cNvSpPr/>
          <p:nvPr/>
        </p:nvSpPr>
        <p:spPr>
          <a:xfrm>
            <a:off x="4937760" y="1417320"/>
            <a:ext cx="3566160" cy="320040"/>
          </a:xfrm>
          <a:prstGeom prst="rect">
            <a:avLst/>
          </a:prstGeom>
          <a:noFill/>
          <a:ln/>
        </p:spPr>
        <p:txBody>
          <a:bodyPr wrap="square" lIns="0" tIns="0" rIns="0" bIns="0" rtlCol="0" anchor="ctr"/>
          <a:lstStyle/>
          <a:p>
            <a:pPr indent="0" marL="0">
              <a:buNone/>
            </a:pPr>
            <a:r>
              <a:rPr lang="en-US" sz="1600" b="1" dirty="0">
                <a:solidFill>
                  <a:srgbClr val="F59E0B"/>
                </a:solidFill>
                <a:latin typeface="Consolas" pitchFamily="34" charset="0"/>
                <a:ea typeface="Consolas" pitchFamily="34" charset="-122"/>
                <a:cs typeface="Consolas" pitchFamily="34" charset="-120"/>
              </a:rPr>
              <a:t>/bmad-bmm-create-prd</a:t>
            </a:r>
            <a:endParaRPr lang="en-US" sz="1600" dirty="0"/>
          </a:p>
        </p:txBody>
      </p:sp>
      <p:sp>
        <p:nvSpPr>
          <p:cNvPr id="20" name="Text 14"/>
          <p:cNvSpPr/>
          <p:nvPr/>
        </p:nvSpPr>
        <p:spPr>
          <a:xfrm>
            <a:off x="4937760" y="1783080"/>
            <a:ext cx="3566160" cy="274320"/>
          </a:xfrm>
          <a:prstGeom prst="rect">
            <a:avLst/>
          </a:prstGeom>
          <a:noFill/>
          <a:ln/>
        </p:spPr>
        <p:txBody>
          <a:bodyPr wrap="square" lIns="0" tIns="0" rIns="0" bIns="0" rtlCol="0" anchor="ctr"/>
          <a:lstStyle/>
          <a:p>
            <a:pPr indent="0" marL="0">
              <a:buNone/>
            </a:pPr>
            <a:r>
              <a:rPr lang="en-US" sz="1100" b="1" dirty="0">
                <a:solidFill>
                  <a:srgbClr val="14B8A6"/>
                </a:solidFill>
                <a:latin typeface="Calibri" pitchFamily="34" charset="0"/>
                <a:ea typeface="Calibri" pitchFamily="34" charset="-122"/>
                <a:cs typeface="Calibri" pitchFamily="34" charset="-120"/>
              </a:rPr>
              <a:t>PM Agent</a:t>
            </a:r>
            <a:endParaRPr lang="en-US" sz="1100" dirty="0"/>
          </a:p>
        </p:txBody>
      </p:sp>
      <p:pic>
        <p:nvPicPr>
          <p:cNvPr id="21" name="Image 4" descr="preencoded.png">    </p:cNvPr>
          <p:cNvPicPr>
            <a:picLocks noChangeAspect="1"/>
          </p:cNvPicPr>
          <p:nvPr/>
        </p:nvPicPr>
        <p:blipFill>
          <a:blip r:embed="rId5"/>
          <a:stretch>
            <a:fillRect/>
          </a:stretch>
        </p:blipFill>
        <p:spPr>
          <a:xfrm>
            <a:off x="4983480" y="2286000"/>
            <a:ext cx="201168" cy="201168"/>
          </a:xfrm>
          <a:prstGeom prst="rect">
            <a:avLst/>
          </a:prstGeom>
        </p:spPr>
      </p:pic>
      <p:sp>
        <p:nvSpPr>
          <p:cNvPr id="22" name="Text 15"/>
          <p:cNvSpPr/>
          <p:nvPr/>
        </p:nvSpPr>
        <p:spPr>
          <a:xfrm>
            <a:off x="5303520" y="2240280"/>
            <a:ext cx="3200400" cy="365760"/>
          </a:xfrm>
          <a:prstGeom prst="rect">
            <a:avLst/>
          </a:prstGeom>
          <a:noFill/>
          <a:ln/>
        </p:spPr>
        <p:txBody>
          <a:bodyPr wrap="square" lIns="0" tIns="0" rIns="0" bIns="0" rtlCol="0" anchor="ctr"/>
          <a:lstStyle/>
          <a:p>
            <a:pPr indent="0" marL="0">
              <a:buNone/>
            </a:pPr>
            <a:r>
              <a:rPr lang="en-US" sz="1100" dirty="0">
                <a:solidFill>
                  <a:srgbClr val="FFFFFF"/>
                </a:solidFill>
                <a:latin typeface="Calibri" pitchFamily="34" charset="0"/>
                <a:ea typeface="Calibri" pitchFamily="34" charset="-122"/>
                <a:cs typeface="Calibri" pitchFamily="34" charset="-120"/>
              </a:rPr>
              <a:t>Detailed user personas and journeys</a:t>
            </a:r>
            <a:endParaRPr lang="en-US" sz="1100" dirty="0"/>
          </a:p>
        </p:txBody>
      </p:sp>
      <p:pic>
        <p:nvPicPr>
          <p:cNvPr id="23" name="Image 5" descr="preencoded.png">    </p:cNvPr>
          <p:cNvPicPr>
            <a:picLocks noChangeAspect="1"/>
          </p:cNvPicPr>
          <p:nvPr/>
        </p:nvPicPr>
        <p:blipFill>
          <a:blip r:embed="rId6"/>
          <a:stretch>
            <a:fillRect/>
          </a:stretch>
        </p:blipFill>
        <p:spPr>
          <a:xfrm>
            <a:off x="4983480" y="2743200"/>
            <a:ext cx="201168" cy="201168"/>
          </a:xfrm>
          <a:prstGeom prst="rect">
            <a:avLst/>
          </a:prstGeom>
        </p:spPr>
      </p:pic>
      <p:sp>
        <p:nvSpPr>
          <p:cNvPr id="24" name="Text 16"/>
          <p:cNvSpPr/>
          <p:nvPr/>
        </p:nvSpPr>
        <p:spPr>
          <a:xfrm>
            <a:off x="5303520" y="2697480"/>
            <a:ext cx="3200400" cy="365760"/>
          </a:xfrm>
          <a:prstGeom prst="rect">
            <a:avLst/>
          </a:prstGeom>
          <a:noFill/>
          <a:ln/>
        </p:spPr>
        <p:txBody>
          <a:bodyPr wrap="square" lIns="0" tIns="0" rIns="0" bIns="0" rtlCol="0" anchor="ctr"/>
          <a:lstStyle/>
          <a:p>
            <a:pPr indent="0" marL="0">
              <a:buNone/>
            </a:pPr>
            <a:r>
              <a:rPr lang="en-US" sz="1100" dirty="0">
                <a:solidFill>
                  <a:srgbClr val="FFFFFF"/>
                </a:solidFill>
                <a:latin typeface="Calibri" pitchFamily="34" charset="0"/>
                <a:ea typeface="Calibri" pitchFamily="34" charset="-122"/>
                <a:cs typeface="Calibri" pitchFamily="34" charset="-120"/>
              </a:rPr>
              <a:t>Functional and non-functional requirements</a:t>
            </a:r>
            <a:endParaRPr lang="en-US" sz="1100" dirty="0"/>
          </a:p>
        </p:txBody>
      </p:sp>
      <p:pic>
        <p:nvPicPr>
          <p:cNvPr id="25" name="Image 6" descr="preencoded.png">    </p:cNvPr>
          <p:cNvPicPr>
            <a:picLocks noChangeAspect="1"/>
          </p:cNvPicPr>
          <p:nvPr/>
        </p:nvPicPr>
        <p:blipFill>
          <a:blip r:embed="rId7"/>
          <a:stretch>
            <a:fillRect/>
          </a:stretch>
        </p:blipFill>
        <p:spPr>
          <a:xfrm>
            <a:off x="4983480" y="3200400"/>
            <a:ext cx="201168" cy="201168"/>
          </a:xfrm>
          <a:prstGeom prst="rect">
            <a:avLst/>
          </a:prstGeom>
        </p:spPr>
      </p:pic>
      <p:sp>
        <p:nvSpPr>
          <p:cNvPr id="26" name="Text 17"/>
          <p:cNvSpPr/>
          <p:nvPr/>
        </p:nvSpPr>
        <p:spPr>
          <a:xfrm>
            <a:off x="5303520" y="3154680"/>
            <a:ext cx="3200400" cy="365760"/>
          </a:xfrm>
          <a:prstGeom prst="rect">
            <a:avLst/>
          </a:prstGeom>
          <a:noFill/>
          <a:ln/>
        </p:spPr>
        <p:txBody>
          <a:bodyPr wrap="square" lIns="0" tIns="0" rIns="0" bIns="0" rtlCol="0" anchor="ctr"/>
          <a:lstStyle/>
          <a:p>
            <a:pPr indent="0" marL="0">
              <a:buNone/>
            </a:pPr>
            <a:r>
              <a:rPr lang="en-US" sz="1100" dirty="0">
                <a:solidFill>
                  <a:srgbClr val="FFFFFF"/>
                </a:solidFill>
                <a:latin typeface="Calibri" pitchFamily="34" charset="0"/>
                <a:ea typeface="Calibri" pitchFamily="34" charset="-122"/>
                <a:cs typeface="Calibri" pitchFamily="34" charset="-120"/>
              </a:rPr>
              <a:t>Success metrics and KPIs</a:t>
            </a:r>
            <a:endParaRPr lang="en-US" sz="1100" dirty="0"/>
          </a:p>
        </p:txBody>
      </p:sp>
      <p:pic>
        <p:nvPicPr>
          <p:cNvPr id="27" name="Image 7" descr="preencoded.png">    </p:cNvPr>
          <p:cNvPicPr>
            <a:picLocks noChangeAspect="1"/>
          </p:cNvPicPr>
          <p:nvPr/>
        </p:nvPicPr>
        <p:blipFill>
          <a:blip r:embed="rId8"/>
          <a:stretch>
            <a:fillRect/>
          </a:stretch>
        </p:blipFill>
        <p:spPr>
          <a:xfrm>
            <a:off x="4983480" y="3657600"/>
            <a:ext cx="201168" cy="201168"/>
          </a:xfrm>
          <a:prstGeom prst="rect">
            <a:avLst/>
          </a:prstGeom>
        </p:spPr>
      </p:pic>
      <p:sp>
        <p:nvSpPr>
          <p:cNvPr id="28" name="Text 18"/>
          <p:cNvSpPr/>
          <p:nvPr/>
        </p:nvSpPr>
        <p:spPr>
          <a:xfrm>
            <a:off x="5303520" y="3611880"/>
            <a:ext cx="3200400" cy="365760"/>
          </a:xfrm>
          <a:prstGeom prst="rect">
            <a:avLst/>
          </a:prstGeom>
          <a:noFill/>
          <a:ln/>
        </p:spPr>
        <p:txBody>
          <a:bodyPr wrap="square" lIns="0" tIns="0" rIns="0" bIns="0" rtlCol="0" anchor="ctr"/>
          <a:lstStyle/>
          <a:p>
            <a:pPr indent="0" marL="0">
              <a:buNone/>
            </a:pPr>
            <a:r>
              <a:rPr lang="en-US" sz="1100" dirty="0">
                <a:solidFill>
                  <a:srgbClr val="FFFFFF"/>
                </a:solidFill>
                <a:latin typeface="Calibri" pitchFamily="34" charset="0"/>
                <a:ea typeface="Calibri" pitchFamily="34" charset="-122"/>
                <a:cs typeface="Calibri" pitchFamily="34" charset="-120"/>
              </a:rPr>
              <a:t>Risk assessment and mitigation plan</a:t>
            </a:r>
            <a:endParaRPr lang="en-US" sz="1100" dirty="0"/>
          </a:p>
        </p:txBody>
      </p:sp>
      <p:sp>
        <p:nvSpPr>
          <p:cNvPr id="29" name="Text 19"/>
          <p:cNvSpPr/>
          <p:nvPr/>
        </p:nvSpPr>
        <p:spPr>
          <a:xfrm>
            <a:off x="4389120" y="2468880"/>
            <a:ext cx="365760" cy="457200"/>
          </a:xfrm>
          <a:prstGeom prst="rect">
            <a:avLst/>
          </a:prstGeom>
          <a:noFill/>
          <a:ln/>
        </p:spPr>
        <p:txBody>
          <a:bodyPr wrap="square" rtlCol="0" anchor="ctr"/>
          <a:lstStyle/>
          <a:p>
            <a:pPr algn="ctr" indent="0" marL="0">
              <a:buNone/>
            </a:pPr>
            <a:r>
              <a:rPr lang="en-US" sz="2000" dirty="0">
                <a:solidFill>
                  <a:srgbClr val="0D9488"/>
                </a:solidFill>
              </a:rPr>
              <a:t>▶</a:t>
            </a:r>
            <a:endParaRPr lang="en-US" sz="2000" dirty="0"/>
          </a:p>
        </p:txBody>
      </p:sp>
      <p:sp>
        <p:nvSpPr>
          <p:cNvPr id="30" name="Text 20"/>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20 / 100</a:t>
            </a:r>
            <a:endParaRPr lang="en-US" sz="8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Phase 2: Architecture &amp; Design</a:t>
            </a:r>
            <a:endParaRPr lang="en-US" sz="2600" dirty="0"/>
          </a:p>
        </p:txBody>
      </p:sp>
      <p:sp>
        <p:nvSpPr>
          <p:cNvPr id="5" name="Shape 3"/>
          <p:cNvSpPr/>
          <p:nvPr/>
        </p:nvSpPr>
        <p:spPr>
          <a:xfrm>
            <a:off x="457200" y="1097280"/>
            <a:ext cx="8229600" cy="457200"/>
          </a:xfrm>
          <a:prstGeom prst="rect">
            <a:avLst/>
          </a:prstGeom>
          <a:solidFill>
            <a:srgbClr val="0F1B2D"/>
          </a:solidFill>
          <a:ln/>
        </p:spPr>
      </p:sp>
      <p:sp>
        <p:nvSpPr>
          <p:cNvPr id="6" name="Text 4"/>
          <p:cNvSpPr/>
          <p:nvPr/>
        </p:nvSpPr>
        <p:spPr>
          <a:xfrm>
            <a:off x="640080" y="1097280"/>
            <a:ext cx="7863840" cy="457200"/>
          </a:xfrm>
          <a:prstGeom prst="rect">
            <a:avLst/>
          </a:prstGeom>
          <a:noFill/>
          <a:ln/>
        </p:spPr>
        <p:txBody>
          <a:bodyPr wrap="square" lIns="0" tIns="0" rIns="0" bIns="0" rtlCol="0" anchor="ctr"/>
          <a:lstStyle/>
          <a:p>
            <a:pPr indent="0" marL="0">
              <a:buNone/>
            </a:pPr>
            <a:r>
              <a:rPr lang="en-US" sz="1400" dirty="0">
                <a:solidFill>
                  <a:srgbClr val="F59E0B"/>
                </a:solidFill>
                <a:latin typeface="Consolas" pitchFamily="34" charset="0"/>
                <a:ea typeface="Consolas" pitchFamily="34" charset="-122"/>
                <a:cs typeface="Consolas" pitchFamily="34" charset="-120"/>
              </a:rPr>
              <a:t>/bmad-bmm-create-architecture    —    Architect Agent</a:t>
            </a:r>
            <a:endParaRPr lang="en-US" sz="1400" dirty="0"/>
          </a:p>
        </p:txBody>
      </p:sp>
      <p:sp>
        <p:nvSpPr>
          <p:cNvPr id="7" name="Shape 5"/>
          <p:cNvSpPr/>
          <p:nvPr/>
        </p:nvSpPr>
        <p:spPr>
          <a:xfrm>
            <a:off x="457200" y="1783080"/>
            <a:ext cx="2606040" cy="86868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8" name="Shape 6"/>
          <p:cNvSpPr/>
          <p:nvPr/>
        </p:nvSpPr>
        <p:spPr>
          <a:xfrm>
            <a:off x="457200" y="1783080"/>
            <a:ext cx="2606040" cy="54864"/>
          </a:xfrm>
          <a:prstGeom prst="rect">
            <a:avLst/>
          </a:prstGeom>
          <a:solidFill>
            <a:srgbClr val="0D9488"/>
          </a:solidFill>
          <a:ln/>
        </p:spPr>
      </p:sp>
      <p:sp>
        <p:nvSpPr>
          <p:cNvPr id="9" name="Text 7"/>
          <p:cNvSpPr/>
          <p:nvPr/>
        </p:nvSpPr>
        <p:spPr>
          <a:xfrm>
            <a:off x="594360" y="1874520"/>
            <a:ext cx="2331720" cy="274320"/>
          </a:xfrm>
          <a:prstGeom prst="rect">
            <a:avLst/>
          </a:prstGeom>
          <a:noFill/>
          <a:ln/>
        </p:spPr>
        <p:txBody>
          <a:bodyPr wrap="square" lIns="0" tIns="0" rIns="0" bIns="0" rtlCol="0" anchor="ctr"/>
          <a:lstStyle/>
          <a:p>
            <a:pPr indent="0" marL="0">
              <a:buNone/>
            </a:pPr>
            <a:r>
              <a:rPr lang="en-US" sz="1200" b="1" dirty="0">
                <a:solidFill>
                  <a:srgbClr val="1E293B"/>
                </a:solidFill>
                <a:latin typeface="Calibri" pitchFamily="34" charset="0"/>
                <a:ea typeface="Calibri" pitchFamily="34" charset="-122"/>
                <a:cs typeface="Calibri" pitchFamily="34" charset="-120"/>
              </a:rPr>
              <a:t>Tech Stack</a:t>
            </a:r>
            <a:endParaRPr lang="en-US" sz="1200" dirty="0"/>
          </a:p>
        </p:txBody>
      </p:sp>
      <p:sp>
        <p:nvSpPr>
          <p:cNvPr id="10" name="Text 8"/>
          <p:cNvSpPr/>
          <p:nvPr/>
        </p:nvSpPr>
        <p:spPr>
          <a:xfrm>
            <a:off x="594360" y="2167128"/>
            <a:ext cx="2331720" cy="411480"/>
          </a:xfrm>
          <a:prstGeom prst="rect">
            <a:avLst/>
          </a:prstGeom>
          <a:noFill/>
          <a:ln/>
        </p:spPr>
        <p:txBody>
          <a:bodyPr wrap="square" lIns="0" tIns="0" rIns="0" bIns="0" rtlCol="0" anchor="t"/>
          <a:lstStyle/>
          <a:p>
            <a:pPr indent="0" marL="0">
              <a:buNone/>
            </a:pPr>
            <a:r>
              <a:rPr lang="en-US" sz="950" dirty="0">
                <a:solidFill>
                  <a:srgbClr val="1E293B"/>
                </a:solidFill>
                <a:latin typeface="Calibri" pitchFamily="34" charset="0"/>
                <a:ea typeface="Calibri" pitchFamily="34" charset="-122"/>
                <a:cs typeface="Calibri" pitchFamily="34" charset="-120"/>
              </a:rPr>
              <a:t>Approved technologies, frameworks, and tools for the project</a:t>
            </a:r>
            <a:endParaRPr lang="en-US" sz="950" dirty="0"/>
          </a:p>
        </p:txBody>
      </p:sp>
      <p:sp>
        <p:nvSpPr>
          <p:cNvPr id="11" name="Shape 9"/>
          <p:cNvSpPr/>
          <p:nvPr/>
        </p:nvSpPr>
        <p:spPr>
          <a:xfrm>
            <a:off x="3291840" y="1783080"/>
            <a:ext cx="2606040" cy="86868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12" name="Shape 10"/>
          <p:cNvSpPr/>
          <p:nvPr/>
        </p:nvSpPr>
        <p:spPr>
          <a:xfrm>
            <a:off x="3291840" y="1783080"/>
            <a:ext cx="2606040" cy="54864"/>
          </a:xfrm>
          <a:prstGeom prst="rect">
            <a:avLst/>
          </a:prstGeom>
          <a:solidFill>
            <a:srgbClr val="0D9488"/>
          </a:solidFill>
          <a:ln/>
        </p:spPr>
      </p:sp>
      <p:sp>
        <p:nvSpPr>
          <p:cNvPr id="13" name="Text 11"/>
          <p:cNvSpPr/>
          <p:nvPr/>
        </p:nvSpPr>
        <p:spPr>
          <a:xfrm>
            <a:off x="3429000" y="1874520"/>
            <a:ext cx="2331720" cy="274320"/>
          </a:xfrm>
          <a:prstGeom prst="rect">
            <a:avLst/>
          </a:prstGeom>
          <a:noFill/>
          <a:ln/>
        </p:spPr>
        <p:txBody>
          <a:bodyPr wrap="square" lIns="0" tIns="0" rIns="0" bIns="0" rtlCol="0" anchor="ctr"/>
          <a:lstStyle/>
          <a:p>
            <a:pPr indent="0" marL="0">
              <a:buNone/>
            </a:pPr>
            <a:r>
              <a:rPr lang="en-US" sz="1200" b="1" dirty="0">
                <a:solidFill>
                  <a:srgbClr val="1E293B"/>
                </a:solidFill>
                <a:latin typeface="Calibri" pitchFamily="34" charset="0"/>
                <a:ea typeface="Calibri" pitchFamily="34" charset="-122"/>
                <a:cs typeface="Calibri" pitchFamily="34" charset="-120"/>
              </a:rPr>
              <a:t>System Design</a:t>
            </a:r>
            <a:endParaRPr lang="en-US" sz="1200" dirty="0"/>
          </a:p>
        </p:txBody>
      </p:sp>
      <p:sp>
        <p:nvSpPr>
          <p:cNvPr id="14" name="Text 12"/>
          <p:cNvSpPr/>
          <p:nvPr/>
        </p:nvSpPr>
        <p:spPr>
          <a:xfrm>
            <a:off x="3429000" y="2167128"/>
            <a:ext cx="2331720" cy="411480"/>
          </a:xfrm>
          <a:prstGeom prst="rect">
            <a:avLst/>
          </a:prstGeom>
          <a:noFill/>
          <a:ln/>
        </p:spPr>
        <p:txBody>
          <a:bodyPr wrap="square" lIns="0" tIns="0" rIns="0" bIns="0" rtlCol="0" anchor="t"/>
          <a:lstStyle/>
          <a:p>
            <a:pPr indent="0" marL="0">
              <a:buNone/>
            </a:pPr>
            <a:r>
              <a:rPr lang="en-US" sz="950" dirty="0">
                <a:solidFill>
                  <a:srgbClr val="1E293B"/>
                </a:solidFill>
                <a:latin typeface="Calibri" pitchFamily="34" charset="0"/>
                <a:ea typeface="Calibri" pitchFamily="34" charset="-122"/>
                <a:cs typeface="Calibri" pitchFamily="34" charset="-120"/>
              </a:rPr>
              <a:t>High-level architecture, service boundaries, deployment model</a:t>
            </a:r>
            <a:endParaRPr lang="en-US" sz="950" dirty="0"/>
          </a:p>
        </p:txBody>
      </p:sp>
      <p:sp>
        <p:nvSpPr>
          <p:cNvPr id="15" name="Shape 13"/>
          <p:cNvSpPr/>
          <p:nvPr/>
        </p:nvSpPr>
        <p:spPr>
          <a:xfrm>
            <a:off x="6126480" y="1783080"/>
            <a:ext cx="2606040" cy="86868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16" name="Shape 14"/>
          <p:cNvSpPr/>
          <p:nvPr/>
        </p:nvSpPr>
        <p:spPr>
          <a:xfrm>
            <a:off x="6126480" y="1783080"/>
            <a:ext cx="2606040" cy="54864"/>
          </a:xfrm>
          <a:prstGeom prst="rect">
            <a:avLst/>
          </a:prstGeom>
          <a:solidFill>
            <a:srgbClr val="0D9488"/>
          </a:solidFill>
          <a:ln/>
        </p:spPr>
      </p:sp>
      <p:sp>
        <p:nvSpPr>
          <p:cNvPr id="17" name="Text 15"/>
          <p:cNvSpPr/>
          <p:nvPr/>
        </p:nvSpPr>
        <p:spPr>
          <a:xfrm>
            <a:off x="6263640" y="1874520"/>
            <a:ext cx="2331720" cy="274320"/>
          </a:xfrm>
          <a:prstGeom prst="rect">
            <a:avLst/>
          </a:prstGeom>
          <a:noFill/>
          <a:ln/>
        </p:spPr>
        <p:txBody>
          <a:bodyPr wrap="square" lIns="0" tIns="0" rIns="0" bIns="0" rtlCol="0" anchor="ctr"/>
          <a:lstStyle/>
          <a:p>
            <a:pPr indent="0" marL="0">
              <a:buNone/>
            </a:pPr>
            <a:r>
              <a:rPr lang="en-US" sz="1200" b="1" dirty="0">
                <a:solidFill>
                  <a:srgbClr val="1E293B"/>
                </a:solidFill>
                <a:latin typeface="Calibri" pitchFamily="34" charset="0"/>
                <a:ea typeface="Calibri" pitchFamily="34" charset="-122"/>
                <a:cs typeface="Calibri" pitchFamily="34" charset="-120"/>
              </a:rPr>
              <a:t>API Contracts</a:t>
            </a:r>
            <a:endParaRPr lang="en-US" sz="1200" dirty="0"/>
          </a:p>
        </p:txBody>
      </p:sp>
      <p:sp>
        <p:nvSpPr>
          <p:cNvPr id="18" name="Text 16"/>
          <p:cNvSpPr/>
          <p:nvPr/>
        </p:nvSpPr>
        <p:spPr>
          <a:xfrm>
            <a:off x="6263640" y="2167128"/>
            <a:ext cx="2331720" cy="411480"/>
          </a:xfrm>
          <a:prstGeom prst="rect">
            <a:avLst/>
          </a:prstGeom>
          <a:noFill/>
          <a:ln/>
        </p:spPr>
        <p:txBody>
          <a:bodyPr wrap="square" lIns="0" tIns="0" rIns="0" bIns="0" rtlCol="0" anchor="t"/>
          <a:lstStyle/>
          <a:p>
            <a:pPr indent="0" marL="0">
              <a:buNone/>
            </a:pPr>
            <a:r>
              <a:rPr lang="en-US" sz="950" dirty="0">
                <a:solidFill>
                  <a:srgbClr val="1E293B"/>
                </a:solidFill>
                <a:latin typeface="Calibri" pitchFamily="34" charset="0"/>
                <a:ea typeface="Calibri" pitchFamily="34" charset="-122"/>
                <a:cs typeface="Calibri" pitchFamily="34" charset="-120"/>
              </a:rPr>
              <a:t>Interface definitions, data formats, protocol decisions</a:t>
            </a:r>
            <a:endParaRPr lang="en-US" sz="950" dirty="0"/>
          </a:p>
        </p:txBody>
      </p:sp>
      <p:sp>
        <p:nvSpPr>
          <p:cNvPr id="19" name="Shape 17"/>
          <p:cNvSpPr/>
          <p:nvPr/>
        </p:nvSpPr>
        <p:spPr>
          <a:xfrm>
            <a:off x="457200" y="2834640"/>
            <a:ext cx="2606040" cy="86868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20" name="Shape 18"/>
          <p:cNvSpPr/>
          <p:nvPr/>
        </p:nvSpPr>
        <p:spPr>
          <a:xfrm>
            <a:off x="457200" y="2834640"/>
            <a:ext cx="2606040" cy="54864"/>
          </a:xfrm>
          <a:prstGeom prst="rect">
            <a:avLst/>
          </a:prstGeom>
          <a:solidFill>
            <a:srgbClr val="0D9488"/>
          </a:solidFill>
          <a:ln/>
        </p:spPr>
      </p:sp>
      <p:sp>
        <p:nvSpPr>
          <p:cNvPr id="21" name="Text 19"/>
          <p:cNvSpPr/>
          <p:nvPr/>
        </p:nvSpPr>
        <p:spPr>
          <a:xfrm>
            <a:off x="594360" y="2926080"/>
            <a:ext cx="2331720" cy="274320"/>
          </a:xfrm>
          <a:prstGeom prst="rect">
            <a:avLst/>
          </a:prstGeom>
          <a:noFill/>
          <a:ln/>
        </p:spPr>
        <p:txBody>
          <a:bodyPr wrap="square" lIns="0" tIns="0" rIns="0" bIns="0" rtlCol="0" anchor="ctr"/>
          <a:lstStyle/>
          <a:p>
            <a:pPr indent="0" marL="0">
              <a:buNone/>
            </a:pPr>
            <a:r>
              <a:rPr lang="en-US" sz="1200" b="1" dirty="0">
                <a:solidFill>
                  <a:srgbClr val="1E293B"/>
                </a:solidFill>
                <a:latin typeface="Calibri" pitchFamily="34" charset="0"/>
                <a:ea typeface="Calibri" pitchFamily="34" charset="-122"/>
                <a:cs typeface="Calibri" pitchFamily="34" charset="-120"/>
              </a:rPr>
              <a:t>Data Models</a:t>
            </a:r>
            <a:endParaRPr lang="en-US" sz="1200" dirty="0"/>
          </a:p>
        </p:txBody>
      </p:sp>
      <p:sp>
        <p:nvSpPr>
          <p:cNvPr id="22" name="Text 20"/>
          <p:cNvSpPr/>
          <p:nvPr/>
        </p:nvSpPr>
        <p:spPr>
          <a:xfrm>
            <a:off x="594360" y="3218688"/>
            <a:ext cx="2331720" cy="411480"/>
          </a:xfrm>
          <a:prstGeom prst="rect">
            <a:avLst/>
          </a:prstGeom>
          <a:noFill/>
          <a:ln/>
        </p:spPr>
        <p:txBody>
          <a:bodyPr wrap="square" lIns="0" tIns="0" rIns="0" bIns="0" rtlCol="0" anchor="t"/>
          <a:lstStyle/>
          <a:p>
            <a:pPr indent="0" marL="0">
              <a:buNone/>
            </a:pPr>
            <a:r>
              <a:rPr lang="en-US" sz="950" dirty="0">
                <a:solidFill>
                  <a:srgbClr val="1E293B"/>
                </a:solidFill>
                <a:latin typeface="Calibri" pitchFamily="34" charset="0"/>
                <a:ea typeface="Calibri" pitchFamily="34" charset="-122"/>
                <a:cs typeface="Calibri" pitchFamily="34" charset="-120"/>
              </a:rPr>
              <a:t>Database schemas, storage strategy, data flow patterns</a:t>
            </a:r>
            <a:endParaRPr lang="en-US" sz="950" dirty="0"/>
          </a:p>
        </p:txBody>
      </p:sp>
      <p:sp>
        <p:nvSpPr>
          <p:cNvPr id="23" name="Shape 21"/>
          <p:cNvSpPr/>
          <p:nvPr/>
        </p:nvSpPr>
        <p:spPr>
          <a:xfrm>
            <a:off x="3291840" y="2834640"/>
            <a:ext cx="2606040" cy="86868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24" name="Shape 22"/>
          <p:cNvSpPr/>
          <p:nvPr/>
        </p:nvSpPr>
        <p:spPr>
          <a:xfrm>
            <a:off x="3291840" y="2834640"/>
            <a:ext cx="2606040" cy="54864"/>
          </a:xfrm>
          <a:prstGeom prst="rect">
            <a:avLst/>
          </a:prstGeom>
          <a:solidFill>
            <a:srgbClr val="0D9488"/>
          </a:solidFill>
          <a:ln/>
        </p:spPr>
      </p:sp>
      <p:sp>
        <p:nvSpPr>
          <p:cNvPr id="25" name="Text 23"/>
          <p:cNvSpPr/>
          <p:nvPr/>
        </p:nvSpPr>
        <p:spPr>
          <a:xfrm>
            <a:off x="3429000" y="2926080"/>
            <a:ext cx="2331720" cy="274320"/>
          </a:xfrm>
          <a:prstGeom prst="rect">
            <a:avLst/>
          </a:prstGeom>
          <a:noFill/>
          <a:ln/>
        </p:spPr>
        <p:txBody>
          <a:bodyPr wrap="square" lIns="0" tIns="0" rIns="0" bIns="0" rtlCol="0" anchor="ctr"/>
          <a:lstStyle/>
          <a:p>
            <a:pPr indent="0" marL="0">
              <a:buNone/>
            </a:pPr>
            <a:r>
              <a:rPr lang="en-US" sz="1200" b="1" dirty="0">
                <a:solidFill>
                  <a:srgbClr val="1E293B"/>
                </a:solidFill>
                <a:latin typeface="Calibri" pitchFamily="34" charset="0"/>
                <a:ea typeface="Calibri" pitchFamily="34" charset="-122"/>
                <a:cs typeface="Calibri" pitchFamily="34" charset="-120"/>
              </a:rPr>
              <a:t>NFR Planning</a:t>
            </a:r>
            <a:endParaRPr lang="en-US" sz="1200" dirty="0"/>
          </a:p>
        </p:txBody>
      </p:sp>
      <p:sp>
        <p:nvSpPr>
          <p:cNvPr id="26" name="Text 24"/>
          <p:cNvSpPr/>
          <p:nvPr/>
        </p:nvSpPr>
        <p:spPr>
          <a:xfrm>
            <a:off x="3429000" y="3218688"/>
            <a:ext cx="2331720" cy="411480"/>
          </a:xfrm>
          <a:prstGeom prst="rect">
            <a:avLst/>
          </a:prstGeom>
          <a:noFill/>
          <a:ln/>
        </p:spPr>
        <p:txBody>
          <a:bodyPr wrap="square" lIns="0" tIns="0" rIns="0" bIns="0" rtlCol="0" anchor="t"/>
          <a:lstStyle/>
          <a:p>
            <a:pPr indent="0" marL="0">
              <a:buNone/>
            </a:pPr>
            <a:r>
              <a:rPr lang="en-US" sz="950" dirty="0">
                <a:solidFill>
                  <a:srgbClr val="1E293B"/>
                </a:solidFill>
                <a:latin typeface="Calibri" pitchFamily="34" charset="0"/>
                <a:ea typeface="Calibri" pitchFamily="34" charset="-122"/>
                <a:cs typeface="Calibri" pitchFamily="34" charset="-120"/>
              </a:rPr>
              <a:t>Performance, security, scalability, availability requirements</a:t>
            </a:r>
            <a:endParaRPr lang="en-US" sz="950" dirty="0"/>
          </a:p>
        </p:txBody>
      </p:sp>
      <p:sp>
        <p:nvSpPr>
          <p:cNvPr id="27" name="Shape 25"/>
          <p:cNvSpPr/>
          <p:nvPr/>
        </p:nvSpPr>
        <p:spPr>
          <a:xfrm>
            <a:off x="6126480" y="2834640"/>
            <a:ext cx="2606040" cy="86868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28" name="Shape 26"/>
          <p:cNvSpPr/>
          <p:nvPr/>
        </p:nvSpPr>
        <p:spPr>
          <a:xfrm>
            <a:off x="6126480" y="2834640"/>
            <a:ext cx="2606040" cy="54864"/>
          </a:xfrm>
          <a:prstGeom prst="rect">
            <a:avLst/>
          </a:prstGeom>
          <a:solidFill>
            <a:srgbClr val="0D9488"/>
          </a:solidFill>
          <a:ln/>
        </p:spPr>
      </p:sp>
      <p:sp>
        <p:nvSpPr>
          <p:cNvPr id="29" name="Text 27"/>
          <p:cNvSpPr/>
          <p:nvPr/>
        </p:nvSpPr>
        <p:spPr>
          <a:xfrm>
            <a:off x="6263640" y="2926080"/>
            <a:ext cx="2331720" cy="274320"/>
          </a:xfrm>
          <a:prstGeom prst="rect">
            <a:avLst/>
          </a:prstGeom>
          <a:noFill/>
          <a:ln/>
        </p:spPr>
        <p:txBody>
          <a:bodyPr wrap="square" lIns="0" tIns="0" rIns="0" bIns="0" rtlCol="0" anchor="ctr"/>
          <a:lstStyle/>
          <a:p>
            <a:pPr indent="0" marL="0">
              <a:buNone/>
            </a:pPr>
            <a:r>
              <a:rPr lang="en-US" sz="1200" b="1" dirty="0">
                <a:solidFill>
                  <a:srgbClr val="1E293B"/>
                </a:solidFill>
                <a:latin typeface="Calibri" pitchFamily="34" charset="0"/>
                <a:ea typeface="Calibri" pitchFamily="34" charset="-122"/>
                <a:cs typeface="Calibri" pitchFamily="34" charset="-120"/>
              </a:rPr>
              <a:t>Infrastructure</a:t>
            </a:r>
            <a:endParaRPr lang="en-US" sz="1200" dirty="0"/>
          </a:p>
        </p:txBody>
      </p:sp>
      <p:sp>
        <p:nvSpPr>
          <p:cNvPr id="30" name="Text 28"/>
          <p:cNvSpPr/>
          <p:nvPr/>
        </p:nvSpPr>
        <p:spPr>
          <a:xfrm>
            <a:off x="6263640" y="3218688"/>
            <a:ext cx="2331720" cy="411480"/>
          </a:xfrm>
          <a:prstGeom prst="rect">
            <a:avLst/>
          </a:prstGeom>
          <a:noFill/>
          <a:ln/>
        </p:spPr>
        <p:txBody>
          <a:bodyPr wrap="square" lIns="0" tIns="0" rIns="0" bIns="0" rtlCol="0" anchor="t"/>
          <a:lstStyle/>
          <a:p>
            <a:pPr indent="0" marL="0">
              <a:buNone/>
            </a:pPr>
            <a:r>
              <a:rPr lang="en-US" sz="950" dirty="0">
                <a:solidFill>
                  <a:srgbClr val="1E293B"/>
                </a:solidFill>
                <a:latin typeface="Calibri" pitchFamily="34" charset="0"/>
                <a:ea typeface="Calibri" pitchFamily="34" charset="-122"/>
                <a:cs typeface="Calibri" pitchFamily="34" charset="-120"/>
              </a:rPr>
              <a:t>Kubernetes setup, networking, CI/CD pipeline decisions</a:t>
            </a:r>
            <a:endParaRPr lang="en-US" sz="950" dirty="0"/>
          </a:p>
        </p:txBody>
      </p:sp>
      <p:sp>
        <p:nvSpPr>
          <p:cNvPr id="31" name="Shape 29"/>
          <p:cNvSpPr/>
          <p:nvPr/>
        </p:nvSpPr>
        <p:spPr>
          <a:xfrm>
            <a:off x="457200" y="3886200"/>
            <a:ext cx="2606040" cy="86868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32" name="Shape 30"/>
          <p:cNvSpPr/>
          <p:nvPr/>
        </p:nvSpPr>
        <p:spPr>
          <a:xfrm>
            <a:off x="457200" y="3886200"/>
            <a:ext cx="2606040" cy="54864"/>
          </a:xfrm>
          <a:prstGeom prst="rect">
            <a:avLst/>
          </a:prstGeom>
          <a:solidFill>
            <a:srgbClr val="0D9488"/>
          </a:solidFill>
          <a:ln/>
        </p:spPr>
      </p:sp>
      <p:sp>
        <p:nvSpPr>
          <p:cNvPr id="33" name="Text 31"/>
          <p:cNvSpPr/>
          <p:nvPr/>
        </p:nvSpPr>
        <p:spPr>
          <a:xfrm>
            <a:off x="594360" y="3977640"/>
            <a:ext cx="2331720" cy="274320"/>
          </a:xfrm>
          <a:prstGeom prst="rect">
            <a:avLst/>
          </a:prstGeom>
          <a:noFill/>
          <a:ln/>
        </p:spPr>
        <p:txBody>
          <a:bodyPr wrap="square" lIns="0" tIns="0" rIns="0" bIns="0" rtlCol="0" anchor="ctr"/>
          <a:lstStyle/>
          <a:p>
            <a:pPr indent="0" marL="0">
              <a:buNone/>
            </a:pPr>
            <a:r>
              <a:rPr lang="en-US" sz="1200" b="1" dirty="0">
                <a:solidFill>
                  <a:srgbClr val="1E293B"/>
                </a:solidFill>
                <a:latin typeface="Calibri" pitchFamily="34" charset="0"/>
                <a:ea typeface="Calibri" pitchFamily="34" charset="-122"/>
                <a:cs typeface="Calibri" pitchFamily="34" charset="-120"/>
              </a:rPr>
              <a:t>UX Design</a:t>
            </a:r>
            <a:endParaRPr lang="en-US" sz="1200" dirty="0"/>
          </a:p>
        </p:txBody>
      </p:sp>
      <p:sp>
        <p:nvSpPr>
          <p:cNvPr id="34" name="Text 32"/>
          <p:cNvSpPr/>
          <p:nvPr/>
        </p:nvSpPr>
        <p:spPr>
          <a:xfrm>
            <a:off x="594360" y="4270248"/>
            <a:ext cx="2331720" cy="411480"/>
          </a:xfrm>
          <a:prstGeom prst="rect">
            <a:avLst/>
          </a:prstGeom>
          <a:noFill/>
          <a:ln/>
        </p:spPr>
        <p:txBody>
          <a:bodyPr wrap="square" lIns="0" tIns="0" rIns="0" bIns="0" rtlCol="0" anchor="t"/>
          <a:lstStyle/>
          <a:p>
            <a:pPr indent="0" marL="0">
              <a:buNone/>
            </a:pPr>
            <a:r>
              <a:rPr lang="en-US" sz="950" dirty="0">
                <a:solidFill>
                  <a:srgbClr val="1E293B"/>
                </a:solidFill>
                <a:latin typeface="Calibri" pitchFamily="34" charset="0"/>
                <a:ea typeface="Calibri" pitchFamily="34" charset="-122"/>
                <a:cs typeface="Calibri" pitchFamily="34" charset="-120"/>
              </a:rPr>
              <a:t>Optional: /create-ux-design for UI projects — UX-Designer agent creates wireframes &amp; user flows</a:t>
            </a:r>
            <a:endParaRPr lang="en-US" sz="950" dirty="0"/>
          </a:p>
        </p:txBody>
      </p:sp>
      <p:sp>
        <p:nvSpPr>
          <p:cNvPr id="35" name="Text 33"/>
          <p:cNvSpPr/>
          <p:nvPr/>
        </p:nvSpPr>
        <p:spPr>
          <a:xfrm>
            <a:off x="457200" y="4663440"/>
            <a:ext cx="8229600" cy="320040"/>
          </a:xfrm>
          <a:prstGeom prst="rect">
            <a:avLst/>
          </a:prstGeom>
          <a:noFill/>
          <a:ln/>
        </p:spPr>
        <p:txBody>
          <a:bodyPr wrap="square" rtlCol="0" anchor="ctr"/>
          <a:lstStyle/>
          <a:p>
            <a:pPr algn="ctr" indent="0" marL="0">
              <a:buNone/>
            </a:pPr>
            <a:r>
              <a:rPr lang="en-US" sz="1100" i="1" dirty="0">
                <a:solidFill>
                  <a:srgbClr val="0D9488"/>
                </a:solidFill>
                <a:latin typeface="Calibri" pitchFamily="34" charset="0"/>
                <a:ea typeface="Calibri" pitchFamily="34" charset="-122"/>
                <a:cs typeface="Calibri" pitchFamily="34" charset="-120"/>
              </a:rPr>
              <a:t>The Architecture Doc becomes the contract between planning and implementation</a:t>
            </a:r>
            <a:endParaRPr lang="en-US" sz="1100" dirty="0"/>
          </a:p>
        </p:txBody>
      </p:sp>
      <p:sp>
        <p:nvSpPr>
          <p:cNvPr id="36" name="Text 34"/>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21 / 100</a:t>
            </a:r>
            <a:endParaRPr lang="en-US" sz="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Context Engineering</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How BMAD eliminates the #1 problem in AI-assisted development</a:t>
            </a:r>
            <a:endParaRPr lang="en-US" sz="1300" dirty="0"/>
          </a:p>
        </p:txBody>
      </p:sp>
      <p:sp>
        <p:nvSpPr>
          <p:cNvPr id="5" name="Shape 3"/>
          <p:cNvSpPr/>
          <p:nvPr/>
        </p:nvSpPr>
        <p:spPr>
          <a:xfrm>
            <a:off x="457200" y="1234440"/>
            <a:ext cx="3931920" cy="1097280"/>
          </a:xfrm>
          <a:prstGeom prst="rect">
            <a:avLst/>
          </a:prstGeom>
          <a:solidFill>
            <a:srgbClr val="331A1A"/>
          </a:solidFill>
          <a:ln/>
        </p:spPr>
      </p:sp>
      <p:sp>
        <p:nvSpPr>
          <p:cNvPr id="6" name="Text 4"/>
          <p:cNvSpPr/>
          <p:nvPr/>
        </p:nvSpPr>
        <p:spPr>
          <a:xfrm>
            <a:off x="640080" y="1261872"/>
            <a:ext cx="2743200" cy="256032"/>
          </a:xfrm>
          <a:prstGeom prst="rect">
            <a:avLst/>
          </a:prstGeom>
          <a:noFill/>
          <a:ln/>
        </p:spPr>
        <p:txBody>
          <a:bodyPr wrap="square" lIns="0" tIns="0" rIns="0" bIns="0" rtlCol="0" anchor="ctr"/>
          <a:lstStyle/>
          <a:p>
            <a:pPr indent="0" marL="0">
              <a:buNone/>
            </a:pPr>
            <a:r>
              <a:rPr lang="en-US" sz="1300" b="1" dirty="0">
                <a:solidFill>
                  <a:srgbClr val="F87171"/>
                </a:solidFill>
                <a:latin typeface="Calibri" pitchFamily="34" charset="0"/>
                <a:ea typeface="Calibri" pitchFamily="34" charset="-122"/>
                <a:cs typeface="Calibri" pitchFamily="34" charset="-120"/>
              </a:rPr>
              <a:t>Without BMAD</a:t>
            </a:r>
            <a:endParaRPr lang="en-US" sz="1300" dirty="0"/>
          </a:p>
        </p:txBody>
      </p:sp>
      <p:sp>
        <p:nvSpPr>
          <p:cNvPr id="7" name="Text 5"/>
          <p:cNvSpPr/>
          <p:nvPr/>
        </p:nvSpPr>
        <p:spPr>
          <a:xfrm>
            <a:off x="640080" y="1554480"/>
            <a:ext cx="3566160" cy="68580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Every new session starts from zero. Developers re-explain the project, repeat architecture decisions, and lose design intent. The AI hallucinates details it should already know.</a:t>
            </a:r>
            <a:endParaRPr lang="en-US" sz="1000" dirty="0"/>
          </a:p>
        </p:txBody>
      </p:sp>
      <p:sp>
        <p:nvSpPr>
          <p:cNvPr id="8" name="Shape 6"/>
          <p:cNvSpPr/>
          <p:nvPr/>
        </p:nvSpPr>
        <p:spPr>
          <a:xfrm>
            <a:off x="4754880" y="1234440"/>
            <a:ext cx="3931920" cy="1097280"/>
          </a:xfrm>
          <a:prstGeom prst="rect">
            <a:avLst/>
          </a:prstGeom>
          <a:solidFill>
            <a:srgbClr val="0F2922"/>
          </a:solidFill>
          <a:ln/>
        </p:spPr>
      </p:sp>
      <p:sp>
        <p:nvSpPr>
          <p:cNvPr id="9" name="Text 7"/>
          <p:cNvSpPr/>
          <p:nvPr/>
        </p:nvSpPr>
        <p:spPr>
          <a:xfrm>
            <a:off x="4937760" y="1261872"/>
            <a:ext cx="2743200" cy="256032"/>
          </a:xfrm>
          <a:prstGeom prst="rect">
            <a:avLst/>
          </a:prstGeom>
          <a:noFill/>
          <a:ln/>
        </p:spPr>
        <p:txBody>
          <a:bodyPr wrap="square" lIns="0" tIns="0" rIns="0" bIns="0" rtlCol="0" anchor="ctr"/>
          <a:lstStyle/>
          <a:p>
            <a:pPr indent="0" marL="0">
              <a:buNone/>
            </a:pPr>
            <a:r>
              <a:rPr lang="en-US" sz="1300" b="1" dirty="0">
                <a:solidFill>
                  <a:srgbClr val="5EEAD4"/>
                </a:solidFill>
                <a:latin typeface="Calibri" pitchFamily="34" charset="0"/>
                <a:ea typeface="Calibri" pitchFamily="34" charset="-122"/>
                <a:cs typeface="Calibri" pitchFamily="34" charset="-120"/>
              </a:rPr>
              <a:t>With BMAD</a:t>
            </a:r>
            <a:endParaRPr lang="en-US" sz="1300" dirty="0"/>
          </a:p>
        </p:txBody>
      </p:sp>
      <p:sp>
        <p:nvSpPr>
          <p:cNvPr id="10" name="Text 8"/>
          <p:cNvSpPr/>
          <p:nvPr/>
        </p:nvSpPr>
        <p:spPr>
          <a:xfrm>
            <a:off x="4937760" y="1554480"/>
            <a:ext cx="3566160" cy="68580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Agents receive the full artifact chain as context. The Dev agent knows the PRD, architecture, and story details before writing a single line of code.</a:t>
            </a:r>
            <a:endParaRPr lang="en-US" sz="1000" dirty="0"/>
          </a:p>
        </p:txBody>
      </p:sp>
      <p:sp>
        <p:nvSpPr>
          <p:cNvPr id="11" name="Text 9"/>
          <p:cNvSpPr/>
          <p:nvPr/>
        </p:nvSpPr>
        <p:spPr>
          <a:xfrm>
            <a:off x="457200" y="2514600"/>
            <a:ext cx="8229600" cy="32004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Context Waterfall — Each Agent Inherits Everything Above</a:t>
            </a:r>
            <a:endParaRPr lang="en-US" sz="1200" dirty="0"/>
          </a:p>
        </p:txBody>
      </p:sp>
      <p:sp>
        <p:nvSpPr>
          <p:cNvPr id="12" name="Shape 10"/>
          <p:cNvSpPr/>
          <p:nvPr/>
        </p:nvSpPr>
        <p:spPr>
          <a:xfrm>
            <a:off x="457200" y="2926080"/>
            <a:ext cx="1828800" cy="347472"/>
          </a:xfrm>
          <a:prstGeom prst="rect">
            <a:avLst/>
          </a:prstGeom>
          <a:solidFill>
            <a:srgbClr val="1A2744"/>
          </a:solidFill>
          <a:ln/>
        </p:spPr>
      </p:sp>
      <p:sp>
        <p:nvSpPr>
          <p:cNvPr id="13" name="Shape 11"/>
          <p:cNvSpPr/>
          <p:nvPr/>
        </p:nvSpPr>
        <p:spPr>
          <a:xfrm>
            <a:off x="457200" y="2926080"/>
            <a:ext cx="45720" cy="347472"/>
          </a:xfrm>
          <a:prstGeom prst="rect">
            <a:avLst/>
          </a:prstGeom>
          <a:solidFill>
            <a:srgbClr val="3B82F6"/>
          </a:solidFill>
          <a:ln/>
        </p:spPr>
      </p:sp>
      <p:sp>
        <p:nvSpPr>
          <p:cNvPr id="14" name="Text 12"/>
          <p:cNvSpPr/>
          <p:nvPr/>
        </p:nvSpPr>
        <p:spPr>
          <a:xfrm>
            <a:off x="594360" y="2926080"/>
            <a:ext cx="1188720" cy="347472"/>
          </a:xfrm>
          <a:prstGeom prst="rect">
            <a:avLst/>
          </a:prstGeom>
          <a:noFill/>
          <a:ln/>
        </p:spPr>
        <p:txBody>
          <a:bodyPr wrap="square" lIns="0" tIns="0" rIns="0" bIns="0" rtlCol="0" anchor="ctr"/>
          <a:lstStyle/>
          <a:p>
            <a:pPr indent="0" marL="0">
              <a:buNone/>
            </a:pPr>
            <a:r>
              <a:rPr lang="en-US" sz="900" b="1" dirty="0">
                <a:solidFill>
                  <a:srgbClr val="3B82F6"/>
                </a:solidFill>
                <a:latin typeface="Calibri" pitchFamily="34" charset="0"/>
                <a:ea typeface="Calibri" pitchFamily="34" charset="-122"/>
                <a:cs typeface="Calibri" pitchFamily="34" charset="-120"/>
              </a:rPr>
              <a:t>Analyst</a:t>
            </a:r>
            <a:endParaRPr lang="en-US" sz="900" dirty="0"/>
          </a:p>
        </p:txBody>
      </p:sp>
      <p:sp>
        <p:nvSpPr>
          <p:cNvPr id="15" name="Text 13"/>
          <p:cNvSpPr/>
          <p:nvPr/>
        </p:nvSpPr>
        <p:spPr>
          <a:xfrm>
            <a:off x="1828800" y="2926080"/>
            <a:ext cx="2286000" cy="347472"/>
          </a:xfrm>
          <a:prstGeom prst="rect">
            <a:avLst/>
          </a:prstGeom>
          <a:noFill/>
          <a:ln/>
        </p:spPr>
        <p:txBody>
          <a:bodyPr wrap="square" lIns="0" tIns="0" rIns="0" bIns="0" rtlCol="0" anchor="ctr"/>
          <a:lstStyle/>
          <a:p>
            <a:pPr indent="0" marL="0">
              <a:buNone/>
            </a:pPr>
            <a:r>
              <a:rPr lang="en-US" sz="800" dirty="0">
                <a:solidFill>
                  <a:srgbClr val="FFFFFF"/>
                </a:solidFill>
                <a:latin typeface="Calibri" pitchFamily="34" charset="0"/>
                <a:ea typeface="Calibri" pitchFamily="34" charset="-122"/>
                <a:cs typeface="Calibri" pitchFamily="34" charset="-120"/>
              </a:rPr>
              <a:t>→ Project Brief</a:t>
            </a:r>
            <a:endParaRPr lang="en-US" sz="800" dirty="0"/>
          </a:p>
        </p:txBody>
      </p:sp>
      <p:sp>
        <p:nvSpPr>
          <p:cNvPr id="16" name="Text 14"/>
          <p:cNvSpPr/>
          <p:nvPr/>
        </p:nvSpPr>
        <p:spPr>
          <a:xfrm>
            <a:off x="6217920" y="2926080"/>
            <a:ext cx="2468880" cy="347472"/>
          </a:xfrm>
          <a:prstGeom prst="rect">
            <a:avLst/>
          </a:prstGeom>
          <a:noFill/>
          <a:ln/>
        </p:spPr>
        <p:txBody>
          <a:bodyPr wrap="square" lIns="0" tIns="0" rIns="0" bIns="0" rtlCol="0" anchor="ctr"/>
          <a:lstStyle/>
          <a:p>
            <a:pPr indent="0" marL="0">
              <a:buNone/>
            </a:pPr>
            <a:r>
              <a:rPr lang="en-US" sz="800" dirty="0">
                <a:solidFill>
                  <a:srgbClr val="94A3B8"/>
                </a:solidFill>
                <a:latin typeface="Consolas" pitchFamily="34" charset="0"/>
                <a:ea typeface="Consolas" pitchFamily="34" charset="-122"/>
                <a:cs typeface="Consolas" pitchFamily="34" charset="-120"/>
              </a:rPr>
              <a:t>User input</a:t>
            </a:r>
            <a:endParaRPr lang="en-US" sz="800" dirty="0"/>
          </a:p>
        </p:txBody>
      </p:sp>
      <p:sp>
        <p:nvSpPr>
          <p:cNvPr id="17" name="Shape 15"/>
          <p:cNvSpPr/>
          <p:nvPr/>
        </p:nvSpPr>
        <p:spPr>
          <a:xfrm>
            <a:off x="457200" y="3328416"/>
            <a:ext cx="2788920" cy="347472"/>
          </a:xfrm>
          <a:prstGeom prst="rect">
            <a:avLst/>
          </a:prstGeom>
          <a:solidFill>
            <a:srgbClr val="1A2744"/>
          </a:solidFill>
          <a:ln/>
        </p:spPr>
      </p:sp>
      <p:sp>
        <p:nvSpPr>
          <p:cNvPr id="18" name="Shape 16"/>
          <p:cNvSpPr/>
          <p:nvPr/>
        </p:nvSpPr>
        <p:spPr>
          <a:xfrm>
            <a:off x="457200" y="3328416"/>
            <a:ext cx="45720" cy="347472"/>
          </a:xfrm>
          <a:prstGeom prst="rect">
            <a:avLst/>
          </a:prstGeom>
          <a:solidFill>
            <a:srgbClr val="8B5CF6"/>
          </a:solidFill>
          <a:ln/>
        </p:spPr>
      </p:sp>
      <p:sp>
        <p:nvSpPr>
          <p:cNvPr id="19" name="Text 17"/>
          <p:cNvSpPr/>
          <p:nvPr/>
        </p:nvSpPr>
        <p:spPr>
          <a:xfrm>
            <a:off x="594360" y="3328416"/>
            <a:ext cx="1188720" cy="347472"/>
          </a:xfrm>
          <a:prstGeom prst="rect">
            <a:avLst/>
          </a:prstGeom>
          <a:noFill/>
          <a:ln/>
        </p:spPr>
        <p:txBody>
          <a:bodyPr wrap="square" lIns="0" tIns="0" rIns="0" bIns="0" rtlCol="0" anchor="ctr"/>
          <a:lstStyle/>
          <a:p>
            <a:pPr indent="0" marL="0">
              <a:buNone/>
            </a:pPr>
            <a:r>
              <a:rPr lang="en-US" sz="900" b="1" dirty="0">
                <a:solidFill>
                  <a:srgbClr val="8B5CF6"/>
                </a:solidFill>
                <a:latin typeface="Calibri" pitchFamily="34" charset="0"/>
                <a:ea typeface="Calibri" pitchFamily="34" charset="-122"/>
                <a:cs typeface="Calibri" pitchFamily="34" charset="-120"/>
              </a:rPr>
              <a:t>PM Agent</a:t>
            </a:r>
            <a:endParaRPr lang="en-US" sz="900" dirty="0"/>
          </a:p>
        </p:txBody>
      </p:sp>
      <p:sp>
        <p:nvSpPr>
          <p:cNvPr id="20" name="Text 18"/>
          <p:cNvSpPr/>
          <p:nvPr/>
        </p:nvSpPr>
        <p:spPr>
          <a:xfrm>
            <a:off x="1828800" y="3328416"/>
            <a:ext cx="2286000" cy="347472"/>
          </a:xfrm>
          <a:prstGeom prst="rect">
            <a:avLst/>
          </a:prstGeom>
          <a:noFill/>
          <a:ln/>
        </p:spPr>
        <p:txBody>
          <a:bodyPr wrap="square" lIns="0" tIns="0" rIns="0" bIns="0" rtlCol="0" anchor="ctr"/>
          <a:lstStyle/>
          <a:p>
            <a:pPr indent="0" marL="0">
              <a:buNone/>
            </a:pPr>
            <a:r>
              <a:rPr lang="en-US" sz="800" dirty="0">
                <a:solidFill>
                  <a:srgbClr val="FFFFFF"/>
                </a:solidFill>
                <a:latin typeface="Calibri" pitchFamily="34" charset="0"/>
                <a:ea typeface="Calibri" pitchFamily="34" charset="-122"/>
                <a:cs typeface="Calibri" pitchFamily="34" charset="-120"/>
              </a:rPr>
              <a:t>→ PRD + User Stories</a:t>
            </a:r>
            <a:endParaRPr lang="en-US" sz="800" dirty="0"/>
          </a:p>
        </p:txBody>
      </p:sp>
      <p:sp>
        <p:nvSpPr>
          <p:cNvPr id="21" name="Text 19"/>
          <p:cNvSpPr/>
          <p:nvPr/>
        </p:nvSpPr>
        <p:spPr>
          <a:xfrm>
            <a:off x="6217920" y="3328416"/>
            <a:ext cx="2468880" cy="347472"/>
          </a:xfrm>
          <a:prstGeom prst="rect">
            <a:avLst/>
          </a:prstGeom>
          <a:noFill/>
          <a:ln/>
        </p:spPr>
        <p:txBody>
          <a:bodyPr wrap="square" lIns="0" tIns="0" rIns="0" bIns="0" rtlCol="0" anchor="ctr"/>
          <a:lstStyle/>
          <a:p>
            <a:pPr indent="0" marL="0">
              <a:buNone/>
            </a:pPr>
            <a:r>
              <a:rPr lang="en-US" sz="800" dirty="0">
                <a:solidFill>
                  <a:srgbClr val="94A3B8"/>
                </a:solidFill>
                <a:latin typeface="Consolas" pitchFamily="34" charset="0"/>
                <a:ea typeface="Consolas" pitchFamily="34" charset="-122"/>
                <a:cs typeface="Consolas" pitchFamily="34" charset="-120"/>
              </a:rPr>
              <a:t>Brief</a:t>
            </a:r>
            <a:endParaRPr lang="en-US" sz="800" dirty="0"/>
          </a:p>
        </p:txBody>
      </p:sp>
      <p:sp>
        <p:nvSpPr>
          <p:cNvPr id="22" name="Shape 20"/>
          <p:cNvSpPr/>
          <p:nvPr/>
        </p:nvSpPr>
        <p:spPr>
          <a:xfrm>
            <a:off x="457200" y="3730752"/>
            <a:ext cx="3749040" cy="347472"/>
          </a:xfrm>
          <a:prstGeom prst="rect">
            <a:avLst/>
          </a:prstGeom>
          <a:solidFill>
            <a:srgbClr val="1A2744"/>
          </a:solidFill>
          <a:ln/>
        </p:spPr>
      </p:sp>
      <p:sp>
        <p:nvSpPr>
          <p:cNvPr id="23" name="Shape 21"/>
          <p:cNvSpPr/>
          <p:nvPr/>
        </p:nvSpPr>
        <p:spPr>
          <a:xfrm>
            <a:off x="457200" y="3730752"/>
            <a:ext cx="45720" cy="347472"/>
          </a:xfrm>
          <a:prstGeom prst="rect">
            <a:avLst/>
          </a:prstGeom>
          <a:solidFill>
            <a:srgbClr val="0D9488"/>
          </a:solidFill>
          <a:ln/>
        </p:spPr>
      </p:sp>
      <p:sp>
        <p:nvSpPr>
          <p:cNvPr id="24" name="Text 22"/>
          <p:cNvSpPr/>
          <p:nvPr/>
        </p:nvSpPr>
        <p:spPr>
          <a:xfrm>
            <a:off x="594360" y="3730752"/>
            <a:ext cx="1188720" cy="347472"/>
          </a:xfrm>
          <a:prstGeom prst="rect">
            <a:avLst/>
          </a:prstGeom>
          <a:noFill/>
          <a:ln/>
        </p:spPr>
        <p:txBody>
          <a:bodyPr wrap="square" lIns="0" tIns="0" rIns="0" bIns="0" rtlCol="0" anchor="ctr"/>
          <a:lstStyle/>
          <a:p>
            <a:pPr indent="0" marL="0">
              <a:buNone/>
            </a:pPr>
            <a:r>
              <a:rPr lang="en-US" sz="900" b="1" dirty="0">
                <a:solidFill>
                  <a:srgbClr val="0D9488"/>
                </a:solidFill>
                <a:latin typeface="Calibri" pitchFamily="34" charset="0"/>
                <a:ea typeface="Calibri" pitchFamily="34" charset="-122"/>
                <a:cs typeface="Calibri" pitchFamily="34" charset="-120"/>
              </a:rPr>
              <a:t>Architect</a:t>
            </a:r>
            <a:endParaRPr lang="en-US" sz="900" dirty="0"/>
          </a:p>
        </p:txBody>
      </p:sp>
      <p:sp>
        <p:nvSpPr>
          <p:cNvPr id="25" name="Text 23"/>
          <p:cNvSpPr/>
          <p:nvPr/>
        </p:nvSpPr>
        <p:spPr>
          <a:xfrm>
            <a:off x="1828800" y="3730752"/>
            <a:ext cx="2286000" cy="347472"/>
          </a:xfrm>
          <a:prstGeom prst="rect">
            <a:avLst/>
          </a:prstGeom>
          <a:noFill/>
          <a:ln/>
        </p:spPr>
        <p:txBody>
          <a:bodyPr wrap="square" lIns="0" tIns="0" rIns="0" bIns="0" rtlCol="0" anchor="ctr"/>
          <a:lstStyle/>
          <a:p>
            <a:pPr indent="0" marL="0">
              <a:buNone/>
            </a:pPr>
            <a:r>
              <a:rPr lang="en-US" sz="800" dirty="0">
                <a:solidFill>
                  <a:srgbClr val="FFFFFF"/>
                </a:solidFill>
                <a:latin typeface="Calibri" pitchFamily="34" charset="0"/>
                <a:ea typeface="Calibri" pitchFamily="34" charset="-122"/>
                <a:cs typeface="Calibri" pitchFamily="34" charset="-120"/>
              </a:rPr>
              <a:t>→ Architecture Doc</a:t>
            </a:r>
            <a:endParaRPr lang="en-US" sz="800" dirty="0"/>
          </a:p>
          <a:p>
            <a:pPr indent="0" marL="0">
              <a:buNone/>
            </a:pPr>
            <a:r>
              <a:rPr lang="en-US" sz="800" dirty="0">
                <a:solidFill>
                  <a:srgbClr val="FFFFFF"/>
                </a:solidFill>
                <a:latin typeface="Calibri" pitchFamily="34" charset="0"/>
                <a:ea typeface="Calibri" pitchFamily="34" charset="-122"/>
                <a:cs typeface="Calibri" pitchFamily="34" charset="-120"/>
              </a:rPr>
              <a:t>API Contracts, Data Models</a:t>
            </a:r>
            <a:endParaRPr lang="en-US" sz="800" dirty="0"/>
          </a:p>
        </p:txBody>
      </p:sp>
      <p:sp>
        <p:nvSpPr>
          <p:cNvPr id="26" name="Text 24"/>
          <p:cNvSpPr/>
          <p:nvPr/>
        </p:nvSpPr>
        <p:spPr>
          <a:xfrm>
            <a:off x="6217920" y="3730752"/>
            <a:ext cx="2468880" cy="347472"/>
          </a:xfrm>
          <a:prstGeom prst="rect">
            <a:avLst/>
          </a:prstGeom>
          <a:noFill/>
          <a:ln/>
        </p:spPr>
        <p:txBody>
          <a:bodyPr wrap="square" lIns="0" tIns="0" rIns="0" bIns="0" rtlCol="0" anchor="ctr"/>
          <a:lstStyle/>
          <a:p>
            <a:pPr indent="0" marL="0">
              <a:buNone/>
            </a:pPr>
            <a:r>
              <a:rPr lang="en-US" sz="800" dirty="0">
                <a:solidFill>
                  <a:srgbClr val="94A3B8"/>
                </a:solidFill>
                <a:latin typeface="Consolas" pitchFamily="34" charset="0"/>
                <a:ea typeface="Consolas" pitchFamily="34" charset="-122"/>
                <a:cs typeface="Consolas" pitchFamily="34" charset="-120"/>
              </a:rPr>
              <a:t>Brief + PRD</a:t>
            </a:r>
            <a:endParaRPr lang="en-US" sz="800" dirty="0"/>
          </a:p>
        </p:txBody>
      </p:sp>
      <p:sp>
        <p:nvSpPr>
          <p:cNvPr id="27" name="Shape 25"/>
          <p:cNvSpPr/>
          <p:nvPr/>
        </p:nvSpPr>
        <p:spPr>
          <a:xfrm>
            <a:off x="457200" y="4133088"/>
            <a:ext cx="4709160" cy="347472"/>
          </a:xfrm>
          <a:prstGeom prst="rect">
            <a:avLst/>
          </a:prstGeom>
          <a:solidFill>
            <a:srgbClr val="1A2744"/>
          </a:solidFill>
          <a:ln/>
        </p:spPr>
      </p:sp>
      <p:sp>
        <p:nvSpPr>
          <p:cNvPr id="28" name="Shape 26"/>
          <p:cNvSpPr/>
          <p:nvPr/>
        </p:nvSpPr>
        <p:spPr>
          <a:xfrm>
            <a:off x="457200" y="4133088"/>
            <a:ext cx="45720" cy="347472"/>
          </a:xfrm>
          <a:prstGeom prst="rect">
            <a:avLst/>
          </a:prstGeom>
          <a:solidFill>
            <a:srgbClr val="F59E0B"/>
          </a:solidFill>
          <a:ln/>
        </p:spPr>
      </p:sp>
      <p:sp>
        <p:nvSpPr>
          <p:cNvPr id="29" name="Text 27"/>
          <p:cNvSpPr/>
          <p:nvPr/>
        </p:nvSpPr>
        <p:spPr>
          <a:xfrm>
            <a:off x="594360" y="4133088"/>
            <a:ext cx="1188720" cy="347472"/>
          </a:xfrm>
          <a:prstGeom prst="rect">
            <a:avLst/>
          </a:prstGeom>
          <a:noFill/>
          <a:ln/>
        </p:spPr>
        <p:txBody>
          <a:bodyPr wrap="square" lIns="0" tIns="0" rIns="0" bIns="0" rtlCol="0" anchor="ctr"/>
          <a:lstStyle/>
          <a:p>
            <a:pPr indent="0" marL="0">
              <a:buNone/>
            </a:pPr>
            <a:r>
              <a:rPr lang="en-US" sz="900" b="1" dirty="0">
                <a:solidFill>
                  <a:srgbClr val="F59E0B"/>
                </a:solidFill>
                <a:latin typeface="Calibri" pitchFamily="34" charset="0"/>
                <a:ea typeface="Calibri" pitchFamily="34" charset="-122"/>
                <a:cs typeface="Calibri" pitchFamily="34" charset="-120"/>
              </a:rPr>
              <a:t>Scrum Master</a:t>
            </a:r>
            <a:endParaRPr lang="en-US" sz="900" dirty="0"/>
          </a:p>
        </p:txBody>
      </p:sp>
      <p:sp>
        <p:nvSpPr>
          <p:cNvPr id="30" name="Text 28"/>
          <p:cNvSpPr/>
          <p:nvPr/>
        </p:nvSpPr>
        <p:spPr>
          <a:xfrm>
            <a:off x="1828800" y="4133088"/>
            <a:ext cx="2286000" cy="347472"/>
          </a:xfrm>
          <a:prstGeom prst="rect">
            <a:avLst/>
          </a:prstGeom>
          <a:noFill/>
          <a:ln/>
        </p:spPr>
        <p:txBody>
          <a:bodyPr wrap="square" lIns="0" tIns="0" rIns="0" bIns="0" rtlCol="0" anchor="ctr"/>
          <a:lstStyle/>
          <a:p>
            <a:pPr indent="0" marL="0">
              <a:buNone/>
            </a:pPr>
            <a:r>
              <a:rPr lang="en-US" sz="800" dirty="0">
                <a:solidFill>
                  <a:srgbClr val="FFFFFF"/>
                </a:solidFill>
                <a:latin typeface="Calibri" pitchFamily="34" charset="0"/>
                <a:ea typeface="Calibri" pitchFamily="34" charset="-122"/>
                <a:cs typeface="Calibri" pitchFamily="34" charset="-120"/>
              </a:rPr>
              <a:t>→ Epics + Stories</a:t>
            </a:r>
            <a:endParaRPr lang="en-US" sz="800" dirty="0"/>
          </a:p>
          <a:p>
            <a:pPr indent="0" marL="0">
              <a:buNone/>
            </a:pPr>
            <a:r>
              <a:rPr lang="en-US" sz="800" dirty="0">
                <a:solidFill>
                  <a:srgbClr val="FFFFFF"/>
                </a:solidFill>
                <a:latin typeface="Calibri" pitchFamily="34" charset="0"/>
                <a:ea typeface="Calibri" pitchFamily="34" charset="-122"/>
                <a:cs typeface="Calibri" pitchFamily="34" charset="-120"/>
              </a:rPr>
              <a:t>Sprint Plan</a:t>
            </a:r>
            <a:endParaRPr lang="en-US" sz="800" dirty="0"/>
          </a:p>
        </p:txBody>
      </p:sp>
      <p:sp>
        <p:nvSpPr>
          <p:cNvPr id="31" name="Text 29"/>
          <p:cNvSpPr/>
          <p:nvPr/>
        </p:nvSpPr>
        <p:spPr>
          <a:xfrm>
            <a:off x="6217920" y="4133088"/>
            <a:ext cx="2468880" cy="347472"/>
          </a:xfrm>
          <a:prstGeom prst="rect">
            <a:avLst/>
          </a:prstGeom>
          <a:noFill/>
          <a:ln/>
        </p:spPr>
        <p:txBody>
          <a:bodyPr wrap="square" lIns="0" tIns="0" rIns="0" bIns="0" rtlCol="0" anchor="ctr"/>
          <a:lstStyle/>
          <a:p>
            <a:pPr indent="0" marL="0">
              <a:buNone/>
            </a:pPr>
            <a:r>
              <a:rPr lang="en-US" sz="800" dirty="0">
                <a:solidFill>
                  <a:srgbClr val="94A3B8"/>
                </a:solidFill>
                <a:latin typeface="Consolas" pitchFamily="34" charset="0"/>
                <a:ea typeface="Consolas" pitchFamily="34" charset="-122"/>
                <a:cs typeface="Consolas" pitchFamily="34" charset="-120"/>
              </a:rPr>
              <a:t>Brief + PRD + Arch</a:t>
            </a:r>
            <a:endParaRPr lang="en-US" sz="800" dirty="0"/>
          </a:p>
        </p:txBody>
      </p:sp>
      <p:sp>
        <p:nvSpPr>
          <p:cNvPr id="32" name="Shape 30"/>
          <p:cNvSpPr/>
          <p:nvPr/>
        </p:nvSpPr>
        <p:spPr>
          <a:xfrm>
            <a:off x="457200" y="4535424"/>
            <a:ext cx="5669280" cy="347472"/>
          </a:xfrm>
          <a:prstGeom prst="rect">
            <a:avLst/>
          </a:prstGeom>
          <a:solidFill>
            <a:srgbClr val="1A2744"/>
          </a:solidFill>
          <a:ln/>
        </p:spPr>
      </p:sp>
      <p:sp>
        <p:nvSpPr>
          <p:cNvPr id="33" name="Shape 31"/>
          <p:cNvSpPr/>
          <p:nvPr/>
        </p:nvSpPr>
        <p:spPr>
          <a:xfrm>
            <a:off x="457200" y="4535424"/>
            <a:ext cx="45720" cy="347472"/>
          </a:xfrm>
          <a:prstGeom prst="rect">
            <a:avLst/>
          </a:prstGeom>
          <a:solidFill>
            <a:srgbClr val="10B981"/>
          </a:solidFill>
          <a:ln/>
        </p:spPr>
      </p:sp>
      <p:sp>
        <p:nvSpPr>
          <p:cNvPr id="34" name="Text 32"/>
          <p:cNvSpPr/>
          <p:nvPr/>
        </p:nvSpPr>
        <p:spPr>
          <a:xfrm>
            <a:off x="594360" y="4535424"/>
            <a:ext cx="1188720" cy="347472"/>
          </a:xfrm>
          <a:prstGeom prst="rect">
            <a:avLst/>
          </a:prstGeom>
          <a:noFill/>
          <a:ln/>
        </p:spPr>
        <p:txBody>
          <a:bodyPr wrap="square" lIns="0" tIns="0" rIns="0" bIns="0" rtlCol="0" anchor="ctr"/>
          <a:lstStyle/>
          <a:p>
            <a:pPr indent="0" marL="0">
              <a:buNone/>
            </a:pPr>
            <a:r>
              <a:rPr lang="en-US" sz="900" b="1" dirty="0">
                <a:solidFill>
                  <a:srgbClr val="10B981"/>
                </a:solidFill>
                <a:latin typeface="Calibri" pitchFamily="34" charset="0"/>
                <a:ea typeface="Calibri" pitchFamily="34" charset="-122"/>
                <a:cs typeface="Calibri" pitchFamily="34" charset="-120"/>
              </a:rPr>
              <a:t>Developer</a:t>
            </a:r>
            <a:endParaRPr lang="en-US" sz="900" dirty="0"/>
          </a:p>
        </p:txBody>
      </p:sp>
      <p:sp>
        <p:nvSpPr>
          <p:cNvPr id="35" name="Text 33"/>
          <p:cNvSpPr/>
          <p:nvPr/>
        </p:nvSpPr>
        <p:spPr>
          <a:xfrm>
            <a:off x="1828800" y="4535424"/>
            <a:ext cx="2286000" cy="347472"/>
          </a:xfrm>
          <a:prstGeom prst="rect">
            <a:avLst/>
          </a:prstGeom>
          <a:noFill/>
          <a:ln/>
        </p:spPr>
        <p:txBody>
          <a:bodyPr wrap="square" lIns="0" tIns="0" rIns="0" bIns="0" rtlCol="0" anchor="ctr"/>
          <a:lstStyle/>
          <a:p>
            <a:pPr indent="0" marL="0">
              <a:buNone/>
            </a:pPr>
            <a:r>
              <a:rPr lang="en-US" sz="800" dirty="0">
                <a:solidFill>
                  <a:srgbClr val="FFFFFF"/>
                </a:solidFill>
                <a:latin typeface="Calibri" pitchFamily="34" charset="0"/>
                <a:ea typeface="Calibri" pitchFamily="34" charset="-122"/>
                <a:cs typeface="Calibri" pitchFamily="34" charset="-120"/>
              </a:rPr>
              <a:t>→ Code + Tests</a:t>
            </a:r>
            <a:endParaRPr lang="en-US" sz="800" dirty="0"/>
          </a:p>
        </p:txBody>
      </p:sp>
      <p:sp>
        <p:nvSpPr>
          <p:cNvPr id="36" name="Text 34"/>
          <p:cNvSpPr/>
          <p:nvPr/>
        </p:nvSpPr>
        <p:spPr>
          <a:xfrm>
            <a:off x="6217920" y="4535424"/>
            <a:ext cx="2468880" cy="347472"/>
          </a:xfrm>
          <a:prstGeom prst="rect">
            <a:avLst/>
          </a:prstGeom>
          <a:noFill/>
          <a:ln/>
        </p:spPr>
        <p:txBody>
          <a:bodyPr wrap="square" lIns="0" tIns="0" rIns="0" bIns="0" rtlCol="0" anchor="ctr"/>
          <a:lstStyle/>
          <a:p>
            <a:pPr indent="0" marL="0">
              <a:buNone/>
            </a:pPr>
            <a:r>
              <a:rPr lang="en-US" sz="800" dirty="0">
                <a:solidFill>
                  <a:srgbClr val="94A3B8"/>
                </a:solidFill>
                <a:latin typeface="Consolas" pitchFamily="34" charset="0"/>
                <a:ea typeface="Consolas" pitchFamily="34" charset="-122"/>
                <a:cs typeface="Consolas" pitchFamily="34" charset="-120"/>
              </a:rPr>
              <a:t>ALL of the above</a:t>
            </a:r>
            <a:endParaRPr lang="en-US" sz="800" dirty="0"/>
          </a:p>
        </p:txBody>
      </p:sp>
      <p:sp>
        <p:nvSpPr>
          <p:cNvPr id="37" name="Text 35"/>
          <p:cNvSpPr/>
          <p:nvPr/>
        </p:nvSpPr>
        <p:spPr>
          <a:xfrm>
            <a:off x="6217920" y="2697480"/>
            <a:ext cx="2468880" cy="228600"/>
          </a:xfrm>
          <a:prstGeom prst="rect">
            <a:avLst/>
          </a:prstGeom>
          <a:noFill/>
          <a:ln/>
        </p:spPr>
        <p:txBody>
          <a:bodyPr wrap="square" lIns="0" tIns="0" rIns="0" bIns="0" rtlCol="0" anchor="ctr"/>
          <a:lstStyle/>
          <a:p>
            <a:pPr indent="0" marL="0">
              <a:buNone/>
            </a:pPr>
            <a:r>
              <a:rPr lang="en-US" sz="850" b="1" dirty="0">
                <a:solidFill>
                  <a:srgbClr val="94A3B8"/>
                </a:solidFill>
                <a:latin typeface="Calibri" pitchFamily="34" charset="0"/>
                <a:ea typeface="Calibri" pitchFamily="34" charset="-122"/>
                <a:cs typeface="Calibri" pitchFamily="34" charset="-120"/>
              </a:rPr>
              <a:t>Input Context</a:t>
            </a:r>
            <a:endParaRPr lang="en-US" sz="850" dirty="0"/>
          </a:p>
        </p:txBody>
      </p:sp>
      <p:sp>
        <p:nvSpPr>
          <p:cNvPr id="38" name="Text 36"/>
          <p:cNvSpPr/>
          <p:nvPr/>
        </p:nvSpPr>
        <p:spPr>
          <a:xfrm>
            <a:off x="457200" y="4709160"/>
            <a:ext cx="8229600" cy="274320"/>
          </a:xfrm>
          <a:prstGeom prst="rect">
            <a:avLst/>
          </a:prstGeom>
          <a:noFill/>
          <a:ln/>
        </p:spPr>
        <p:txBody>
          <a:bodyPr wrap="square" rtlCol="0" anchor="ctr"/>
          <a:lstStyle/>
          <a:p>
            <a:pPr algn="ctr" indent="0" marL="0">
              <a:buNone/>
            </a:pPr>
            <a:r>
              <a:rPr lang="en-US" sz="1000" i="1" dirty="0">
                <a:solidFill>
                  <a:srgbClr val="14B8A6"/>
                </a:solidFill>
                <a:latin typeface="Calibri" pitchFamily="34" charset="0"/>
                <a:ea typeface="Calibri" pitchFamily="34" charset="-122"/>
                <a:cs typeface="Calibri" pitchFamily="34" charset="-120"/>
              </a:rPr>
              <a:t>The Dev agent’s context window contains the full artifact chain: Brief → PRD → Architecture → Stories → Code</a:t>
            </a:r>
            <a:endParaRPr lang="en-US" sz="1000" dirty="0"/>
          </a:p>
        </p:txBody>
      </p:sp>
      <p:sp>
        <p:nvSpPr>
          <p:cNvPr id="39" name="Text 37"/>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22 / 100</a:t>
            </a:r>
            <a:endParaRPr lang="en-US" sz="8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23">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Phase 3a: Epic &amp; Story Breakdown</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From architecture to actionable work items</a:t>
            </a:r>
            <a:endParaRPr lang="en-US" sz="1300" dirty="0"/>
          </a:p>
        </p:txBody>
      </p:sp>
      <p:sp>
        <p:nvSpPr>
          <p:cNvPr id="5" name="Shape 3"/>
          <p:cNvSpPr/>
          <p:nvPr/>
        </p:nvSpPr>
        <p:spPr>
          <a:xfrm>
            <a:off x="457200" y="1280160"/>
            <a:ext cx="3931920" cy="2011680"/>
          </a:xfrm>
          <a:prstGeom prst="rect">
            <a:avLst/>
          </a:prstGeom>
          <a:solidFill>
            <a:srgbClr val="1A2744"/>
          </a:solidFill>
          <a:ln/>
        </p:spPr>
      </p:sp>
      <p:sp>
        <p:nvSpPr>
          <p:cNvPr id="6" name="Text 4"/>
          <p:cNvSpPr/>
          <p:nvPr/>
        </p:nvSpPr>
        <p:spPr>
          <a:xfrm>
            <a:off x="640080" y="1371600"/>
            <a:ext cx="3657600" cy="320040"/>
          </a:xfrm>
          <a:prstGeom prst="rect">
            <a:avLst/>
          </a:prstGeom>
          <a:noFill/>
          <a:ln/>
        </p:spPr>
        <p:txBody>
          <a:bodyPr wrap="square" lIns="0" tIns="0" rIns="0" bIns="0" rtlCol="0" anchor="ctr"/>
          <a:lstStyle/>
          <a:p>
            <a:pPr indent="0" marL="0">
              <a:buNone/>
            </a:pPr>
            <a:r>
              <a:rPr lang="en-US" sz="1400" dirty="0">
                <a:solidFill>
                  <a:srgbClr val="F59E0B"/>
                </a:solidFill>
                <a:latin typeface="Consolas" pitchFamily="34" charset="0"/>
                <a:ea typeface="Consolas" pitchFamily="34" charset="-122"/>
                <a:cs typeface="Consolas" pitchFamily="34" charset="-120"/>
              </a:rPr>
              <a:t>/bmad-bmm-create-epics-and-stories</a:t>
            </a:r>
            <a:endParaRPr lang="en-US" sz="1400" dirty="0"/>
          </a:p>
        </p:txBody>
      </p:sp>
      <p:sp>
        <p:nvSpPr>
          <p:cNvPr id="7" name="Text 5"/>
          <p:cNvSpPr/>
          <p:nvPr/>
        </p:nvSpPr>
        <p:spPr>
          <a:xfrm>
            <a:off x="640080" y="1691640"/>
            <a:ext cx="2743200" cy="228600"/>
          </a:xfrm>
          <a:prstGeom prst="rect">
            <a:avLst/>
          </a:prstGeom>
          <a:noFill/>
          <a:ln/>
        </p:spPr>
        <p:txBody>
          <a:bodyPr wrap="square" lIns="0" tIns="0" rIns="0" bIns="0" rtlCol="0" anchor="ctr"/>
          <a:lstStyle/>
          <a:p>
            <a:pPr indent="0" marL="0">
              <a:buNone/>
            </a:pPr>
            <a:r>
              <a:rPr lang="en-US" sz="1000" dirty="0">
                <a:solidFill>
                  <a:srgbClr val="14B8A6"/>
                </a:solidFill>
                <a:latin typeface="Calibri" pitchFamily="34" charset="0"/>
                <a:ea typeface="Calibri" pitchFamily="34" charset="-122"/>
                <a:cs typeface="Calibri" pitchFamily="34" charset="-120"/>
              </a:rPr>
              <a:t>PM Agent + Architecture</a:t>
            </a:r>
            <a:endParaRPr lang="en-US" sz="1000" dirty="0"/>
          </a:p>
        </p:txBody>
      </p:sp>
      <p:pic>
        <p:nvPicPr>
          <p:cNvPr id="8" name="Image 0" descr="preencoded.png">    </p:cNvPr>
          <p:cNvPicPr>
            <a:picLocks noChangeAspect="1"/>
          </p:cNvPicPr>
          <p:nvPr/>
        </p:nvPicPr>
        <p:blipFill>
          <a:blip r:embed="rId1"/>
          <a:stretch>
            <a:fillRect/>
          </a:stretch>
        </p:blipFill>
        <p:spPr>
          <a:xfrm>
            <a:off x="685800" y="2103120"/>
            <a:ext cx="182880" cy="182880"/>
          </a:xfrm>
          <a:prstGeom prst="rect">
            <a:avLst/>
          </a:prstGeom>
        </p:spPr>
      </p:pic>
      <p:sp>
        <p:nvSpPr>
          <p:cNvPr id="9" name="Text 6"/>
          <p:cNvSpPr/>
          <p:nvPr/>
        </p:nvSpPr>
        <p:spPr>
          <a:xfrm>
            <a:off x="960120" y="2057400"/>
            <a:ext cx="3200400" cy="274320"/>
          </a:xfrm>
          <a:prstGeom prst="rect">
            <a:avLst/>
          </a:prstGeom>
          <a:noFill/>
          <a:ln/>
        </p:spPr>
        <p:txBody>
          <a:bodyPr wrap="square" lIns="0" tIns="0" rIns="0" bIns="0" rtlCol="0" anchor="ctr"/>
          <a:lstStyle/>
          <a:p>
            <a:pPr indent="0" marL="0">
              <a:buNone/>
            </a:pPr>
            <a:r>
              <a:rPr lang="en-US" sz="1050" dirty="0">
                <a:solidFill>
                  <a:srgbClr val="FFFFFF"/>
                </a:solidFill>
                <a:latin typeface="Calibri" pitchFamily="34" charset="0"/>
                <a:ea typeface="Calibri" pitchFamily="34" charset="-122"/>
                <a:cs typeface="Calibri" pitchFamily="34" charset="-120"/>
              </a:rPr>
              <a:t>PRD + Architecture → Epic breakdown</a:t>
            </a:r>
            <a:endParaRPr lang="en-US" sz="1050" dirty="0"/>
          </a:p>
        </p:txBody>
      </p:sp>
      <p:pic>
        <p:nvPicPr>
          <p:cNvPr id="10" name="Image 1" descr="preencoded.png">    </p:cNvPr>
          <p:cNvPicPr>
            <a:picLocks noChangeAspect="1"/>
          </p:cNvPicPr>
          <p:nvPr/>
        </p:nvPicPr>
        <p:blipFill>
          <a:blip r:embed="rId2"/>
          <a:stretch>
            <a:fillRect/>
          </a:stretch>
        </p:blipFill>
        <p:spPr>
          <a:xfrm>
            <a:off x="685800" y="2377440"/>
            <a:ext cx="182880" cy="182880"/>
          </a:xfrm>
          <a:prstGeom prst="rect">
            <a:avLst/>
          </a:prstGeom>
        </p:spPr>
      </p:pic>
      <p:sp>
        <p:nvSpPr>
          <p:cNvPr id="11" name="Text 7"/>
          <p:cNvSpPr/>
          <p:nvPr/>
        </p:nvSpPr>
        <p:spPr>
          <a:xfrm>
            <a:off x="960120" y="2331720"/>
            <a:ext cx="3200400" cy="274320"/>
          </a:xfrm>
          <a:prstGeom prst="rect">
            <a:avLst/>
          </a:prstGeom>
          <a:noFill/>
          <a:ln/>
        </p:spPr>
        <p:txBody>
          <a:bodyPr wrap="square" lIns="0" tIns="0" rIns="0" bIns="0" rtlCol="0" anchor="ctr"/>
          <a:lstStyle/>
          <a:p>
            <a:pPr indent="0" marL="0">
              <a:buNone/>
            </a:pPr>
            <a:r>
              <a:rPr lang="en-US" sz="1050" dirty="0">
                <a:solidFill>
                  <a:srgbClr val="FFFFFF"/>
                </a:solidFill>
                <a:latin typeface="Calibri" pitchFamily="34" charset="0"/>
                <a:ea typeface="Calibri" pitchFamily="34" charset="-122"/>
                <a:cs typeface="Calibri" pitchFamily="34" charset="-120"/>
              </a:rPr>
              <a:t>Each epic → Prioritized user stories</a:t>
            </a:r>
            <a:endParaRPr lang="en-US" sz="1050" dirty="0"/>
          </a:p>
        </p:txBody>
      </p:sp>
      <p:pic>
        <p:nvPicPr>
          <p:cNvPr id="12" name="Image 2" descr="preencoded.png">    </p:cNvPr>
          <p:cNvPicPr>
            <a:picLocks noChangeAspect="1"/>
          </p:cNvPicPr>
          <p:nvPr/>
        </p:nvPicPr>
        <p:blipFill>
          <a:blip r:embed="rId3"/>
          <a:stretch>
            <a:fillRect/>
          </a:stretch>
        </p:blipFill>
        <p:spPr>
          <a:xfrm>
            <a:off x="685800" y="2651760"/>
            <a:ext cx="182880" cy="182880"/>
          </a:xfrm>
          <a:prstGeom prst="rect">
            <a:avLst/>
          </a:prstGeom>
        </p:spPr>
      </p:pic>
      <p:sp>
        <p:nvSpPr>
          <p:cNvPr id="13" name="Text 8"/>
          <p:cNvSpPr/>
          <p:nvPr/>
        </p:nvSpPr>
        <p:spPr>
          <a:xfrm>
            <a:off x="960120" y="2606040"/>
            <a:ext cx="3200400" cy="274320"/>
          </a:xfrm>
          <a:prstGeom prst="rect">
            <a:avLst/>
          </a:prstGeom>
          <a:noFill/>
          <a:ln/>
        </p:spPr>
        <p:txBody>
          <a:bodyPr wrap="square" lIns="0" tIns="0" rIns="0" bIns="0" rtlCol="0" anchor="ctr"/>
          <a:lstStyle/>
          <a:p>
            <a:pPr indent="0" marL="0">
              <a:buNone/>
            </a:pPr>
            <a:r>
              <a:rPr lang="en-US" sz="1050" dirty="0">
                <a:solidFill>
                  <a:srgbClr val="FFFFFF"/>
                </a:solidFill>
                <a:latin typeface="Calibri" pitchFamily="34" charset="0"/>
                <a:ea typeface="Calibri" pitchFamily="34" charset="-122"/>
                <a:cs typeface="Calibri" pitchFamily="34" charset="-120"/>
              </a:rPr>
              <a:t>Stories include acceptance criteria</a:t>
            </a:r>
            <a:endParaRPr lang="en-US" sz="1050" dirty="0"/>
          </a:p>
        </p:txBody>
      </p:sp>
      <p:pic>
        <p:nvPicPr>
          <p:cNvPr id="14" name="Image 3" descr="preencoded.png">    </p:cNvPr>
          <p:cNvPicPr>
            <a:picLocks noChangeAspect="1"/>
          </p:cNvPicPr>
          <p:nvPr/>
        </p:nvPicPr>
        <p:blipFill>
          <a:blip r:embed="rId4"/>
          <a:stretch>
            <a:fillRect/>
          </a:stretch>
        </p:blipFill>
        <p:spPr>
          <a:xfrm>
            <a:off x="685800" y="2926080"/>
            <a:ext cx="182880" cy="182880"/>
          </a:xfrm>
          <a:prstGeom prst="rect">
            <a:avLst/>
          </a:prstGeom>
        </p:spPr>
      </p:pic>
      <p:sp>
        <p:nvSpPr>
          <p:cNvPr id="15" name="Text 9"/>
          <p:cNvSpPr/>
          <p:nvPr/>
        </p:nvSpPr>
        <p:spPr>
          <a:xfrm>
            <a:off x="960120" y="2880360"/>
            <a:ext cx="3200400" cy="274320"/>
          </a:xfrm>
          <a:prstGeom prst="rect">
            <a:avLst/>
          </a:prstGeom>
          <a:noFill/>
          <a:ln/>
        </p:spPr>
        <p:txBody>
          <a:bodyPr wrap="square" lIns="0" tIns="0" rIns="0" bIns="0" rtlCol="0" anchor="ctr"/>
          <a:lstStyle/>
          <a:p>
            <a:pPr indent="0" marL="0">
              <a:buNone/>
            </a:pPr>
            <a:r>
              <a:rPr lang="en-US" sz="1050" dirty="0">
                <a:solidFill>
                  <a:srgbClr val="FFFFFF"/>
                </a:solidFill>
                <a:latin typeface="Calibri" pitchFamily="34" charset="0"/>
                <a:ea typeface="Calibri" pitchFamily="34" charset="-122"/>
                <a:cs typeface="Calibri" pitchFamily="34" charset="-120"/>
              </a:rPr>
              <a:t>Dependencies mapped between stories</a:t>
            </a:r>
            <a:endParaRPr lang="en-US" sz="1050" dirty="0"/>
          </a:p>
        </p:txBody>
      </p:sp>
      <p:sp>
        <p:nvSpPr>
          <p:cNvPr id="16" name="Shape 10"/>
          <p:cNvSpPr/>
          <p:nvPr/>
        </p:nvSpPr>
        <p:spPr>
          <a:xfrm>
            <a:off x="4754880" y="1280160"/>
            <a:ext cx="3931920" cy="2011680"/>
          </a:xfrm>
          <a:prstGeom prst="rect">
            <a:avLst/>
          </a:prstGeom>
          <a:solidFill>
            <a:srgbClr val="7F1D1D"/>
          </a:solidFill>
          <a:ln/>
        </p:spPr>
      </p:sp>
      <p:sp>
        <p:nvSpPr>
          <p:cNvPr id="17" name="Shape 11"/>
          <p:cNvSpPr/>
          <p:nvPr/>
        </p:nvSpPr>
        <p:spPr>
          <a:xfrm>
            <a:off x="4754880" y="1280160"/>
            <a:ext cx="3931920" cy="54864"/>
          </a:xfrm>
          <a:prstGeom prst="rect">
            <a:avLst/>
          </a:prstGeom>
          <a:solidFill>
            <a:srgbClr val="DC2626"/>
          </a:solidFill>
          <a:ln/>
        </p:spPr>
      </p:sp>
      <p:sp>
        <p:nvSpPr>
          <p:cNvPr id="18" name="Text 12"/>
          <p:cNvSpPr/>
          <p:nvPr/>
        </p:nvSpPr>
        <p:spPr>
          <a:xfrm>
            <a:off x="4937760" y="1371600"/>
            <a:ext cx="3657600" cy="320040"/>
          </a:xfrm>
          <a:prstGeom prst="rect">
            <a:avLst/>
          </a:prstGeom>
          <a:noFill/>
          <a:ln/>
        </p:spPr>
        <p:txBody>
          <a:bodyPr wrap="square" lIns="0" tIns="0" rIns="0" bIns="0" rtlCol="0" anchor="ctr"/>
          <a:lstStyle/>
          <a:p>
            <a:pPr indent="0" marL="0">
              <a:buNone/>
            </a:pPr>
            <a:r>
              <a:rPr lang="en-US" sz="1300" b="1" dirty="0">
                <a:solidFill>
                  <a:srgbClr val="FCA5A5"/>
                </a:solidFill>
                <a:latin typeface="Calibri" pitchFamily="34" charset="0"/>
                <a:ea typeface="Calibri" pitchFamily="34" charset="-122"/>
                <a:cs typeface="Calibri" pitchFamily="34" charset="-120"/>
              </a:rPr>
              <a:t>⚠  Why Sharding is Critical</a:t>
            </a:r>
            <a:endParaRPr lang="en-US" sz="1300" dirty="0"/>
          </a:p>
        </p:txBody>
      </p:sp>
      <p:sp>
        <p:nvSpPr>
          <p:cNvPr id="19" name="Text 13"/>
          <p:cNvSpPr/>
          <p:nvPr/>
        </p:nvSpPr>
        <p:spPr>
          <a:xfrm>
            <a:off x="4937760" y="1783080"/>
            <a:ext cx="3566160" cy="246888"/>
          </a:xfrm>
          <a:prstGeom prst="rect">
            <a:avLst/>
          </a:prstGeom>
          <a:noFill/>
          <a:ln/>
        </p:spPr>
        <p:txBody>
          <a:bodyPr wrap="square" lIns="0" tIns="0" rIns="0" bIns="0" rtlCol="0" anchor="ctr"/>
          <a:lstStyle/>
          <a:p>
            <a:pPr indent="0" marL="0">
              <a:buNone/>
            </a:pPr>
            <a:r>
              <a:rPr lang="en-US" sz="1000" dirty="0">
                <a:solidFill>
                  <a:srgbClr val="FECACA"/>
                </a:solidFill>
                <a:latin typeface="Calibri" pitchFamily="34" charset="0"/>
                <a:ea typeface="Calibri" pitchFamily="34" charset="-122"/>
                <a:cs typeface="Calibri" pitchFamily="34" charset="-120"/>
              </a:rPr>
              <a:t>•  AI agents have limited context windows</a:t>
            </a:r>
            <a:endParaRPr lang="en-US" sz="1000" dirty="0"/>
          </a:p>
        </p:txBody>
      </p:sp>
      <p:sp>
        <p:nvSpPr>
          <p:cNvPr id="20" name="Text 14"/>
          <p:cNvSpPr/>
          <p:nvPr/>
        </p:nvSpPr>
        <p:spPr>
          <a:xfrm>
            <a:off x="4937760" y="2029968"/>
            <a:ext cx="3566160" cy="246888"/>
          </a:xfrm>
          <a:prstGeom prst="rect">
            <a:avLst/>
          </a:prstGeom>
          <a:noFill/>
          <a:ln/>
        </p:spPr>
        <p:txBody>
          <a:bodyPr wrap="square" lIns="0" tIns="0" rIns="0" bIns="0" rtlCol="0" anchor="ctr"/>
          <a:lstStyle/>
          <a:p>
            <a:pPr indent="0" marL="0">
              <a:buNone/>
            </a:pPr>
            <a:r>
              <a:rPr lang="en-US" sz="1000" dirty="0">
                <a:solidFill>
                  <a:srgbClr val="FECACA"/>
                </a:solidFill>
                <a:latin typeface="Calibri" pitchFamily="34" charset="0"/>
                <a:ea typeface="Calibri" pitchFamily="34" charset="-122"/>
                <a:cs typeface="Calibri" pitchFamily="34" charset="-120"/>
              </a:rPr>
              <a:t>•  One huge file = agent loses track</a:t>
            </a:r>
            <a:endParaRPr lang="en-US" sz="1000" dirty="0"/>
          </a:p>
        </p:txBody>
      </p:sp>
      <p:sp>
        <p:nvSpPr>
          <p:cNvPr id="21" name="Text 15"/>
          <p:cNvSpPr/>
          <p:nvPr/>
        </p:nvSpPr>
        <p:spPr>
          <a:xfrm>
            <a:off x="4937760" y="2276856"/>
            <a:ext cx="3566160" cy="246888"/>
          </a:xfrm>
          <a:prstGeom prst="rect">
            <a:avLst/>
          </a:prstGeom>
          <a:noFill/>
          <a:ln/>
        </p:spPr>
        <p:txBody>
          <a:bodyPr wrap="square" lIns="0" tIns="0" rIns="0" bIns="0" rtlCol="0" anchor="ctr"/>
          <a:lstStyle/>
          <a:p>
            <a:pPr indent="0" marL="0">
              <a:buNone/>
            </a:pPr>
            <a:r>
              <a:rPr lang="en-US" sz="1000" dirty="0">
                <a:solidFill>
                  <a:srgbClr val="FECACA"/>
                </a:solidFill>
                <a:latin typeface="Calibri" pitchFamily="34" charset="0"/>
                <a:ea typeface="Calibri" pitchFamily="34" charset="-122"/>
                <a:cs typeface="Calibri" pitchFamily="34" charset="-120"/>
              </a:rPr>
              <a:t>•  Separate files per epic and per story</a:t>
            </a:r>
            <a:endParaRPr lang="en-US" sz="1000" dirty="0"/>
          </a:p>
        </p:txBody>
      </p:sp>
      <p:sp>
        <p:nvSpPr>
          <p:cNvPr id="22" name="Text 16"/>
          <p:cNvSpPr/>
          <p:nvPr/>
        </p:nvSpPr>
        <p:spPr>
          <a:xfrm>
            <a:off x="4937760" y="2523744"/>
            <a:ext cx="3566160" cy="246888"/>
          </a:xfrm>
          <a:prstGeom prst="rect">
            <a:avLst/>
          </a:prstGeom>
          <a:noFill/>
          <a:ln/>
        </p:spPr>
        <p:txBody>
          <a:bodyPr wrap="square" lIns="0" tIns="0" rIns="0" bIns="0" rtlCol="0" anchor="ctr"/>
          <a:lstStyle/>
          <a:p>
            <a:pPr indent="0" marL="0">
              <a:buNone/>
            </a:pPr>
            <a:r>
              <a:rPr lang="en-US" sz="1000" dirty="0">
                <a:solidFill>
                  <a:srgbClr val="FECACA"/>
                </a:solidFill>
                <a:latin typeface="Calibri" pitchFamily="34" charset="0"/>
                <a:ea typeface="Calibri" pitchFamily="34" charset="-122"/>
                <a:cs typeface="Calibri" pitchFamily="34" charset="-120"/>
              </a:rPr>
              <a:t>•  Agent loads only what it needs</a:t>
            </a:r>
            <a:endParaRPr lang="en-US" sz="1000" dirty="0"/>
          </a:p>
        </p:txBody>
      </p:sp>
      <p:sp>
        <p:nvSpPr>
          <p:cNvPr id="23" name="Text 17"/>
          <p:cNvSpPr/>
          <p:nvPr/>
        </p:nvSpPr>
        <p:spPr>
          <a:xfrm>
            <a:off x="4937760" y="2770632"/>
            <a:ext cx="3566160" cy="246888"/>
          </a:xfrm>
          <a:prstGeom prst="rect">
            <a:avLst/>
          </a:prstGeom>
          <a:noFill/>
          <a:ln/>
        </p:spPr>
        <p:txBody>
          <a:bodyPr wrap="square" lIns="0" tIns="0" rIns="0" bIns="0" rtlCol="0" anchor="ctr"/>
          <a:lstStyle/>
          <a:p>
            <a:pPr indent="0" marL="0">
              <a:buNone/>
            </a:pPr>
            <a:r>
              <a:rPr lang="en-US" sz="1000" dirty="0">
                <a:solidFill>
                  <a:srgbClr val="FECACA"/>
                </a:solidFill>
                <a:latin typeface="Calibri" pitchFamily="34" charset="0"/>
                <a:ea typeface="Calibri" pitchFamily="34" charset="-122"/>
                <a:cs typeface="Calibri" pitchFamily="34" charset="-120"/>
              </a:rPr>
              <a:t>•  Enables parallel work by multiple devs</a:t>
            </a:r>
            <a:endParaRPr lang="en-US" sz="1000" dirty="0"/>
          </a:p>
        </p:txBody>
      </p:sp>
      <p:sp>
        <p:nvSpPr>
          <p:cNvPr id="24" name="Text 18"/>
          <p:cNvSpPr/>
          <p:nvPr/>
        </p:nvSpPr>
        <p:spPr>
          <a:xfrm>
            <a:off x="4937760" y="3017520"/>
            <a:ext cx="3566160" cy="246888"/>
          </a:xfrm>
          <a:prstGeom prst="rect">
            <a:avLst/>
          </a:prstGeom>
          <a:noFill/>
          <a:ln/>
        </p:spPr>
        <p:txBody>
          <a:bodyPr wrap="square" lIns="0" tIns="0" rIns="0" bIns="0" rtlCol="0" anchor="ctr"/>
          <a:lstStyle/>
          <a:p>
            <a:pPr indent="0" marL="0">
              <a:buNone/>
            </a:pPr>
            <a:r>
              <a:rPr lang="en-US" sz="1000" dirty="0">
                <a:solidFill>
                  <a:srgbClr val="FECACA"/>
                </a:solidFill>
                <a:latin typeface="Calibri" pitchFamily="34" charset="0"/>
                <a:ea typeface="Calibri" pitchFamily="34" charset="-122"/>
                <a:cs typeface="Calibri" pitchFamily="34" charset="-120"/>
              </a:rPr>
              <a:t>•  Each story file is self-contained</a:t>
            </a:r>
            <a:endParaRPr lang="en-US" sz="1000" dirty="0"/>
          </a:p>
        </p:txBody>
      </p:sp>
      <p:sp>
        <p:nvSpPr>
          <p:cNvPr id="25" name="Shape 19"/>
          <p:cNvSpPr/>
          <p:nvPr/>
        </p:nvSpPr>
        <p:spPr>
          <a:xfrm>
            <a:off x="457200" y="3520440"/>
            <a:ext cx="8229600" cy="1371600"/>
          </a:xfrm>
          <a:prstGeom prst="rect">
            <a:avLst/>
          </a:prstGeom>
          <a:solidFill>
            <a:srgbClr val="1E293B"/>
          </a:solidFill>
          <a:ln/>
        </p:spPr>
      </p:sp>
      <p:sp>
        <p:nvSpPr>
          <p:cNvPr id="26" name="Text 20"/>
          <p:cNvSpPr/>
          <p:nvPr/>
        </p:nvSpPr>
        <p:spPr>
          <a:xfrm>
            <a:off x="640080" y="3566160"/>
            <a:ext cx="7315200" cy="274320"/>
          </a:xfrm>
          <a:prstGeom prst="rect">
            <a:avLst/>
          </a:prstGeom>
          <a:noFill/>
          <a:ln/>
        </p:spPr>
        <p:txBody>
          <a:bodyPr wrap="square" lIns="0" tIns="0" rIns="0" bIns="0" rtlCol="0" anchor="ctr"/>
          <a:lstStyle/>
          <a:p>
            <a:pPr indent="0" marL="0">
              <a:buNone/>
            </a:pPr>
            <a:r>
              <a:rPr lang="en-US" sz="1100" b="1" dirty="0">
                <a:solidFill>
                  <a:srgbClr val="14B8A6"/>
                </a:solidFill>
                <a:latin typeface="Calibri" pitchFamily="34" charset="0"/>
                <a:ea typeface="Calibri" pitchFamily="34" charset="-122"/>
                <a:cs typeface="Calibri" pitchFamily="34" charset="-120"/>
              </a:rPr>
              <a:t>Sharded File Structure:</a:t>
            </a:r>
            <a:endParaRPr lang="en-US" sz="1100" dirty="0"/>
          </a:p>
        </p:txBody>
      </p:sp>
      <p:sp>
        <p:nvSpPr>
          <p:cNvPr id="27" name="Text 21"/>
          <p:cNvSpPr/>
          <p:nvPr/>
        </p:nvSpPr>
        <p:spPr>
          <a:xfrm>
            <a:off x="640080" y="3858768"/>
            <a:ext cx="7772400" cy="128016"/>
          </a:xfrm>
          <a:prstGeom prst="rect">
            <a:avLst/>
          </a:prstGeom>
          <a:noFill/>
          <a:ln/>
        </p:spPr>
        <p:txBody>
          <a:bodyPr wrap="square" lIns="0" tIns="0" rIns="0" bIns="0" rtlCol="0" anchor="ctr"/>
          <a:lstStyle/>
          <a:p>
            <a:pPr indent="0" marL="0">
              <a:buNone/>
            </a:pPr>
            <a:r>
              <a:rPr lang="en-US" sz="800" dirty="0">
                <a:solidFill>
                  <a:srgbClr val="94A3B8"/>
                </a:solidFill>
                <a:latin typeface="Consolas" pitchFamily="34" charset="0"/>
                <a:ea typeface="Consolas" pitchFamily="34" charset="-122"/>
                <a:cs typeface="Consolas" pitchFamily="34" charset="-120"/>
              </a:rPr>
              <a:t>_bmad-output/</a:t>
            </a:r>
            <a:endParaRPr lang="en-US" sz="800" dirty="0"/>
          </a:p>
        </p:txBody>
      </p:sp>
      <p:sp>
        <p:nvSpPr>
          <p:cNvPr id="28" name="Text 22"/>
          <p:cNvSpPr/>
          <p:nvPr/>
        </p:nvSpPr>
        <p:spPr>
          <a:xfrm>
            <a:off x="640080" y="3986784"/>
            <a:ext cx="7772400" cy="128016"/>
          </a:xfrm>
          <a:prstGeom prst="rect">
            <a:avLst/>
          </a:prstGeom>
          <a:noFill/>
          <a:ln/>
        </p:spPr>
        <p:txBody>
          <a:bodyPr wrap="square" lIns="0" tIns="0" rIns="0" bIns="0" rtlCol="0" anchor="ctr"/>
          <a:lstStyle/>
          <a:p>
            <a:pPr indent="0" marL="0">
              <a:buNone/>
            </a:pPr>
            <a:r>
              <a:rPr lang="en-US" sz="800" dirty="0">
                <a:solidFill>
                  <a:srgbClr val="94A3B8"/>
                </a:solidFill>
                <a:latin typeface="Consolas" pitchFamily="34" charset="0"/>
                <a:ea typeface="Consolas" pitchFamily="34" charset="-122"/>
                <a:cs typeface="Consolas" pitchFamily="34" charset="-120"/>
              </a:rPr>
              <a:t>  ├─ epics/</a:t>
            </a:r>
            <a:endParaRPr lang="en-US" sz="800" dirty="0"/>
          </a:p>
        </p:txBody>
      </p:sp>
      <p:sp>
        <p:nvSpPr>
          <p:cNvPr id="29" name="Text 23"/>
          <p:cNvSpPr/>
          <p:nvPr/>
        </p:nvSpPr>
        <p:spPr>
          <a:xfrm>
            <a:off x="640080" y="4114800"/>
            <a:ext cx="7772400" cy="128016"/>
          </a:xfrm>
          <a:prstGeom prst="rect">
            <a:avLst/>
          </a:prstGeom>
          <a:noFill/>
          <a:ln/>
        </p:spPr>
        <p:txBody>
          <a:bodyPr wrap="square" lIns="0" tIns="0" rIns="0" bIns="0" rtlCol="0" anchor="ctr"/>
          <a:lstStyle/>
          <a:p>
            <a:pPr indent="0" marL="0">
              <a:buNone/>
            </a:pPr>
            <a:r>
              <a:rPr lang="en-US" sz="800" dirty="0">
                <a:solidFill>
                  <a:srgbClr val="F59E0B"/>
                </a:solidFill>
                <a:latin typeface="Consolas" pitchFamily="34" charset="0"/>
                <a:ea typeface="Consolas" pitchFamily="34" charset="-122"/>
                <a:cs typeface="Consolas" pitchFamily="34" charset="-120"/>
              </a:rPr>
              <a:t>  │   ├─ epic-001-user-management.md      ← One file per epic</a:t>
            </a:r>
            <a:endParaRPr lang="en-US" sz="800" dirty="0"/>
          </a:p>
        </p:txBody>
      </p:sp>
      <p:sp>
        <p:nvSpPr>
          <p:cNvPr id="30" name="Text 24"/>
          <p:cNvSpPr/>
          <p:nvPr/>
        </p:nvSpPr>
        <p:spPr>
          <a:xfrm>
            <a:off x="640080" y="4242816"/>
            <a:ext cx="7772400" cy="128016"/>
          </a:xfrm>
          <a:prstGeom prst="rect">
            <a:avLst/>
          </a:prstGeom>
          <a:noFill/>
          <a:ln/>
        </p:spPr>
        <p:txBody>
          <a:bodyPr wrap="square" lIns="0" tIns="0" rIns="0" bIns="0" rtlCol="0" anchor="ctr"/>
          <a:lstStyle/>
          <a:p>
            <a:pPr indent="0" marL="0">
              <a:buNone/>
            </a:pPr>
            <a:r>
              <a:rPr lang="en-US" sz="800" dirty="0">
                <a:solidFill>
                  <a:srgbClr val="94A3B8"/>
                </a:solidFill>
                <a:latin typeface="Consolas" pitchFamily="34" charset="0"/>
                <a:ea typeface="Consolas" pitchFamily="34" charset="-122"/>
                <a:cs typeface="Consolas" pitchFamily="34" charset="-120"/>
              </a:rPr>
              <a:t>  │   └─ epic-002-api-layer.md</a:t>
            </a:r>
            <a:endParaRPr lang="en-US" sz="800" dirty="0"/>
          </a:p>
        </p:txBody>
      </p:sp>
      <p:sp>
        <p:nvSpPr>
          <p:cNvPr id="31" name="Text 25"/>
          <p:cNvSpPr/>
          <p:nvPr/>
        </p:nvSpPr>
        <p:spPr>
          <a:xfrm>
            <a:off x="640080" y="4370832"/>
            <a:ext cx="7772400" cy="128016"/>
          </a:xfrm>
          <a:prstGeom prst="rect">
            <a:avLst/>
          </a:prstGeom>
          <a:noFill/>
          <a:ln/>
        </p:spPr>
        <p:txBody>
          <a:bodyPr wrap="square" lIns="0" tIns="0" rIns="0" bIns="0" rtlCol="0" anchor="ctr"/>
          <a:lstStyle/>
          <a:p>
            <a:pPr indent="0" marL="0">
              <a:buNone/>
            </a:pPr>
            <a:r>
              <a:rPr lang="en-US" sz="800" dirty="0">
                <a:solidFill>
                  <a:srgbClr val="94A3B8"/>
                </a:solidFill>
                <a:latin typeface="Consolas" pitchFamily="34" charset="0"/>
                <a:ea typeface="Consolas" pitchFamily="34" charset="-122"/>
                <a:cs typeface="Consolas" pitchFamily="34" charset="-120"/>
              </a:rPr>
              <a:t>  └─ stories/</a:t>
            </a:r>
            <a:endParaRPr lang="en-US" sz="800" dirty="0"/>
          </a:p>
        </p:txBody>
      </p:sp>
      <p:sp>
        <p:nvSpPr>
          <p:cNvPr id="32" name="Text 26"/>
          <p:cNvSpPr/>
          <p:nvPr/>
        </p:nvSpPr>
        <p:spPr>
          <a:xfrm>
            <a:off x="640080" y="4498848"/>
            <a:ext cx="7772400" cy="128016"/>
          </a:xfrm>
          <a:prstGeom prst="rect">
            <a:avLst/>
          </a:prstGeom>
          <a:noFill/>
          <a:ln/>
        </p:spPr>
        <p:txBody>
          <a:bodyPr wrap="square" lIns="0" tIns="0" rIns="0" bIns="0" rtlCol="0" anchor="ctr"/>
          <a:lstStyle/>
          <a:p>
            <a:pPr indent="0" marL="0">
              <a:buNone/>
            </a:pPr>
            <a:r>
              <a:rPr lang="en-US" sz="800" dirty="0">
                <a:solidFill>
                  <a:srgbClr val="F59E0B"/>
                </a:solidFill>
                <a:latin typeface="Consolas" pitchFamily="34" charset="0"/>
                <a:ea typeface="Consolas" pitchFamily="34" charset="-122"/>
                <a:cs typeface="Consolas" pitchFamily="34" charset="-120"/>
              </a:rPr>
              <a:t>      ├─ story-001-auth-api.md              ← One file per story</a:t>
            </a:r>
            <a:endParaRPr lang="en-US" sz="800" dirty="0"/>
          </a:p>
        </p:txBody>
      </p:sp>
      <p:sp>
        <p:nvSpPr>
          <p:cNvPr id="33" name="Text 27"/>
          <p:cNvSpPr/>
          <p:nvPr/>
        </p:nvSpPr>
        <p:spPr>
          <a:xfrm>
            <a:off x="640080" y="4626864"/>
            <a:ext cx="7772400" cy="128016"/>
          </a:xfrm>
          <a:prstGeom prst="rect">
            <a:avLst/>
          </a:prstGeom>
          <a:noFill/>
          <a:ln/>
        </p:spPr>
        <p:txBody>
          <a:bodyPr wrap="square" lIns="0" tIns="0" rIns="0" bIns="0" rtlCol="0" anchor="ctr"/>
          <a:lstStyle/>
          <a:p>
            <a:pPr indent="0" marL="0">
              <a:buNone/>
            </a:pPr>
            <a:r>
              <a:rPr lang="en-US" sz="800" dirty="0">
                <a:solidFill>
                  <a:srgbClr val="94A3B8"/>
                </a:solidFill>
                <a:latin typeface="Consolas" pitchFamily="34" charset="0"/>
                <a:ea typeface="Consolas" pitchFamily="34" charset="-122"/>
                <a:cs typeface="Consolas" pitchFamily="34" charset="-120"/>
              </a:rPr>
              <a:t>      ├─ story-002-db-schema.md</a:t>
            </a:r>
            <a:endParaRPr lang="en-US" sz="800" dirty="0"/>
          </a:p>
        </p:txBody>
      </p:sp>
      <p:sp>
        <p:nvSpPr>
          <p:cNvPr id="34" name="Text 28"/>
          <p:cNvSpPr/>
          <p:nvPr/>
        </p:nvSpPr>
        <p:spPr>
          <a:xfrm>
            <a:off x="640080" y="4754880"/>
            <a:ext cx="7772400" cy="128016"/>
          </a:xfrm>
          <a:prstGeom prst="rect">
            <a:avLst/>
          </a:prstGeom>
          <a:noFill/>
          <a:ln/>
        </p:spPr>
        <p:txBody>
          <a:bodyPr wrap="square" lIns="0" tIns="0" rIns="0" bIns="0" rtlCol="0" anchor="ctr"/>
          <a:lstStyle/>
          <a:p>
            <a:pPr indent="0" marL="0">
              <a:buNone/>
            </a:pPr>
            <a:r>
              <a:rPr lang="en-US" sz="800" dirty="0">
                <a:solidFill>
                  <a:srgbClr val="94A3B8"/>
                </a:solidFill>
                <a:latin typeface="Consolas" pitchFamily="34" charset="0"/>
                <a:ea typeface="Consolas" pitchFamily="34" charset="-122"/>
                <a:cs typeface="Consolas" pitchFamily="34" charset="-120"/>
              </a:rPr>
              <a:t>      └─ story-003-user-profile.md</a:t>
            </a:r>
            <a:endParaRPr lang="en-US" sz="800" dirty="0"/>
          </a:p>
        </p:txBody>
      </p:sp>
      <p:sp>
        <p:nvSpPr>
          <p:cNvPr id="35" name="Text 29"/>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23 / 100</a:t>
            </a:r>
            <a:endParaRPr lang="en-US" sz="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24">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Phase 3b: Sprint Planning</a:t>
            </a:r>
            <a:endParaRPr lang="en-US" sz="2600" dirty="0"/>
          </a:p>
        </p:txBody>
      </p:sp>
      <p:sp>
        <p:nvSpPr>
          <p:cNvPr id="5" name="Shape 3"/>
          <p:cNvSpPr/>
          <p:nvPr/>
        </p:nvSpPr>
        <p:spPr>
          <a:xfrm>
            <a:off x="457200" y="1097280"/>
            <a:ext cx="8229600" cy="457200"/>
          </a:xfrm>
          <a:prstGeom prst="rect">
            <a:avLst/>
          </a:prstGeom>
          <a:solidFill>
            <a:srgbClr val="0F1B2D"/>
          </a:solidFill>
          <a:ln/>
        </p:spPr>
      </p:sp>
      <p:sp>
        <p:nvSpPr>
          <p:cNvPr id="6" name="Text 4"/>
          <p:cNvSpPr/>
          <p:nvPr/>
        </p:nvSpPr>
        <p:spPr>
          <a:xfrm>
            <a:off x="640080" y="1097280"/>
            <a:ext cx="7863840" cy="457200"/>
          </a:xfrm>
          <a:prstGeom prst="rect">
            <a:avLst/>
          </a:prstGeom>
          <a:noFill/>
          <a:ln/>
        </p:spPr>
        <p:txBody>
          <a:bodyPr wrap="square" lIns="0" tIns="0" rIns="0" bIns="0" rtlCol="0" anchor="ctr"/>
          <a:lstStyle/>
          <a:p>
            <a:pPr indent="0" marL="0">
              <a:buNone/>
            </a:pPr>
            <a:r>
              <a:rPr lang="en-US" sz="1400" dirty="0">
                <a:solidFill>
                  <a:srgbClr val="F59E0B"/>
                </a:solidFill>
                <a:latin typeface="Consolas" pitchFamily="34" charset="0"/>
                <a:ea typeface="Consolas" pitchFamily="34" charset="-122"/>
                <a:cs typeface="Consolas" pitchFamily="34" charset="-120"/>
              </a:rPr>
              <a:t>/bmad-bmm-sprint-planning    —    Scrum Master Agent</a:t>
            </a:r>
            <a:endParaRPr lang="en-US" sz="1400" dirty="0"/>
          </a:p>
        </p:txBody>
      </p:sp>
      <p:sp>
        <p:nvSpPr>
          <p:cNvPr id="7" name="Shape 5"/>
          <p:cNvSpPr/>
          <p:nvPr/>
        </p:nvSpPr>
        <p:spPr>
          <a:xfrm>
            <a:off x="457200" y="1783080"/>
            <a:ext cx="3931920" cy="228600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8" name="Shape 6"/>
          <p:cNvSpPr/>
          <p:nvPr/>
        </p:nvSpPr>
        <p:spPr>
          <a:xfrm>
            <a:off x="457200" y="1783080"/>
            <a:ext cx="54864" cy="2286000"/>
          </a:xfrm>
          <a:prstGeom prst="rect">
            <a:avLst/>
          </a:prstGeom>
          <a:solidFill>
            <a:srgbClr val="0D9488"/>
          </a:solidFill>
          <a:ln/>
        </p:spPr>
      </p:sp>
      <p:sp>
        <p:nvSpPr>
          <p:cNvPr id="9" name="Text 7"/>
          <p:cNvSpPr/>
          <p:nvPr/>
        </p:nvSpPr>
        <p:spPr>
          <a:xfrm>
            <a:off x="685800" y="1828800"/>
            <a:ext cx="3474720" cy="274320"/>
          </a:xfrm>
          <a:prstGeom prst="rect">
            <a:avLst/>
          </a:prstGeom>
          <a:noFill/>
          <a:ln/>
        </p:spPr>
        <p:txBody>
          <a:bodyPr wrap="square" lIns="0" tIns="0" rIns="0" bIns="0" rtlCol="0" anchor="ctr"/>
          <a:lstStyle/>
          <a:p>
            <a:pPr indent="0" marL="0">
              <a:buNone/>
            </a:pPr>
            <a:r>
              <a:rPr lang="en-US" sz="1300" b="1" dirty="0">
                <a:solidFill>
                  <a:srgbClr val="1E293B"/>
                </a:solidFill>
                <a:latin typeface="Calibri" pitchFamily="34" charset="0"/>
                <a:ea typeface="Calibri" pitchFamily="34" charset="-122"/>
                <a:cs typeface="Calibri" pitchFamily="34" charset="-120"/>
              </a:rPr>
              <a:t>What Sprint Planning Does</a:t>
            </a:r>
            <a:endParaRPr lang="en-US" sz="1300" dirty="0"/>
          </a:p>
        </p:txBody>
      </p:sp>
      <p:sp>
        <p:nvSpPr>
          <p:cNvPr id="10" name="Text 8"/>
          <p:cNvSpPr/>
          <p:nvPr/>
        </p:nvSpPr>
        <p:spPr>
          <a:xfrm>
            <a:off x="685800" y="2194560"/>
            <a:ext cx="3474720" cy="292608"/>
          </a:xfrm>
          <a:prstGeom prst="rect">
            <a:avLst/>
          </a:prstGeom>
          <a:noFill/>
          <a:ln/>
        </p:spPr>
        <p:txBody>
          <a:bodyPr wrap="square" lIns="0" tIns="0" rIns="0" bIns="0" rtlCol="0" anchor="ctr"/>
          <a:lstStyle/>
          <a:p>
            <a:pPr indent="0" marL="0">
              <a:buNone/>
            </a:pPr>
            <a:r>
              <a:rPr lang="en-US" sz="1050" dirty="0">
                <a:solidFill>
                  <a:srgbClr val="475569"/>
                </a:solidFill>
                <a:latin typeface="Calibri" pitchFamily="34" charset="0"/>
                <a:ea typeface="Calibri" pitchFamily="34" charset="-122"/>
                <a:cs typeface="Calibri" pitchFamily="34" charset="-120"/>
              </a:rPr>
              <a:t>✔  Creates sprint-status.yaml tracking file</a:t>
            </a:r>
            <a:endParaRPr lang="en-US" sz="1050" dirty="0"/>
          </a:p>
        </p:txBody>
      </p:sp>
      <p:sp>
        <p:nvSpPr>
          <p:cNvPr id="11" name="Text 9"/>
          <p:cNvSpPr/>
          <p:nvPr/>
        </p:nvSpPr>
        <p:spPr>
          <a:xfrm>
            <a:off x="685800" y="2487168"/>
            <a:ext cx="3474720" cy="292608"/>
          </a:xfrm>
          <a:prstGeom prst="rect">
            <a:avLst/>
          </a:prstGeom>
          <a:noFill/>
          <a:ln/>
        </p:spPr>
        <p:txBody>
          <a:bodyPr wrap="square" lIns="0" tIns="0" rIns="0" bIns="0" rtlCol="0" anchor="ctr"/>
          <a:lstStyle/>
          <a:p>
            <a:pPr indent="0" marL="0">
              <a:buNone/>
            </a:pPr>
            <a:r>
              <a:rPr lang="en-US" sz="1050" dirty="0">
                <a:solidFill>
                  <a:srgbClr val="475569"/>
                </a:solidFill>
                <a:latin typeface="Calibri" pitchFamily="34" charset="0"/>
                <a:ea typeface="Calibri" pitchFamily="34" charset="-122"/>
                <a:cs typeface="Calibri" pitchFamily="34" charset="-120"/>
              </a:rPr>
              <a:t>✔  Story selection based on priority &amp; dependencies</a:t>
            </a:r>
            <a:endParaRPr lang="en-US" sz="1050" dirty="0"/>
          </a:p>
        </p:txBody>
      </p:sp>
      <p:sp>
        <p:nvSpPr>
          <p:cNvPr id="12" name="Text 10"/>
          <p:cNvSpPr/>
          <p:nvPr/>
        </p:nvSpPr>
        <p:spPr>
          <a:xfrm>
            <a:off x="685800" y="2779776"/>
            <a:ext cx="3474720" cy="292608"/>
          </a:xfrm>
          <a:prstGeom prst="rect">
            <a:avLst/>
          </a:prstGeom>
          <a:noFill/>
          <a:ln/>
        </p:spPr>
        <p:txBody>
          <a:bodyPr wrap="square" lIns="0" tIns="0" rIns="0" bIns="0" rtlCol="0" anchor="ctr"/>
          <a:lstStyle/>
          <a:p>
            <a:pPr indent="0" marL="0">
              <a:buNone/>
            </a:pPr>
            <a:r>
              <a:rPr lang="en-US" sz="1050" dirty="0">
                <a:solidFill>
                  <a:srgbClr val="475569"/>
                </a:solidFill>
                <a:latin typeface="Calibri" pitchFamily="34" charset="0"/>
                <a:ea typeface="Calibri" pitchFamily="34" charset="-122"/>
                <a:cs typeface="Calibri" pitchFamily="34" charset="-120"/>
              </a:rPr>
              <a:t>✔  Effort estimation per story</a:t>
            </a:r>
            <a:endParaRPr lang="en-US" sz="1050" dirty="0"/>
          </a:p>
        </p:txBody>
      </p:sp>
      <p:sp>
        <p:nvSpPr>
          <p:cNvPr id="13" name="Text 11"/>
          <p:cNvSpPr/>
          <p:nvPr/>
        </p:nvSpPr>
        <p:spPr>
          <a:xfrm>
            <a:off x="685800" y="3072384"/>
            <a:ext cx="3474720" cy="292608"/>
          </a:xfrm>
          <a:prstGeom prst="rect">
            <a:avLst/>
          </a:prstGeom>
          <a:noFill/>
          <a:ln/>
        </p:spPr>
        <p:txBody>
          <a:bodyPr wrap="square" lIns="0" tIns="0" rIns="0" bIns="0" rtlCol="0" anchor="ctr"/>
          <a:lstStyle/>
          <a:p>
            <a:pPr indent="0" marL="0">
              <a:buNone/>
            </a:pPr>
            <a:r>
              <a:rPr lang="en-US" sz="1050" dirty="0">
                <a:solidFill>
                  <a:srgbClr val="475569"/>
                </a:solidFill>
                <a:latin typeface="Calibri" pitchFamily="34" charset="0"/>
                <a:ea typeface="Calibri" pitchFamily="34" charset="-122"/>
                <a:cs typeface="Calibri" pitchFamily="34" charset="-120"/>
              </a:rPr>
              <a:t>✔  Sprint scope and goals defined</a:t>
            </a:r>
            <a:endParaRPr lang="en-US" sz="1050" dirty="0"/>
          </a:p>
        </p:txBody>
      </p:sp>
      <p:sp>
        <p:nvSpPr>
          <p:cNvPr id="14" name="Text 12"/>
          <p:cNvSpPr/>
          <p:nvPr/>
        </p:nvSpPr>
        <p:spPr>
          <a:xfrm>
            <a:off x="685800" y="3364992"/>
            <a:ext cx="3474720" cy="292608"/>
          </a:xfrm>
          <a:prstGeom prst="rect">
            <a:avLst/>
          </a:prstGeom>
          <a:noFill/>
          <a:ln/>
        </p:spPr>
        <p:txBody>
          <a:bodyPr wrap="square" lIns="0" tIns="0" rIns="0" bIns="0" rtlCol="0" anchor="ctr"/>
          <a:lstStyle/>
          <a:p>
            <a:pPr indent="0" marL="0">
              <a:buNone/>
            </a:pPr>
            <a:r>
              <a:rPr lang="en-US" sz="1050" dirty="0">
                <a:solidFill>
                  <a:srgbClr val="475569"/>
                </a:solidFill>
                <a:latin typeface="Calibri" pitchFamily="34" charset="0"/>
                <a:ea typeface="Calibri" pitchFamily="34" charset="-122"/>
                <a:cs typeface="Calibri" pitchFamily="34" charset="-120"/>
              </a:rPr>
              <a:t>✔  Assigns stories to developers</a:t>
            </a:r>
            <a:endParaRPr lang="en-US" sz="1050" dirty="0"/>
          </a:p>
        </p:txBody>
      </p:sp>
      <p:sp>
        <p:nvSpPr>
          <p:cNvPr id="15" name="Text 13"/>
          <p:cNvSpPr/>
          <p:nvPr/>
        </p:nvSpPr>
        <p:spPr>
          <a:xfrm>
            <a:off x="685800" y="3657600"/>
            <a:ext cx="3474720" cy="292608"/>
          </a:xfrm>
          <a:prstGeom prst="rect">
            <a:avLst/>
          </a:prstGeom>
          <a:noFill/>
          <a:ln/>
        </p:spPr>
        <p:txBody>
          <a:bodyPr wrap="square" lIns="0" tIns="0" rIns="0" bIns="0" rtlCol="0" anchor="ctr"/>
          <a:lstStyle/>
          <a:p>
            <a:pPr indent="0" marL="0">
              <a:buNone/>
            </a:pPr>
            <a:r>
              <a:rPr lang="en-US" sz="1050" dirty="0">
                <a:solidFill>
                  <a:srgbClr val="475569"/>
                </a:solidFill>
                <a:latin typeface="Calibri" pitchFamily="34" charset="0"/>
                <a:ea typeface="Calibri" pitchFamily="34" charset="-122"/>
                <a:cs typeface="Calibri" pitchFamily="34" charset="-120"/>
              </a:rPr>
              <a:t>✔  Tracks progress across the sprint</a:t>
            </a:r>
            <a:endParaRPr lang="en-US" sz="1050" dirty="0"/>
          </a:p>
        </p:txBody>
      </p:sp>
      <p:sp>
        <p:nvSpPr>
          <p:cNvPr id="16" name="Shape 14"/>
          <p:cNvSpPr/>
          <p:nvPr/>
        </p:nvSpPr>
        <p:spPr>
          <a:xfrm>
            <a:off x="4754880" y="1783080"/>
            <a:ext cx="3931920" cy="2286000"/>
          </a:xfrm>
          <a:prstGeom prst="rect">
            <a:avLst/>
          </a:prstGeom>
          <a:solidFill>
            <a:srgbClr val="1E293B"/>
          </a:solidFill>
          <a:ln/>
        </p:spPr>
      </p:sp>
      <p:sp>
        <p:nvSpPr>
          <p:cNvPr id="17" name="Text 15"/>
          <p:cNvSpPr/>
          <p:nvPr/>
        </p:nvSpPr>
        <p:spPr>
          <a:xfrm>
            <a:off x="4937760" y="1828800"/>
            <a:ext cx="3657600" cy="274320"/>
          </a:xfrm>
          <a:prstGeom prst="rect">
            <a:avLst/>
          </a:prstGeom>
          <a:noFill/>
          <a:ln/>
        </p:spPr>
        <p:txBody>
          <a:bodyPr wrap="square" lIns="0" tIns="0" rIns="0" bIns="0" rtlCol="0" anchor="ctr"/>
          <a:lstStyle/>
          <a:p>
            <a:pPr indent="0" marL="0">
              <a:buNone/>
            </a:pPr>
            <a:r>
              <a:rPr lang="en-US" sz="1200" b="1" dirty="0">
                <a:solidFill>
                  <a:srgbClr val="F59E0B"/>
                </a:solidFill>
                <a:latin typeface="Consolas" pitchFamily="34" charset="0"/>
                <a:ea typeface="Consolas" pitchFamily="34" charset="-122"/>
                <a:cs typeface="Consolas" pitchFamily="34" charset="-120"/>
              </a:rPr>
              <a:t>sprint-status.yaml</a:t>
            </a:r>
            <a:endParaRPr lang="en-US" sz="1200" dirty="0"/>
          </a:p>
        </p:txBody>
      </p:sp>
      <p:sp>
        <p:nvSpPr>
          <p:cNvPr id="18" name="Text 16"/>
          <p:cNvSpPr/>
          <p:nvPr/>
        </p:nvSpPr>
        <p:spPr>
          <a:xfrm>
            <a:off x="4937760" y="2194560"/>
            <a:ext cx="3566160" cy="164592"/>
          </a:xfrm>
          <a:prstGeom prst="rect">
            <a:avLst/>
          </a:prstGeom>
          <a:noFill/>
          <a:ln/>
        </p:spPr>
        <p:txBody>
          <a:bodyPr wrap="square" lIns="0" tIns="0" rIns="0" bIns="0" rtlCol="0" anchor="ctr"/>
          <a:lstStyle/>
          <a:p>
            <a:pPr indent="0" marL="0">
              <a:buNone/>
            </a:pPr>
            <a:r>
              <a:rPr lang="en-US" sz="850" dirty="0">
                <a:solidFill>
                  <a:srgbClr val="94A3B8"/>
                </a:solidFill>
                <a:latin typeface="Consolas" pitchFamily="34" charset="0"/>
                <a:ea typeface="Consolas" pitchFamily="34" charset="-122"/>
                <a:cs typeface="Consolas" pitchFamily="34" charset="-120"/>
              </a:rPr>
              <a:t>sprint: 1</a:t>
            </a:r>
            <a:endParaRPr lang="en-US" sz="850" dirty="0"/>
          </a:p>
        </p:txBody>
      </p:sp>
      <p:sp>
        <p:nvSpPr>
          <p:cNvPr id="19" name="Text 17"/>
          <p:cNvSpPr/>
          <p:nvPr/>
        </p:nvSpPr>
        <p:spPr>
          <a:xfrm>
            <a:off x="4937760" y="2359152"/>
            <a:ext cx="3566160" cy="164592"/>
          </a:xfrm>
          <a:prstGeom prst="rect">
            <a:avLst/>
          </a:prstGeom>
          <a:noFill/>
          <a:ln/>
        </p:spPr>
        <p:txBody>
          <a:bodyPr wrap="square" lIns="0" tIns="0" rIns="0" bIns="0" rtlCol="0" anchor="ctr"/>
          <a:lstStyle/>
          <a:p>
            <a:pPr indent="0" marL="0">
              <a:buNone/>
            </a:pPr>
            <a:r>
              <a:rPr lang="en-US" sz="850" dirty="0">
                <a:solidFill>
                  <a:srgbClr val="94A3B8"/>
                </a:solidFill>
                <a:latin typeface="Consolas" pitchFamily="34" charset="0"/>
                <a:ea typeface="Consolas" pitchFamily="34" charset="-122"/>
                <a:cs typeface="Consolas" pitchFamily="34" charset="-120"/>
              </a:rPr>
              <a:t>goal: "Core authentication system"</a:t>
            </a:r>
            <a:endParaRPr lang="en-US" sz="850" dirty="0"/>
          </a:p>
        </p:txBody>
      </p:sp>
      <p:sp>
        <p:nvSpPr>
          <p:cNvPr id="20" name="Text 18"/>
          <p:cNvSpPr/>
          <p:nvPr/>
        </p:nvSpPr>
        <p:spPr>
          <a:xfrm>
            <a:off x="4937760" y="2523744"/>
            <a:ext cx="3566160" cy="164592"/>
          </a:xfrm>
          <a:prstGeom prst="rect">
            <a:avLst/>
          </a:prstGeom>
          <a:noFill/>
          <a:ln/>
        </p:spPr>
        <p:txBody>
          <a:bodyPr wrap="square" lIns="0" tIns="0" rIns="0" bIns="0" rtlCol="0" anchor="ctr"/>
          <a:lstStyle/>
          <a:p>
            <a:pPr indent="0" marL="0">
              <a:buNone/>
            </a:pPr>
            <a:r>
              <a:rPr lang="en-US" sz="850" dirty="0">
                <a:solidFill>
                  <a:srgbClr val="94A3B8"/>
                </a:solidFill>
                <a:latin typeface="Consolas" pitchFamily="34" charset="0"/>
                <a:ea typeface="Consolas" pitchFamily="34" charset="-122"/>
                <a:cs typeface="Consolas" pitchFamily="34" charset="-120"/>
              </a:rPr>
              <a:t>stories:</a:t>
            </a:r>
            <a:endParaRPr lang="en-US" sz="850" dirty="0"/>
          </a:p>
        </p:txBody>
      </p:sp>
      <p:sp>
        <p:nvSpPr>
          <p:cNvPr id="21" name="Text 19"/>
          <p:cNvSpPr/>
          <p:nvPr/>
        </p:nvSpPr>
        <p:spPr>
          <a:xfrm>
            <a:off x="4937760" y="2688336"/>
            <a:ext cx="3566160" cy="164592"/>
          </a:xfrm>
          <a:prstGeom prst="rect">
            <a:avLst/>
          </a:prstGeom>
          <a:noFill/>
          <a:ln/>
        </p:spPr>
        <p:txBody>
          <a:bodyPr wrap="square" lIns="0" tIns="0" rIns="0" bIns="0" rtlCol="0" anchor="ctr"/>
          <a:lstStyle/>
          <a:p>
            <a:pPr indent="0" marL="0">
              <a:buNone/>
            </a:pPr>
            <a:r>
              <a:rPr lang="en-US" sz="850" dirty="0">
                <a:solidFill>
                  <a:srgbClr val="94A3B8"/>
                </a:solidFill>
                <a:latin typeface="Consolas" pitchFamily="34" charset="0"/>
                <a:ea typeface="Consolas" pitchFamily="34" charset="-122"/>
                <a:cs typeface="Consolas" pitchFamily="34" charset="-120"/>
              </a:rPr>
              <a:t>  - id: story-001</a:t>
            </a:r>
            <a:endParaRPr lang="en-US" sz="850" dirty="0"/>
          </a:p>
        </p:txBody>
      </p:sp>
      <p:sp>
        <p:nvSpPr>
          <p:cNvPr id="22" name="Text 20"/>
          <p:cNvSpPr/>
          <p:nvPr/>
        </p:nvSpPr>
        <p:spPr>
          <a:xfrm>
            <a:off x="4937760" y="2852928"/>
            <a:ext cx="3566160" cy="164592"/>
          </a:xfrm>
          <a:prstGeom prst="rect">
            <a:avLst/>
          </a:prstGeom>
          <a:noFill/>
          <a:ln/>
        </p:spPr>
        <p:txBody>
          <a:bodyPr wrap="square" lIns="0" tIns="0" rIns="0" bIns="0" rtlCol="0" anchor="ctr"/>
          <a:lstStyle/>
          <a:p>
            <a:pPr indent="0" marL="0">
              <a:buNone/>
            </a:pPr>
            <a:r>
              <a:rPr lang="en-US" sz="850" dirty="0">
                <a:solidFill>
                  <a:srgbClr val="94A3B8"/>
                </a:solidFill>
                <a:latin typeface="Consolas" pitchFamily="34" charset="0"/>
                <a:ea typeface="Consolas" pitchFamily="34" charset="-122"/>
                <a:cs typeface="Consolas" pitchFamily="34" charset="-120"/>
              </a:rPr>
              <a:t>    title: Auth API</a:t>
            </a:r>
            <a:endParaRPr lang="en-US" sz="850" dirty="0"/>
          </a:p>
        </p:txBody>
      </p:sp>
      <p:sp>
        <p:nvSpPr>
          <p:cNvPr id="23" name="Text 21"/>
          <p:cNvSpPr/>
          <p:nvPr/>
        </p:nvSpPr>
        <p:spPr>
          <a:xfrm>
            <a:off x="4937760" y="3017520"/>
            <a:ext cx="3566160" cy="164592"/>
          </a:xfrm>
          <a:prstGeom prst="rect">
            <a:avLst/>
          </a:prstGeom>
          <a:noFill/>
          <a:ln/>
        </p:spPr>
        <p:txBody>
          <a:bodyPr wrap="square" lIns="0" tIns="0" rIns="0" bIns="0" rtlCol="0" anchor="ctr"/>
          <a:lstStyle/>
          <a:p>
            <a:pPr indent="0" marL="0">
              <a:buNone/>
            </a:pPr>
            <a:r>
              <a:rPr lang="en-US" sz="850" dirty="0">
                <a:solidFill>
                  <a:srgbClr val="94A3B8"/>
                </a:solidFill>
                <a:latin typeface="Consolas" pitchFamily="34" charset="0"/>
                <a:ea typeface="Consolas" pitchFamily="34" charset="-122"/>
                <a:cs typeface="Consolas" pitchFamily="34" charset="-120"/>
              </a:rPr>
              <a:t>    status: in-progress</a:t>
            </a:r>
            <a:endParaRPr lang="en-US" sz="850" dirty="0"/>
          </a:p>
        </p:txBody>
      </p:sp>
      <p:sp>
        <p:nvSpPr>
          <p:cNvPr id="24" name="Text 22"/>
          <p:cNvSpPr/>
          <p:nvPr/>
        </p:nvSpPr>
        <p:spPr>
          <a:xfrm>
            <a:off x="4937760" y="3182112"/>
            <a:ext cx="3566160" cy="164592"/>
          </a:xfrm>
          <a:prstGeom prst="rect">
            <a:avLst/>
          </a:prstGeom>
          <a:noFill/>
          <a:ln/>
        </p:spPr>
        <p:txBody>
          <a:bodyPr wrap="square" lIns="0" tIns="0" rIns="0" bIns="0" rtlCol="0" anchor="ctr"/>
          <a:lstStyle/>
          <a:p>
            <a:pPr indent="0" marL="0">
              <a:buNone/>
            </a:pPr>
            <a:r>
              <a:rPr lang="en-US" sz="850" dirty="0">
                <a:solidFill>
                  <a:srgbClr val="94A3B8"/>
                </a:solidFill>
                <a:latin typeface="Consolas" pitchFamily="34" charset="0"/>
                <a:ea typeface="Consolas" pitchFamily="34" charset="-122"/>
                <a:cs typeface="Consolas" pitchFamily="34" charset="-120"/>
              </a:rPr>
              <a:t>    assignee: dev-a</a:t>
            </a:r>
            <a:endParaRPr lang="en-US" sz="850" dirty="0"/>
          </a:p>
        </p:txBody>
      </p:sp>
      <p:sp>
        <p:nvSpPr>
          <p:cNvPr id="25" name="Text 23"/>
          <p:cNvSpPr/>
          <p:nvPr/>
        </p:nvSpPr>
        <p:spPr>
          <a:xfrm>
            <a:off x="4937760" y="3346704"/>
            <a:ext cx="3566160" cy="164592"/>
          </a:xfrm>
          <a:prstGeom prst="rect">
            <a:avLst/>
          </a:prstGeom>
          <a:noFill/>
          <a:ln/>
        </p:spPr>
        <p:txBody>
          <a:bodyPr wrap="square" lIns="0" tIns="0" rIns="0" bIns="0" rtlCol="0" anchor="ctr"/>
          <a:lstStyle/>
          <a:p>
            <a:pPr indent="0" marL="0">
              <a:buNone/>
            </a:pPr>
            <a:r>
              <a:rPr lang="en-US" sz="850" dirty="0">
                <a:solidFill>
                  <a:srgbClr val="94A3B8"/>
                </a:solidFill>
                <a:latin typeface="Consolas" pitchFamily="34" charset="0"/>
                <a:ea typeface="Consolas" pitchFamily="34" charset="-122"/>
                <a:cs typeface="Consolas" pitchFamily="34" charset="-120"/>
              </a:rPr>
              <a:t>  - id: story-002</a:t>
            </a:r>
            <a:endParaRPr lang="en-US" sz="850" dirty="0"/>
          </a:p>
        </p:txBody>
      </p:sp>
      <p:sp>
        <p:nvSpPr>
          <p:cNvPr id="26" name="Text 24"/>
          <p:cNvSpPr/>
          <p:nvPr/>
        </p:nvSpPr>
        <p:spPr>
          <a:xfrm>
            <a:off x="4937760" y="3511296"/>
            <a:ext cx="3566160" cy="164592"/>
          </a:xfrm>
          <a:prstGeom prst="rect">
            <a:avLst/>
          </a:prstGeom>
          <a:noFill/>
          <a:ln/>
        </p:spPr>
        <p:txBody>
          <a:bodyPr wrap="square" lIns="0" tIns="0" rIns="0" bIns="0" rtlCol="0" anchor="ctr"/>
          <a:lstStyle/>
          <a:p>
            <a:pPr indent="0" marL="0">
              <a:buNone/>
            </a:pPr>
            <a:r>
              <a:rPr lang="en-US" sz="850" dirty="0">
                <a:solidFill>
                  <a:srgbClr val="94A3B8"/>
                </a:solidFill>
                <a:latin typeface="Consolas" pitchFamily="34" charset="0"/>
                <a:ea typeface="Consolas" pitchFamily="34" charset="-122"/>
                <a:cs typeface="Consolas" pitchFamily="34" charset="-120"/>
              </a:rPr>
              <a:t>    title: DB Schema</a:t>
            </a:r>
            <a:endParaRPr lang="en-US" sz="850" dirty="0"/>
          </a:p>
        </p:txBody>
      </p:sp>
      <p:sp>
        <p:nvSpPr>
          <p:cNvPr id="27" name="Text 25"/>
          <p:cNvSpPr/>
          <p:nvPr/>
        </p:nvSpPr>
        <p:spPr>
          <a:xfrm>
            <a:off x="4937760" y="3675888"/>
            <a:ext cx="3566160" cy="164592"/>
          </a:xfrm>
          <a:prstGeom prst="rect">
            <a:avLst/>
          </a:prstGeom>
          <a:noFill/>
          <a:ln/>
        </p:spPr>
        <p:txBody>
          <a:bodyPr wrap="square" lIns="0" tIns="0" rIns="0" bIns="0" rtlCol="0" anchor="ctr"/>
          <a:lstStyle/>
          <a:p>
            <a:pPr indent="0" marL="0">
              <a:buNone/>
            </a:pPr>
            <a:r>
              <a:rPr lang="en-US" sz="850" dirty="0">
                <a:solidFill>
                  <a:srgbClr val="94A3B8"/>
                </a:solidFill>
                <a:latin typeface="Consolas" pitchFamily="34" charset="0"/>
                <a:ea typeface="Consolas" pitchFamily="34" charset="-122"/>
                <a:cs typeface="Consolas" pitchFamily="34" charset="-120"/>
              </a:rPr>
              <a:t>    status: ready</a:t>
            </a:r>
            <a:endParaRPr lang="en-US" sz="850" dirty="0"/>
          </a:p>
        </p:txBody>
      </p:sp>
      <p:sp>
        <p:nvSpPr>
          <p:cNvPr id="28" name="Text 26"/>
          <p:cNvSpPr/>
          <p:nvPr/>
        </p:nvSpPr>
        <p:spPr>
          <a:xfrm>
            <a:off x="4937760" y="3840480"/>
            <a:ext cx="3566160" cy="164592"/>
          </a:xfrm>
          <a:prstGeom prst="rect">
            <a:avLst/>
          </a:prstGeom>
          <a:noFill/>
          <a:ln/>
        </p:spPr>
        <p:txBody>
          <a:bodyPr wrap="square" lIns="0" tIns="0" rIns="0" bIns="0" rtlCol="0" anchor="ctr"/>
          <a:lstStyle/>
          <a:p>
            <a:pPr indent="0" marL="0">
              <a:buNone/>
            </a:pPr>
            <a:r>
              <a:rPr lang="en-US" sz="850" dirty="0">
                <a:solidFill>
                  <a:srgbClr val="94A3B8"/>
                </a:solidFill>
                <a:latin typeface="Consolas" pitchFamily="34" charset="0"/>
                <a:ea typeface="Consolas" pitchFamily="34" charset="-122"/>
                <a:cs typeface="Consolas" pitchFamily="34" charset="-120"/>
              </a:rPr>
              <a:t>    assignee: dev-b</a:t>
            </a:r>
            <a:endParaRPr lang="en-US" sz="850" dirty="0"/>
          </a:p>
        </p:txBody>
      </p:sp>
      <p:sp>
        <p:nvSpPr>
          <p:cNvPr id="29" name="Shape 27"/>
          <p:cNvSpPr/>
          <p:nvPr/>
        </p:nvSpPr>
        <p:spPr>
          <a:xfrm>
            <a:off x="457200" y="4251960"/>
            <a:ext cx="8229600" cy="594360"/>
          </a:xfrm>
          <a:prstGeom prst="rect">
            <a:avLst/>
          </a:prstGeom>
          <a:solidFill>
            <a:srgbClr val="0F1B2D"/>
          </a:solidFill>
          <a:ln/>
        </p:spPr>
      </p:sp>
      <p:sp>
        <p:nvSpPr>
          <p:cNvPr id="30" name="Text 28"/>
          <p:cNvSpPr/>
          <p:nvPr/>
        </p:nvSpPr>
        <p:spPr>
          <a:xfrm>
            <a:off x="640080" y="4297680"/>
            <a:ext cx="7863840" cy="256032"/>
          </a:xfrm>
          <a:prstGeom prst="rect">
            <a:avLst/>
          </a:prstGeom>
          <a:noFill/>
          <a:ln/>
        </p:spPr>
        <p:txBody>
          <a:bodyPr wrap="square" lIns="0" tIns="0" rIns="0" bIns="0" rtlCol="0" anchor="ctr"/>
          <a:lstStyle/>
          <a:p>
            <a:pPr indent="0" marL="0">
              <a:buNone/>
            </a:pPr>
            <a:r>
              <a:rPr lang="en-US" sz="1100" b="1" dirty="0">
                <a:solidFill>
                  <a:srgbClr val="14B8A6"/>
                </a:solidFill>
                <a:latin typeface="Calibri" pitchFamily="34" charset="0"/>
                <a:ea typeface="Calibri" pitchFamily="34" charset="-122"/>
                <a:cs typeface="Calibri" pitchFamily="34" charset="-120"/>
              </a:rPr>
              <a:t>✔  Recommended: Run /bmad-bmm-check-implementation-readiness (Architect Agent) before starting development</a:t>
            </a:r>
            <a:endParaRPr lang="en-US" sz="1100" dirty="0"/>
          </a:p>
        </p:txBody>
      </p:sp>
      <p:sp>
        <p:nvSpPr>
          <p:cNvPr id="31" name="Text 29"/>
          <p:cNvSpPr/>
          <p:nvPr/>
        </p:nvSpPr>
        <p:spPr>
          <a:xfrm>
            <a:off x="640080" y="4572000"/>
            <a:ext cx="7863840" cy="22860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Validates that architecture, stories, and tech stack are aligned and ready for implementation</a:t>
            </a:r>
            <a:endParaRPr lang="en-US" sz="1000" dirty="0"/>
          </a:p>
        </p:txBody>
      </p:sp>
      <p:sp>
        <p:nvSpPr>
          <p:cNvPr id="32" name="Text 30"/>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24 / 100</a:t>
            </a:r>
            <a:endParaRPr lang="en-US" sz="8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25">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Phase 4: The Development Loop</a:t>
            </a:r>
            <a:endParaRPr lang="en-US" sz="2600" dirty="0"/>
          </a:p>
        </p:txBody>
      </p:sp>
      <p:sp>
        <p:nvSpPr>
          <p:cNvPr id="5" name="Text 3"/>
          <p:cNvSpPr/>
          <p:nvPr/>
        </p:nvSpPr>
        <p:spPr>
          <a:xfrm>
            <a:off x="457200" y="1051560"/>
            <a:ext cx="8229600" cy="320040"/>
          </a:xfrm>
          <a:prstGeom prst="rect">
            <a:avLst/>
          </a:prstGeom>
          <a:noFill/>
          <a:ln/>
        </p:spPr>
        <p:txBody>
          <a:bodyPr wrap="square" rtlCol="0" anchor="ctr"/>
          <a:lstStyle/>
          <a:p>
            <a:pPr algn="ctr" indent="0" marL="0">
              <a:buNone/>
            </a:pPr>
            <a:r>
              <a:rPr lang="en-US" sz="1300" dirty="0">
                <a:solidFill>
                  <a:srgbClr val="1E293B"/>
                </a:solidFill>
                <a:latin typeface="Calibri" pitchFamily="34" charset="0"/>
                <a:ea typeface="Calibri" pitchFamily="34" charset="-122"/>
                <a:cs typeface="Calibri" pitchFamily="34" charset="-120"/>
              </a:rPr>
              <a:t>Repeat for each story in the sprint:</a:t>
            </a:r>
            <a:endParaRPr lang="en-US" sz="1300" dirty="0"/>
          </a:p>
        </p:txBody>
      </p:sp>
      <p:sp>
        <p:nvSpPr>
          <p:cNvPr id="6" name="Shape 4"/>
          <p:cNvSpPr/>
          <p:nvPr/>
        </p:nvSpPr>
        <p:spPr>
          <a:xfrm>
            <a:off x="320040" y="1554480"/>
            <a:ext cx="2697480" cy="256032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7" name="Shape 5"/>
          <p:cNvSpPr/>
          <p:nvPr/>
        </p:nvSpPr>
        <p:spPr>
          <a:xfrm>
            <a:off x="320040" y="1554480"/>
            <a:ext cx="2697480" cy="502920"/>
          </a:xfrm>
          <a:prstGeom prst="rect">
            <a:avLst/>
          </a:prstGeom>
          <a:solidFill>
            <a:srgbClr val="0D9488"/>
          </a:solidFill>
          <a:ln/>
        </p:spPr>
      </p:sp>
      <p:sp>
        <p:nvSpPr>
          <p:cNvPr id="8" name="Text 6"/>
          <p:cNvSpPr/>
          <p:nvPr/>
        </p:nvSpPr>
        <p:spPr>
          <a:xfrm>
            <a:off x="457200" y="1572768"/>
            <a:ext cx="2423160" cy="457200"/>
          </a:xfrm>
          <a:prstGeom prst="rect">
            <a:avLst/>
          </a:prstGeom>
          <a:noFill/>
          <a:ln/>
        </p:spPr>
        <p:txBody>
          <a:bodyPr wrap="square" lIns="0" tIns="0" rIns="0" bIns="0" rtlCol="0" anchor="ctr"/>
          <a:lstStyle/>
          <a:p>
            <a:pPr indent="0" marL="0">
              <a:buNone/>
            </a:pPr>
            <a:r>
              <a:rPr lang="en-US" sz="1300" b="1" dirty="0">
                <a:solidFill>
                  <a:srgbClr val="FFFFFF"/>
                </a:solidFill>
                <a:latin typeface="Consolas" pitchFamily="34" charset="0"/>
                <a:ea typeface="Consolas" pitchFamily="34" charset="-122"/>
                <a:cs typeface="Consolas" pitchFamily="34" charset="-120"/>
              </a:rPr>
              <a:t>/bmad-bmm-create-story</a:t>
            </a:r>
            <a:endParaRPr lang="en-US" sz="1300" dirty="0"/>
          </a:p>
        </p:txBody>
      </p:sp>
      <p:sp>
        <p:nvSpPr>
          <p:cNvPr id="9" name="Text 7"/>
          <p:cNvSpPr/>
          <p:nvPr/>
        </p:nvSpPr>
        <p:spPr>
          <a:xfrm>
            <a:off x="457200" y="2194560"/>
            <a:ext cx="2423160" cy="365760"/>
          </a:xfrm>
          <a:prstGeom prst="rect">
            <a:avLst/>
          </a:prstGeom>
          <a:noFill/>
          <a:ln/>
        </p:spPr>
        <p:txBody>
          <a:bodyPr wrap="square" lIns="0" tIns="0" rIns="0" bIns="0" rtlCol="0" anchor="ctr"/>
          <a:lstStyle/>
          <a:p>
            <a:pPr indent="0" marL="0">
              <a:buNone/>
            </a:pPr>
            <a:r>
              <a:rPr lang="en-US" sz="1600" b="1" dirty="0">
                <a:solidFill>
                  <a:srgbClr val="1E293B"/>
                </a:solidFill>
                <a:latin typeface="Calibri" pitchFamily="34" charset="0"/>
                <a:ea typeface="Calibri" pitchFamily="34" charset="-122"/>
                <a:cs typeface="Calibri" pitchFamily="34" charset="-120"/>
              </a:rPr>
              <a:t>Create Story</a:t>
            </a:r>
            <a:endParaRPr lang="en-US" sz="1600" dirty="0"/>
          </a:p>
        </p:txBody>
      </p:sp>
      <p:sp>
        <p:nvSpPr>
          <p:cNvPr id="10" name="Text 8"/>
          <p:cNvSpPr/>
          <p:nvPr/>
        </p:nvSpPr>
        <p:spPr>
          <a:xfrm>
            <a:off x="457200" y="2606040"/>
            <a:ext cx="2423160" cy="1280160"/>
          </a:xfrm>
          <a:prstGeom prst="rect">
            <a:avLst/>
          </a:prstGeom>
          <a:noFill/>
          <a:ln/>
        </p:spPr>
        <p:txBody>
          <a:bodyPr wrap="square" lIns="0" tIns="0" rIns="0" bIns="0" rtlCol="0" anchor="t"/>
          <a:lstStyle/>
          <a:p>
            <a:pPr indent="0" marL="0">
              <a:buNone/>
            </a:pPr>
            <a:r>
              <a:rPr lang="en-US" sz="1050" dirty="0">
                <a:solidFill>
                  <a:srgbClr val="1E293B"/>
                </a:solidFill>
                <a:latin typeface="Calibri" pitchFamily="34" charset="0"/>
                <a:ea typeface="Calibri" pitchFamily="34" charset="-122"/>
                <a:cs typeface="Calibri" pitchFamily="34" charset="-120"/>
              </a:rPr>
              <a:t>SM agent generates a detailed story file with full context, tasks, and acceptance criteria</a:t>
            </a:r>
            <a:endParaRPr lang="en-US" sz="1050" dirty="0"/>
          </a:p>
        </p:txBody>
      </p:sp>
      <p:sp>
        <p:nvSpPr>
          <p:cNvPr id="11" name="Text 9"/>
          <p:cNvSpPr/>
          <p:nvPr/>
        </p:nvSpPr>
        <p:spPr>
          <a:xfrm>
            <a:off x="3017520" y="2377440"/>
            <a:ext cx="228600" cy="457200"/>
          </a:xfrm>
          <a:prstGeom prst="rect">
            <a:avLst/>
          </a:prstGeom>
          <a:noFill/>
          <a:ln/>
        </p:spPr>
        <p:txBody>
          <a:bodyPr wrap="square" rtlCol="0" anchor="ctr"/>
          <a:lstStyle/>
          <a:p>
            <a:pPr algn="ctr" indent="0" marL="0">
              <a:buNone/>
            </a:pPr>
            <a:r>
              <a:rPr lang="en-US" sz="1600" dirty="0">
                <a:solidFill>
                  <a:srgbClr val="0D9488"/>
                </a:solidFill>
              </a:rPr>
              <a:t>▶</a:t>
            </a:r>
            <a:endParaRPr lang="en-US" sz="1600" dirty="0"/>
          </a:p>
        </p:txBody>
      </p:sp>
      <p:sp>
        <p:nvSpPr>
          <p:cNvPr id="12" name="Shape 10"/>
          <p:cNvSpPr/>
          <p:nvPr/>
        </p:nvSpPr>
        <p:spPr>
          <a:xfrm>
            <a:off x="3246120" y="1554480"/>
            <a:ext cx="2697480" cy="256032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13" name="Shape 11"/>
          <p:cNvSpPr/>
          <p:nvPr/>
        </p:nvSpPr>
        <p:spPr>
          <a:xfrm>
            <a:off x="3246120" y="1554480"/>
            <a:ext cx="2697480" cy="502920"/>
          </a:xfrm>
          <a:prstGeom prst="rect">
            <a:avLst/>
          </a:prstGeom>
          <a:solidFill>
            <a:srgbClr val="0891B2"/>
          </a:solidFill>
          <a:ln/>
        </p:spPr>
      </p:sp>
      <p:sp>
        <p:nvSpPr>
          <p:cNvPr id="14" name="Text 12"/>
          <p:cNvSpPr/>
          <p:nvPr/>
        </p:nvSpPr>
        <p:spPr>
          <a:xfrm>
            <a:off x="3383280" y="1572768"/>
            <a:ext cx="2423160" cy="457200"/>
          </a:xfrm>
          <a:prstGeom prst="rect">
            <a:avLst/>
          </a:prstGeom>
          <a:noFill/>
          <a:ln/>
        </p:spPr>
        <p:txBody>
          <a:bodyPr wrap="square" lIns="0" tIns="0" rIns="0" bIns="0" rtlCol="0" anchor="ctr"/>
          <a:lstStyle/>
          <a:p>
            <a:pPr indent="0" marL="0">
              <a:buNone/>
            </a:pPr>
            <a:r>
              <a:rPr lang="en-US" sz="1300" b="1" dirty="0">
                <a:solidFill>
                  <a:srgbClr val="FFFFFF"/>
                </a:solidFill>
                <a:latin typeface="Consolas" pitchFamily="34" charset="0"/>
                <a:ea typeface="Consolas" pitchFamily="34" charset="-122"/>
                <a:cs typeface="Consolas" pitchFamily="34" charset="-120"/>
              </a:rPr>
              <a:t>/bmad-bmm-dev-story</a:t>
            </a:r>
            <a:endParaRPr lang="en-US" sz="1300" dirty="0"/>
          </a:p>
        </p:txBody>
      </p:sp>
      <p:sp>
        <p:nvSpPr>
          <p:cNvPr id="15" name="Text 13"/>
          <p:cNvSpPr/>
          <p:nvPr/>
        </p:nvSpPr>
        <p:spPr>
          <a:xfrm>
            <a:off x="3383280" y="2194560"/>
            <a:ext cx="2423160" cy="365760"/>
          </a:xfrm>
          <a:prstGeom prst="rect">
            <a:avLst/>
          </a:prstGeom>
          <a:noFill/>
          <a:ln/>
        </p:spPr>
        <p:txBody>
          <a:bodyPr wrap="square" lIns="0" tIns="0" rIns="0" bIns="0" rtlCol="0" anchor="ctr"/>
          <a:lstStyle/>
          <a:p>
            <a:pPr indent="0" marL="0">
              <a:buNone/>
            </a:pPr>
            <a:r>
              <a:rPr lang="en-US" sz="1600" b="1" dirty="0">
                <a:solidFill>
                  <a:srgbClr val="1E293B"/>
                </a:solidFill>
                <a:latin typeface="Calibri" pitchFamily="34" charset="0"/>
                <a:ea typeface="Calibri" pitchFamily="34" charset="-122"/>
                <a:cs typeface="Calibri" pitchFamily="34" charset="-120"/>
              </a:rPr>
              <a:t>Develop</a:t>
            </a:r>
            <a:endParaRPr lang="en-US" sz="1600" dirty="0"/>
          </a:p>
        </p:txBody>
      </p:sp>
      <p:sp>
        <p:nvSpPr>
          <p:cNvPr id="16" name="Text 14"/>
          <p:cNvSpPr/>
          <p:nvPr/>
        </p:nvSpPr>
        <p:spPr>
          <a:xfrm>
            <a:off x="3383280" y="2606040"/>
            <a:ext cx="2423160" cy="1280160"/>
          </a:xfrm>
          <a:prstGeom prst="rect">
            <a:avLst/>
          </a:prstGeom>
          <a:noFill/>
          <a:ln/>
        </p:spPr>
        <p:txBody>
          <a:bodyPr wrap="square" lIns="0" tIns="0" rIns="0" bIns="0" rtlCol="0" anchor="t"/>
          <a:lstStyle/>
          <a:p>
            <a:pPr indent="0" marL="0">
              <a:buNone/>
            </a:pPr>
            <a:r>
              <a:rPr lang="en-US" sz="1050" dirty="0">
                <a:solidFill>
                  <a:srgbClr val="1E293B"/>
                </a:solidFill>
                <a:latin typeface="Calibri" pitchFamily="34" charset="0"/>
                <a:ea typeface="Calibri" pitchFamily="34" charset="-122"/>
                <a:cs typeface="Calibri" pitchFamily="34" charset="-120"/>
              </a:rPr>
              <a:t>Dev agent implements the story: writes code, unit tests, follows architecture. All context is pre-loaded.</a:t>
            </a:r>
            <a:endParaRPr lang="en-US" sz="1050" dirty="0"/>
          </a:p>
        </p:txBody>
      </p:sp>
      <p:sp>
        <p:nvSpPr>
          <p:cNvPr id="17" name="Text 15"/>
          <p:cNvSpPr/>
          <p:nvPr/>
        </p:nvSpPr>
        <p:spPr>
          <a:xfrm>
            <a:off x="5943600" y="2377440"/>
            <a:ext cx="228600" cy="457200"/>
          </a:xfrm>
          <a:prstGeom prst="rect">
            <a:avLst/>
          </a:prstGeom>
          <a:noFill/>
          <a:ln/>
        </p:spPr>
        <p:txBody>
          <a:bodyPr wrap="square" rtlCol="0" anchor="ctr"/>
          <a:lstStyle/>
          <a:p>
            <a:pPr algn="ctr" indent="0" marL="0">
              <a:buNone/>
            </a:pPr>
            <a:r>
              <a:rPr lang="en-US" sz="1600" dirty="0">
                <a:solidFill>
                  <a:srgbClr val="0D9488"/>
                </a:solidFill>
              </a:rPr>
              <a:t>▶</a:t>
            </a:r>
            <a:endParaRPr lang="en-US" sz="1600" dirty="0"/>
          </a:p>
        </p:txBody>
      </p:sp>
      <p:sp>
        <p:nvSpPr>
          <p:cNvPr id="18" name="Shape 16"/>
          <p:cNvSpPr/>
          <p:nvPr/>
        </p:nvSpPr>
        <p:spPr>
          <a:xfrm>
            <a:off x="6172200" y="1554480"/>
            <a:ext cx="2697480" cy="256032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19" name="Shape 17"/>
          <p:cNvSpPr/>
          <p:nvPr/>
        </p:nvSpPr>
        <p:spPr>
          <a:xfrm>
            <a:off x="6172200" y="1554480"/>
            <a:ext cx="2697480" cy="502920"/>
          </a:xfrm>
          <a:prstGeom prst="rect">
            <a:avLst/>
          </a:prstGeom>
          <a:solidFill>
            <a:srgbClr val="155E75"/>
          </a:solidFill>
          <a:ln/>
        </p:spPr>
      </p:sp>
      <p:sp>
        <p:nvSpPr>
          <p:cNvPr id="20" name="Text 18"/>
          <p:cNvSpPr/>
          <p:nvPr/>
        </p:nvSpPr>
        <p:spPr>
          <a:xfrm>
            <a:off x="6309360" y="1572768"/>
            <a:ext cx="2423160" cy="457200"/>
          </a:xfrm>
          <a:prstGeom prst="rect">
            <a:avLst/>
          </a:prstGeom>
          <a:noFill/>
          <a:ln/>
        </p:spPr>
        <p:txBody>
          <a:bodyPr wrap="square" lIns="0" tIns="0" rIns="0" bIns="0" rtlCol="0" anchor="ctr"/>
          <a:lstStyle/>
          <a:p>
            <a:pPr indent="0" marL="0">
              <a:buNone/>
            </a:pPr>
            <a:r>
              <a:rPr lang="en-US" sz="1300" b="1" dirty="0">
                <a:solidFill>
                  <a:srgbClr val="FFFFFF"/>
                </a:solidFill>
                <a:latin typeface="Consolas" pitchFamily="34" charset="0"/>
                <a:ea typeface="Consolas" pitchFamily="34" charset="-122"/>
                <a:cs typeface="Consolas" pitchFamily="34" charset="-120"/>
              </a:rPr>
              <a:t>/bmad-bmm-code-review</a:t>
            </a:r>
            <a:endParaRPr lang="en-US" sz="1300" dirty="0"/>
          </a:p>
        </p:txBody>
      </p:sp>
      <p:sp>
        <p:nvSpPr>
          <p:cNvPr id="21" name="Text 19"/>
          <p:cNvSpPr/>
          <p:nvPr/>
        </p:nvSpPr>
        <p:spPr>
          <a:xfrm>
            <a:off x="6309360" y="2194560"/>
            <a:ext cx="2423160" cy="365760"/>
          </a:xfrm>
          <a:prstGeom prst="rect">
            <a:avLst/>
          </a:prstGeom>
          <a:noFill/>
          <a:ln/>
        </p:spPr>
        <p:txBody>
          <a:bodyPr wrap="square" lIns="0" tIns="0" rIns="0" bIns="0" rtlCol="0" anchor="ctr"/>
          <a:lstStyle/>
          <a:p>
            <a:pPr indent="0" marL="0">
              <a:buNone/>
            </a:pPr>
            <a:r>
              <a:rPr lang="en-US" sz="1600" b="1" dirty="0">
                <a:solidFill>
                  <a:srgbClr val="1E293B"/>
                </a:solidFill>
                <a:latin typeface="Calibri" pitchFamily="34" charset="0"/>
                <a:ea typeface="Calibri" pitchFamily="34" charset="-122"/>
                <a:cs typeface="Calibri" pitchFamily="34" charset="-120"/>
              </a:rPr>
              <a:t>Review</a:t>
            </a:r>
            <a:endParaRPr lang="en-US" sz="1600" dirty="0"/>
          </a:p>
        </p:txBody>
      </p:sp>
      <p:sp>
        <p:nvSpPr>
          <p:cNvPr id="22" name="Text 20"/>
          <p:cNvSpPr/>
          <p:nvPr/>
        </p:nvSpPr>
        <p:spPr>
          <a:xfrm>
            <a:off x="6309360" y="2606040"/>
            <a:ext cx="2423160" cy="1280160"/>
          </a:xfrm>
          <a:prstGeom prst="rect">
            <a:avLst/>
          </a:prstGeom>
          <a:noFill/>
          <a:ln/>
        </p:spPr>
        <p:txBody>
          <a:bodyPr wrap="square" lIns="0" tIns="0" rIns="0" bIns="0" rtlCol="0" anchor="t"/>
          <a:lstStyle/>
          <a:p>
            <a:pPr indent="0" marL="0">
              <a:buNone/>
            </a:pPr>
            <a:r>
              <a:rPr lang="en-US" sz="1050" dirty="0">
                <a:solidFill>
                  <a:srgbClr val="1E293B"/>
                </a:solidFill>
                <a:latin typeface="Calibri" pitchFamily="34" charset="0"/>
                <a:ea typeface="Calibri" pitchFamily="34" charset="-122"/>
                <a:cs typeface="Calibri" pitchFamily="34" charset="-120"/>
              </a:rPr>
              <a:t>QA agent validates: code quality, test coverage, adherence to PRD + architecture, story completion.</a:t>
            </a:r>
            <a:endParaRPr lang="en-US" sz="1050" dirty="0"/>
          </a:p>
        </p:txBody>
      </p:sp>
      <p:sp>
        <p:nvSpPr>
          <p:cNvPr id="23" name="Shape 21"/>
          <p:cNvSpPr/>
          <p:nvPr/>
        </p:nvSpPr>
        <p:spPr>
          <a:xfrm>
            <a:off x="320040" y="4297680"/>
            <a:ext cx="8458200" cy="457200"/>
          </a:xfrm>
          <a:prstGeom prst="rect">
            <a:avLst/>
          </a:prstGeom>
          <a:solidFill>
            <a:srgbClr val="0F1B2D"/>
          </a:solidFill>
          <a:ln/>
        </p:spPr>
      </p:sp>
      <p:sp>
        <p:nvSpPr>
          <p:cNvPr id="24" name="Text 22"/>
          <p:cNvSpPr/>
          <p:nvPr/>
        </p:nvSpPr>
        <p:spPr>
          <a:xfrm>
            <a:off x="457200" y="4297680"/>
            <a:ext cx="8229600" cy="457200"/>
          </a:xfrm>
          <a:prstGeom prst="rect">
            <a:avLst/>
          </a:prstGeom>
          <a:noFill/>
          <a:ln/>
        </p:spPr>
        <p:txBody>
          <a:bodyPr wrap="square" rtlCol="0" anchor="ctr"/>
          <a:lstStyle/>
          <a:p>
            <a:pPr algn="ctr" indent="0" marL="0">
              <a:buNone/>
            </a:pPr>
            <a:r>
              <a:rPr lang="en-US" sz="1300" b="1" dirty="0">
                <a:solidFill>
                  <a:srgbClr val="14B8A6"/>
                </a:solidFill>
                <a:latin typeface="Calibri" pitchFamily="34" charset="0"/>
                <a:ea typeface="Calibri" pitchFamily="34" charset="-122"/>
                <a:cs typeface="Calibri" pitchFamily="34" charset="-120"/>
              </a:rPr>
              <a:t>↺  Pick next story and repeat until sprint is complete</a:t>
            </a:r>
            <a:endParaRPr lang="en-US" sz="1300" dirty="0"/>
          </a:p>
        </p:txBody>
      </p:sp>
      <p:sp>
        <p:nvSpPr>
          <p:cNvPr id="25" name="Text 23"/>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25 / 100</a:t>
            </a:r>
            <a:endParaRPr lang="en-US" sz="8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26">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Artifact Flow — The Full Picture</a:t>
            </a:r>
            <a:endParaRPr lang="en-US" sz="2800" dirty="0"/>
          </a:p>
        </p:txBody>
      </p:sp>
      <p:sp>
        <p:nvSpPr>
          <p:cNvPr id="4" name="Text 2"/>
          <p:cNvSpPr/>
          <p:nvPr/>
        </p:nvSpPr>
        <p:spPr>
          <a:xfrm>
            <a:off x="457200" y="868680"/>
            <a:ext cx="2743200" cy="274320"/>
          </a:xfrm>
          <a:prstGeom prst="rect">
            <a:avLst/>
          </a:prstGeom>
          <a:noFill/>
          <a:ln/>
        </p:spPr>
        <p:txBody>
          <a:bodyPr wrap="square" lIns="0" tIns="0" rIns="0" bIns="0" rtlCol="0" anchor="ctr"/>
          <a:lstStyle/>
          <a:p>
            <a:pPr indent="0" marL="0">
              <a:buNone/>
            </a:pPr>
            <a:r>
              <a:rPr lang="en-US" sz="1100" b="1" dirty="0">
                <a:solidFill>
                  <a:srgbClr val="14B8A6"/>
                </a:solidFill>
                <a:latin typeface="Calibri" pitchFamily="34" charset="0"/>
                <a:ea typeface="Calibri" pitchFamily="34" charset="-122"/>
                <a:cs typeface="Calibri" pitchFamily="34" charset="-120"/>
              </a:rPr>
              <a:t>Planning Phase</a:t>
            </a:r>
            <a:endParaRPr lang="en-US" sz="1100" dirty="0"/>
          </a:p>
        </p:txBody>
      </p:sp>
      <p:sp>
        <p:nvSpPr>
          <p:cNvPr id="5" name="Shape 3"/>
          <p:cNvSpPr/>
          <p:nvPr/>
        </p:nvSpPr>
        <p:spPr>
          <a:xfrm>
            <a:off x="457200" y="1188720"/>
            <a:ext cx="1783080" cy="1005840"/>
          </a:xfrm>
          <a:prstGeom prst="rect">
            <a:avLst/>
          </a:prstGeom>
          <a:solidFill>
            <a:srgbClr val="0D9488"/>
          </a:solidFill>
          <a:ln/>
        </p:spPr>
      </p:sp>
      <p:sp>
        <p:nvSpPr>
          <p:cNvPr id="6" name="Text 4"/>
          <p:cNvSpPr/>
          <p:nvPr/>
        </p:nvSpPr>
        <p:spPr>
          <a:xfrm>
            <a:off x="457200" y="1188720"/>
            <a:ext cx="1783080" cy="685800"/>
          </a:xfrm>
          <a:prstGeom prst="rect">
            <a:avLst/>
          </a:prstGeom>
          <a:noFill/>
          <a:ln/>
        </p:spPr>
        <p:txBody>
          <a:bodyPr wrap="square"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Product</a:t>
            </a:r>
            <a:endParaRPr lang="en-US" sz="1100" dirty="0"/>
          </a:p>
          <a:p>
            <a:pPr algn="ctr" indent="0" marL="0">
              <a:buNone/>
            </a:pPr>
            <a:r>
              <a:rPr lang="en-US" sz="1100" b="1" dirty="0">
                <a:solidFill>
                  <a:srgbClr val="FFFFFF"/>
                </a:solidFill>
                <a:latin typeface="Calibri" pitchFamily="34" charset="0"/>
                <a:ea typeface="Calibri" pitchFamily="34" charset="-122"/>
                <a:cs typeface="Calibri" pitchFamily="34" charset="-120"/>
              </a:rPr>
              <a:t>Brief</a:t>
            </a:r>
            <a:endParaRPr lang="en-US" sz="1100" dirty="0"/>
          </a:p>
        </p:txBody>
      </p:sp>
      <p:sp>
        <p:nvSpPr>
          <p:cNvPr id="7" name="Text 5"/>
          <p:cNvSpPr/>
          <p:nvPr/>
        </p:nvSpPr>
        <p:spPr>
          <a:xfrm>
            <a:off x="457200" y="1874520"/>
            <a:ext cx="1783080" cy="274320"/>
          </a:xfrm>
          <a:prstGeom prst="rect">
            <a:avLst/>
          </a:prstGeom>
          <a:noFill/>
          <a:ln/>
        </p:spPr>
        <p:txBody>
          <a:bodyPr wrap="square" rtlCol="0" anchor="ctr"/>
          <a:lstStyle/>
          <a:p>
            <a:pPr algn="ctr" indent="0" marL="0">
              <a:buNone/>
            </a:pPr>
            <a:r>
              <a:rPr lang="en-US" sz="900" dirty="0">
                <a:solidFill>
                  <a:srgbClr val="CCEDFC"/>
                </a:solidFill>
                <a:latin typeface="Calibri" pitchFamily="34" charset="0"/>
                <a:ea typeface="Calibri" pitchFamily="34" charset="-122"/>
                <a:cs typeface="Calibri" pitchFamily="34" charset="-120"/>
              </a:rPr>
              <a:t>Analyst</a:t>
            </a:r>
            <a:endParaRPr lang="en-US" sz="900" dirty="0"/>
          </a:p>
        </p:txBody>
      </p:sp>
      <p:sp>
        <p:nvSpPr>
          <p:cNvPr id="8" name="Text 6"/>
          <p:cNvSpPr/>
          <p:nvPr/>
        </p:nvSpPr>
        <p:spPr>
          <a:xfrm>
            <a:off x="2240280" y="1463040"/>
            <a:ext cx="320040" cy="365760"/>
          </a:xfrm>
          <a:prstGeom prst="rect">
            <a:avLst/>
          </a:prstGeom>
          <a:noFill/>
          <a:ln/>
        </p:spPr>
        <p:txBody>
          <a:bodyPr wrap="square" rtlCol="0" anchor="ctr"/>
          <a:lstStyle/>
          <a:p>
            <a:pPr algn="ctr" indent="0" marL="0">
              <a:buNone/>
            </a:pPr>
            <a:r>
              <a:rPr lang="en-US" sz="1200" dirty="0">
                <a:solidFill>
                  <a:srgbClr val="0D9488"/>
                </a:solidFill>
              </a:rPr>
              <a:t>▶</a:t>
            </a:r>
            <a:endParaRPr lang="en-US" sz="1200" dirty="0"/>
          </a:p>
        </p:txBody>
      </p:sp>
      <p:sp>
        <p:nvSpPr>
          <p:cNvPr id="9" name="Shape 7"/>
          <p:cNvSpPr/>
          <p:nvPr/>
        </p:nvSpPr>
        <p:spPr>
          <a:xfrm>
            <a:off x="2560320" y="1188720"/>
            <a:ext cx="1783080" cy="1005840"/>
          </a:xfrm>
          <a:prstGeom prst="rect">
            <a:avLst/>
          </a:prstGeom>
          <a:solidFill>
            <a:srgbClr val="0891B2"/>
          </a:solidFill>
          <a:ln/>
        </p:spPr>
      </p:sp>
      <p:sp>
        <p:nvSpPr>
          <p:cNvPr id="10" name="Text 8"/>
          <p:cNvSpPr/>
          <p:nvPr/>
        </p:nvSpPr>
        <p:spPr>
          <a:xfrm>
            <a:off x="2560320" y="1188720"/>
            <a:ext cx="1783080" cy="685800"/>
          </a:xfrm>
          <a:prstGeom prst="rect">
            <a:avLst/>
          </a:prstGeom>
          <a:noFill/>
          <a:ln/>
        </p:spPr>
        <p:txBody>
          <a:bodyPr wrap="square"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PRD</a:t>
            </a:r>
            <a:endParaRPr lang="en-US" sz="1100" dirty="0"/>
          </a:p>
        </p:txBody>
      </p:sp>
      <p:sp>
        <p:nvSpPr>
          <p:cNvPr id="11" name="Text 9"/>
          <p:cNvSpPr/>
          <p:nvPr/>
        </p:nvSpPr>
        <p:spPr>
          <a:xfrm>
            <a:off x="2560320" y="1874520"/>
            <a:ext cx="1783080" cy="274320"/>
          </a:xfrm>
          <a:prstGeom prst="rect">
            <a:avLst/>
          </a:prstGeom>
          <a:noFill/>
          <a:ln/>
        </p:spPr>
        <p:txBody>
          <a:bodyPr wrap="square" rtlCol="0" anchor="ctr"/>
          <a:lstStyle/>
          <a:p>
            <a:pPr algn="ctr" indent="0" marL="0">
              <a:buNone/>
            </a:pPr>
            <a:r>
              <a:rPr lang="en-US" sz="900" dirty="0">
                <a:solidFill>
                  <a:srgbClr val="CCEDFC"/>
                </a:solidFill>
                <a:latin typeface="Calibri" pitchFamily="34" charset="0"/>
                <a:ea typeface="Calibri" pitchFamily="34" charset="-122"/>
                <a:cs typeface="Calibri" pitchFamily="34" charset="-120"/>
              </a:rPr>
              <a:t>PM</a:t>
            </a:r>
            <a:endParaRPr lang="en-US" sz="900" dirty="0"/>
          </a:p>
        </p:txBody>
      </p:sp>
      <p:sp>
        <p:nvSpPr>
          <p:cNvPr id="12" name="Text 10"/>
          <p:cNvSpPr/>
          <p:nvPr/>
        </p:nvSpPr>
        <p:spPr>
          <a:xfrm>
            <a:off x="4343400" y="1463040"/>
            <a:ext cx="320040" cy="365760"/>
          </a:xfrm>
          <a:prstGeom prst="rect">
            <a:avLst/>
          </a:prstGeom>
          <a:noFill/>
          <a:ln/>
        </p:spPr>
        <p:txBody>
          <a:bodyPr wrap="square" rtlCol="0" anchor="ctr"/>
          <a:lstStyle/>
          <a:p>
            <a:pPr algn="ctr" indent="0" marL="0">
              <a:buNone/>
            </a:pPr>
            <a:r>
              <a:rPr lang="en-US" sz="1200" dirty="0">
                <a:solidFill>
                  <a:srgbClr val="0D9488"/>
                </a:solidFill>
              </a:rPr>
              <a:t>▶</a:t>
            </a:r>
            <a:endParaRPr lang="en-US" sz="1200" dirty="0"/>
          </a:p>
        </p:txBody>
      </p:sp>
      <p:sp>
        <p:nvSpPr>
          <p:cNvPr id="13" name="Shape 11"/>
          <p:cNvSpPr/>
          <p:nvPr/>
        </p:nvSpPr>
        <p:spPr>
          <a:xfrm>
            <a:off x="4663440" y="1188720"/>
            <a:ext cx="1783080" cy="1005840"/>
          </a:xfrm>
          <a:prstGeom prst="rect">
            <a:avLst/>
          </a:prstGeom>
          <a:solidFill>
            <a:srgbClr val="0E7490"/>
          </a:solidFill>
          <a:ln/>
        </p:spPr>
      </p:sp>
      <p:sp>
        <p:nvSpPr>
          <p:cNvPr id="14" name="Text 12"/>
          <p:cNvSpPr/>
          <p:nvPr/>
        </p:nvSpPr>
        <p:spPr>
          <a:xfrm>
            <a:off x="4663440" y="1188720"/>
            <a:ext cx="1783080" cy="685800"/>
          </a:xfrm>
          <a:prstGeom prst="rect">
            <a:avLst/>
          </a:prstGeom>
          <a:noFill/>
          <a:ln/>
        </p:spPr>
        <p:txBody>
          <a:bodyPr wrap="square"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Architecture</a:t>
            </a:r>
            <a:endParaRPr lang="en-US" sz="1100" dirty="0"/>
          </a:p>
          <a:p>
            <a:pPr algn="ctr" indent="0" marL="0">
              <a:buNone/>
            </a:pPr>
            <a:r>
              <a:rPr lang="en-US" sz="1100" b="1" dirty="0">
                <a:solidFill>
                  <a:srgbClr val="FFFFFF"/>
                </a:solidFill>
                <a:latin typeface="Calibri" pitchFamily="34" charset="0"/>
                <a:ea typeface="Calibri" pitchFamily="34" charset="-122"/>
                <a:cs typeface="Calibri" pitchFamily="34" charset="-120"/>
              </a:rPr>
              <a:t>Doc</a:t>
            </a:r>
            <a:endParaRPr lang="en-US" sz="1100" dirty="0"/>
          </a:p>
        </p:txBody>
      </p:sp>
      <p:sp>
        <p:nvSpPr>
          <p:cNvPr id="15" name="Text 13"/>
          <p:cNvSpPr/>
          <p:nvPr/>
        </p:nvSpPr>
        <p:spPr>
          <a:xfrm>
            <a:off x="4663440" y="1874520"/>
            <a:ext cx="1783080" cy="274320"/>
          </a:xfrm>
          <a:prstGeom prst="rect">
            <a:avLst/>
          </a:prstGeom>
          <a:noFill/>
          <a:ln/>
        </p:spPr>
        <p:txBody>
          <a:bodyPr wrap="square" rtlCol="0" anchor="ctr"/>
          <a:lstStyle/>
          <a:p>
            <a:pPr algn="ctr" indent="0" marL="0">
              <a:buNone/>
            </a:pPr>
            <a:r>
              <a:rPr lang="en-US" sz="900" dirty="0">
                <a:solidFill>
                  <a:srgbClr val="CCEDFC"/>
                </a:solidFill>
                <a:latin typeface="Calibri" pitchFamily="34" charset="0"/>
                <a:ea typeface="Calibri" pitchFamily="34" charset="-122"/>
                <a:cs typeface="Calibri" pitchFamily="34" charset="-120"/>
              </a:rPr>
              <a:t>Architect</a:t>
            </a:r>
            <a:endParaRPr lang="en-US" sz="900" dirty="0"/>
          </a:p>
        </p:txBody>
      </p:sp>
      <p:sp>
        <p:nvSpPr>
          <p:cNvPr id="16" name="Text 14"/>
          <p:cNvSpPr/>
          <p:nvPr/>
        </p:nvSpPr>
        <p:spPr>
          <a:xfrm>
            <a:off x="6446520" y="1463040"/>
            <a:ext cx="320040" cy="365760"/>
          </a:xfrm>
          <a:prstGeom prst="rect">
            <a:avLst/>
          </a:prstGeom>
          <a:noFill/>
          <a:ln/>
        </p:spPr>
        <p:txBody>
          <a:bodyPr wrap="square" rtlCol="0" anchor="ctr"/>
          <a:lstStyle/>
          <a:p>
            <a:pPr algn="ctr" indent="0" marL="0">
              <a:buNone/>
            </a:pPr>
            <a:r>
              <a:rPr lang="en-US" sz="1200" dirty="0">
                <a:solidFill>
                  <a:srgbClr val="0D9488"/>
                </a:solidFill>
              </a:rPr>
              <a:t>▶</a:t>
            </a:r>
            <a:endParaRPr lang="en-US" sz="1200" dirty="0"/>
          </a:p>
        </p:txBody>
      </p:sp>
      <p:sp>
        <p:nvSpPr>
          <p:cNvPr id="17" name="Shape 15"/>
          <p:cNvSpPr/>
          <p:nvPr/>
        </p:nvSpPr>
        <p:spPr>
          <a:xfrm>
            <a:off x="6766560" y="1188720"/>
            <a:ext cx="1783080" cy="1005840"/>
          </a:xfrm>
          <a:prstGeom prst="rect">
            <a:avLst/>
          </a:prstGeom>
          <a:solidFill>
            <a:srgbClr val="155E75"/>
          </a:solidFill>
          <a:ln/>
        </p:spPr>
      </p:sp>
      <p:sp>
        <p:nvSpPr>
          <p:cNvPr id="18" name="Text 16"/>
          <p:cNvSpPr/>
          <p:nvPr/>
        </p:nvSpPr>
        <p:spPr>
          <a:xfrm>
            <a:off x="6766560" y="1188720"/>
            <a:ext cx="1783080" cy="685800"/>
          </a:xfrm>
          <a:prstGeom prst="rect">
            <a:avLst/>
          </a:prstGeom>
          <a:noFill/>
          <a:ln/>
        </p:spPr>
        <p:txBody>
          <a:bodyPr wrap="square"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Epics &amp;</a:t>
            </a:r>
            <a:endParaRPr lang="en-US" sz="1100" dirty="0"/>
          </a:p>
          <a:p>
            <a:pPr algn="ctr" indent="0" marL="0">
              <a:buNone/>
            </a:pPr>
            <a:r>
              <a:rPr lang="en-US" sz="1100" b="1" dirty="0">
                <a:solidFill>
                  <a:srgbClr val="FFFFFF"/>
                </a:solidFill>
                <a:latin typeface="Calibri" pitchFamily="34" charset="0"/>
                <a:ea typeface="Calibri" pitchFamily="34" charset="-122"/>
                <a:cs typeface="Calibri" pitchFamily="34" charset="-120"/>
              </a:rPr>
              <a:t>Stories</a:t>
            </a:r>
            <a:endParaRPr lang="en-US" sz="1100" dirty="0"/>
          </a:p>
        </p:txBody>
      </p:sp>
      <p:sp>
        <p:nvSpPr>
          <p:cNvPr id="19" name="Text 17"/>
          <p:cNvSpPr/>
          <p:nvPr/>
        </p:nvSpPr>
        <p:spPr>
          <a:xfrm>
            <a:off x="6766560" y="1874520"/>
            <a:ext cx="1783080" cy="274320"/>
          </a:xfrm>
          <a:prstGeom prst="rect">
            <a:avLst/>
          </a:prstGeom>
          <a:noFill/>
          <a:ln/>
        </p:spPr>
        <p:txBody>
          <a:bodyPr wrap="square" rtlCol="0" anchor="ctr"/>
          <a:lstStyle/>
          <a:p>
            <a:pPr algn="ctr" indent="0" marL="0">
              <a:buNone/>
            </a:pPr>
            <a:r>
              <a:rPr lang="en-US" sz="900" dirty="0">
                <a:solidFill>
                  <a:srgbClr val="CCEDFC"/>
                </a:solidFill>
                <a:latin typeface="Calibri" pitchFamily="34" charset="0"/>
                <a:ea typeface="Calibri" pitchFamily="34" charset="-122"/>
                <a:cs typeface="Calibri" pitchFamily="34" charset="-120"/>
              </a:rPr>
              <a:t>SM</a:t>
            </a:r>
            <a:endParaRPr lang="en-US" sz="900" dirty="0"/>
          </a:p>
        </p:txBody>
      </p:sp>
      <p:sp>
        <p:nvSpPr>
          <p:cNvPr id="20" name="Text 18"/>
          <p:cNvSpPr/>
          <p:nvPr/>
        </p:nvSpPr>
        <p:spPr>
          <a:xfrm>
            <a:off x="4297680" y="2240280"/>
            <a:ext cx="548640" cy="320040"/>
          </a:xfrm>
          <a:prstGeom prst="rect">
            <a:avLst/>
          </a:prstGeom>
          <a:noFill/>
          <a:ln/>
        </p:spPr>
        <p:txBody>
          <a:bodyPr wrap="square" rtlCol="0" anchor="ctr"/>
          <a:lstStyle/>
          <a:p>
            <a:pPr algn="ctr" indent="0" marL="0">
              <a:buNone/>
            </a:pPr>
            <a:r>
              <a:rPr lang="en-US" sz="1600" dirty="0">
                <a:solidFill>
                  <a:srgbClr val="0D9488"/>
                </a:solidFill>
              </a:rPr>
              <a:t>▼</a:t>
            </a:r>
            <a:endParaRPr lang="en-US" sz="1600" dirty="0"/>
          </a:p>
        </p:txBody>
      </p:sp>
      <p:sp>
        <p:nvSpPr>
          <p:cNvPr id="21" name="Text 19"/>
          <p:cNvSpPr/>
          <p:nvPr/>
        </p:nvSpPr>
        <p:spPr>
          <a:xfrm>
            <a:off x="457200" y="2560320"/>
            <a:ext cx="4572000" cy="274320"/>
          </a:xfrm>
          <a:prstGeom prst="rect">
            <a:avLst/>
          </a:prstGeom>
          <a:noFill/>
          <a:ln/>
        </p:spPr>
        <p:txBody>
          <a:bodyPr wrap="square" lIns="0" tIns="0" rIns="0" bIns="0" rtlCol="0" anchor="ctr"/>
          <a:lstStyle/>
          <a:p>
            <a:pPr indent="0" marL="0">
              <a:buNone/>
            </a:pPr>
            <a:r>
              <a:rPr lang="en-US" sz="1100" b="1" dirty="0">
                <a:solidFill>
                  <a:srgbClr val="14B8A6"/>
                </a:solidFill>
                <a:latin typeface="Calibri" pitchFamily="34" charset="0"/>
                <a:ea typeface="Calibri" pitchFamily="34" charset="-122"/>
                <a:cs typeface="Calibri" pitchFamily="34" charset="-120"/>
              </a:rPr>
              <a:t>Development Loop (per story)</a:t>
            </a:r>
            <a:endParaRPr lang="en-US" sz="1100" dirty="0"/>
          </a:p>
        </p:txBody>
      </p:sp>
      <p:sp>
        <p:nvSpPr>
          <p:cNvPr id="22" name="Shape 20"/>
          <p:cNvSpPr/>
          <p:nvPr/>
        </p:nvSpPr>
        <p:spPr>
          <a:xfrm>
            <a:off x="1097280" y="2880360"/>
            <a:ext cx="2011680" cy="1005840"/>
          </a:xfrm>
          <a:prstGeom prst="rect">
            <a:avLst/>
          </a:prstGeom>
          <a:solidFill>
            <a:srgbClr val="155E75"/>
          </a:solidFill>
          <a:ln/>
        </p:spPr>
      </p:sp>
      <p:sp>
        <p:nvSpPr>
          <p:cNvPr id="23" name="Text 21"/>
          <p:cNvSpPr/>
          <p:nvPr/>
        </p:nvSpPr>
        <p:spPr>
          <a:xfrm>
            <a:off x="1097280" y="2880360"/>
            <a:ext cx="2011680" cy="685800"/>
          </a:xfrm>
          <a:prstGeom prst="rect">
            <a:avLst/>
          </a:prstGeom>
          <a:noFill/>
          <a:ln/>
        </p:spPr>
        <p:txBody>
          <a:bodyPr wrap="square"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Story</a:t>
            </a:r>
            <a:endParaRPr lang="en-US" sz="1100" dirty="0"/>
          </a:p>
          <a:p>
            <a:pPr algn="ctr" indent="0" marL="0">
              <a:buNone/>
            </a:pPr>
            <a:r>
              <a:rPr lang="en-US" sz="1100" b="1" dirty="0">
                <a:solidFill>
                  <a:srgbClr val="FFFFFF"/>
                </a:solidFill>
                <a:latin typeface="Calibri" pitchFamily="34" charset="0"/>
                <a:ea typeface="Calibri" pitchFamily="34" charset="-122"/>
                <a:cs typeface="Calibri" pitchFamily="34" charset="-120"/>
              </a:rPr>
              <a:t>File</a:t>
            </a:r>
            <a:endParaRPr lang="en-US" sz="1100" dirty="0"/>
          </a:p>
        </p:txBody>
      </p:sp>
      <p:sp>
        <p:nvSpPr>
          <p:cNvPr id="24" name="Text 22"/>
          <p:cNvSpPr/>
          <p:nvPr/>
        </p:nvSpPr>
        <p:spPr>
          <a:xfrm>
            <a:off x="1097280" y="3566160"/>
            <a:ext cx="2011680" cy="274320"/>
          </a:xfrm>
          <a:prstGeom prst="rect">
            <a:avLst/>
          </a:prstGeom>
          <a:noFill/>
          <a:ln/>
        </p:spPr>
        <p:txBody>
          <a:bodyPr wrap="square" rtlCol="0" anchor="ctr"/>
          <a:lstStyle/>
          <a:p>
            <a:pPr algn="ctr" indent="0" marL="0">
              <a:buNone/>
            </a:pPr>
            <a:r>
              <a:rPr lang="en-US" sz="900" dirty="0">
                <a:solidFill>
                  <a:srgbClr val="CCEDFC"/>
                </a:solidFill>
                <a:latin typeface="Calibri" pitchFamily="34" charset="0"/>
                <a:ea typeface="Calibri" pitchFamily="34" charset="-122"/>
                <a:cs typeface="Calibri" pitchFamily="34" charset="-120"/>
              </a:rPr>
              <a:t>SM</a:t>
            </a:r>
            <a:endParaRPr lang="en-US" sz="900" dirty="0"/>
          </a:p>
        </p:txBody>
      </p:sp>
      <p:sp>
        <p:nvSpPr>
          <p:cNvPr id="25" name="Text 23"/>
          <p:cNvSpPr/>
          <p:nvPr/>
        </p:nvSpPr>
        <p:spPr>
          <a:xfrm>
            <a:off x="3108960" y="3154680"/>
            <a:ext cx="457200" cy="365760"/>
          </a:xfrm>
          <a:prstGeom prst="rect">
            <a:avLst/>
          </a:prstGeom>
          <a:noFill/>
          <a:ln/>
        </p:spPr>
        <p:txBody>
          <a:bodyPr wrap="square" rtlCol="0" anchor="ctr"/>
          <a:lstStyle/>
          <a:p>
            <a:pPr algn="ctr" indent="0" marL="0">
              <a:buNone/>
            </a:pPr>
            <a:r>
              <a:rPr lang="en-US" sz="1200" dirty="0">
                <a:solidFill>
                  <a:srgbClr val="0D9488"/>
                </a:solidFill>
              </a:rPr>
              <a:t>▶</a:t>
            </a:r>
            <a:endParaRPr lang="en-US" sz="1200" dirty="0"/>
          </a:p>
        </p:txBody>
      </p:sp>
      <p:sp>
        <p:nvSpPr>
          <p:cNvPr id="26" name="Shape 24"/>
          <p:cNvSpPr/>
          <p:nvPr/>
        </p:nvSpPr>
        <p:spPr>
          <a:xfrm>
            <a:off x="3566160" y="2880360"/>
            <a:ext cx="2011680" cy="1005840"/>
          </a:xfrm>
          <a:prstGeom prst="rect">
            <a:avLst/>
          </a:prstGeom>
          <a:solidFill>
            <a:srgbClr val="0F1B2D"/>
          </a:solidFill>
          <a:ln/>
        </p:spPr>
      </p:sp>
      <p:sp>
        <p:nvSpPr>
          <p:cNvPr id="27" name="Text 25"/>
          <p:cNvSpPr/>
          <p:nvPr/>
        </p:nvSpPr>
        <p:spPr>
          <a:xfrm>
            <a:off x="3566160" y="2880360"/>
            <a:ext cx="2011680" cy="685800"/>
          </a:xfrm>
          <a:prstGeom prst="rect">
            <a:avLst/>
          </a:prstGeom>
          <a:noFill/>
          <a:ln/>
        </p:spPr>
        <p:txBody>
          <a:bodyPr wrap="square"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Code +</a:t>
            </a:r>
            <a:endParaRPr lang="en-US" sz="1100" dirty="0"/>
          </a:p>
          <a:p>
            <a:pPr algn="ctr" indent="0" marL="0">
              <a:buNone/>
            </a:pPr>
            <a:r>
              <a:rPr lang="en-US" sz="1100" b="1" dirty="0">
                <a:solidFill>
                  <a:srgbClr val="FFFFFF"/>
                </a:solidFill>
                <a:latin typeface="Calibri" pitchFamily="34" charset="0"/>
                <a:ea typeface="Calibri" pitchFamily="34" charset="-122"/>
                <a:cs typeface="Calibri" pitchFamily="34" charset="-120"/>
              </a:rPr>
              <a:t>Unit Tests</a:t>
            </a:r>
            <a:endParaRPr lang="en-US" sz="1100" dirty="0"/>
          </a:p>
        </p:txBody>
      </p:sp>
      <p:sp>
        <p:nvSpPr>
          <p:cNvPr id="28" name="Text 26"/>
          <p:cNvSpPr/>
          <p:nvPr/>
        </p:nvSpPr>
        <p:spPr>
          <a:xfrm>
            <a:off x="3566160" y="3566160"/>
            <a:ext cx="2011680" cy="274320"/>
          </a:xfrm>
          <a:prstGeom prst="rect">
            <a:avLst/>
          </a:prstGeom>
          <a:noFill/>
          <a:ln/>
        </p:spPr>
        <p:txBody>
          <a:bodyPr wrap="square" rtlCol="0" anchor="ctr"/>
          <a:lstStyle/>
          <a:p>
            <a:pPr algn="ctr" indent="0" marL="0">
              <a:buNone/>
            </a:pPr>
            <a:r>
              <a:rPr lang="en-US" sz="900" dirty="0">
                <a:solidFill>
                  <a:srgbClr val="CCEDFC"/>
                </a:solidFill>
                <a:latin typeface="Calibri" pitchFamily="34" charset="0"/>
                <a:ea typeface="Calibri" pitchFamily="34" charset="-122"/>
                <a:cs typeface="Calibri" pitchFamily="34" charset="-120"/>
              </a:rPr>
              <a:t>Dev</a:t>
            </a:r>
            <a:endParaRPr lang="en-US" sz="900" dirty="0"/>
          </a:p>
        </p:txBody>
      </p:sp>
      <p:sp>
        <p:nvSpPr>
          <p:cNvPr id="29" name="Text 27"/>
          <p:cNvSpPr/>
          <p:nvPr/>
        </p:nvSpPr>
        <p:spPr>
          <a:xfrm>
            <a:off x="5577840" y="3154680"/>
            <a:ext cx="457200" cy="365760"/>
          </a:xfrm>
          <a:prstGeom prst="rect">
            <a:avLst/>
          </a:prstGeom>
          <a:noFill/>
          <a:ln/>
        </p:spPr>
        <p:txBody>
          <a:bodyPr wrap="square" rtlCol="0" anchor="ctr"/>
          <a:lstStyle/>
          <a:p>
            <a:pPr algn="ctr" indent="0" marL="0">
              <a:buNone/>
            </a:pPr>
            <a:r>
              <a:rPr lang="en-US" sz="1200" dirty="0">
                <a:solidFill>
                  <a:srgbClr val="0D9488"/>
                </a:solidFill>
              </a:rPr>
              <a:t>▶</a:t>
            </a:r>
            <a:endParaRPr lang="en-US" sz="1200" dirty="0"/>
          </a:p>
        </p:txBody>
      </p:sp>
      <p:sp>
        <p:nvSpPr>
          <p:cNvPr id="30" name="Shape 28"/>
          <p:cNvSpPr/>
          <p:nvPr/>
        </p:nvSpPr>
        <p:spPr>
          <a:xfrm>
            <a:off x="6035040" y="2880360"/>
            <a:ext cx="2011680" cy="1005840"/>
          </a:xfrm>
          <a:prstGeom prst="rect">
            <a:avLst/>
          </a:prstGeom>
          <a:solidFill>
            <a:srgbClr val="1E3A5F"/>
          </a:solidFill>
          <a:ln/>
        </p:spPr>
      </p:sp>
      <p:sp>
        <p:nvSpPr>
          <p:cNvPr id="31" name="Text 29"/>
          <p:cNvSpPr/>
          <p:nvPr/>
        </p:nvSpPr>
        <p:spPr>
          <a:xfrm>
            <a:off x="6035040" y="2880360"/>
            <a:ext cx="2011680" cy="685800"/>
          </a:xfrm>
          <a:prstGeom prst="rect">
            <a:avLst/>
          </a:prstGeom>
          <a:noFill/>
          <a:ln/>
        </p:spPr>
        <p:txBody>
          <a:bodyPr wrap="square"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Review</a:t>
            </a:r>
            <a:endParaRPr lang="en-US" sz="1100" dirty="0"/>
          </a:p>
          <a:p>
            <a:pPr algn="ctr" indent="0" marL="0">
              <a:buNone/>
            </a:pPr>
            <a:r>
              <a:rPr lang="en-US" sz="1100" b="1" dirty="0">
                <a:solidFill>
                  <a:srgbClr val="FFFFFF"/>
                </a:solidFill>
                <a:latin typeface="Calibri" pitchFamily="34" charset="0"/>
                <a:ea typeface="Calibri" pitchFamily="34" charset="-122"/>
                <a:cs typeface="Calibri" pitchFamily="34" charset="-120"/>
              </a:rPr>
              <a:t>Report</a:t>
            </a:r>
            <a:endParaRPr lang="en-US" sz="1100" dirty="0"/>
          </a:p>
        </p:txBody>
      </p:sp>
      <p:sp>
        <p:nvSpPr>
          <p:cNvPr id="32" name="Text 30"/>
          <p:cNvSpPr/>
          <p:nvPr/>
        </p:nvSpPr>
        <p:spPr>
          <a:xfrm>
            <a:off x="6035040" y="3566160"/>
            <a:ext cx="2011680" cy="274320"/>
          </a:xfrm>
          <a:prstGeom prst="rect">
            <a:avLst/>
          </a:prstGeom>
          <a:noFill/>
          <a:ln/>
        </p:spPr>
        <p:txBody>
          <a:bodyPr wrap="square" rtlCol="0" anchor="ctr"/>
          <a:lstStyle/>
          <a:p>
            <a:pPr algn="ctr" indent="0" marL="0">
              <a:buNone/>
            </a:pPr>
            <a:r>
              <a:rPr lang="en-US" sz="900" dirty="0">
                <a:solidFill>
                  <a:srgbClr val="CCEDFC"/>
                </a:solidFill>
                <a:latin typeface="Calibri" pitchFamily="34" charset="0"/>
                <a:ea typeface="Calibri" pitchFamily="34" charset="-122"/>
                <a:cs typeface="Calibri" pitchFamily="34" charset="-120"/>
              </a:rPr>
              <a:t>QA</a:t>
            </a:r>
            <a:endParaRPr lang="en-US" sz="900" dirty="0"/>
          </a:p>
        </p:txBody>
      </p:sp>
      <p:sp>
        <p:nvSpPr>
          <p:cNvPr id="33" name="Shape 31"/>
          <p:cNvSpPr/>
          <p:nvPr/>
        </p:nvSpPr>
        <p:spPr>
          <a:xfrm>
            <a:off x="1097280" y="4069080"/>
            <a:ext cx="7040880" cy="365760"/>
          </a:xfrm>
          <a:prstGeom prst="rect">
            <a:avLst/>
          </a:prstGeom>
          <a:solidFill>
            <a:srgbClr val="1A2744"/>
          </a:solidFill>
          <a:ln/>
        </p:spPr>
      </p:sp>
      <p:sp>
        <p:nvSpPr>
          <p:cNvPr id="34" name="Text 32"/>
          <p:cNvSpPr/>
          <p:nvPr/>
        </p:nvSpPr>
        <p:spPr>
          <a:xfrm>
            <a:off x="1097280" y="4069080"/>
            <a:ext cx="7040880" cy="365760"/>
          </a:xfrm>
          <a:prstGeom prst="rect">
            <a:avLst/>
          </a:prstGeom>
          <a:noFill/>
          <a:ln/>
        </p:spPr>
        <p:txBody>
          <a:bodyPr wrap="square" rtlCol="0" anchor="ctr"/>
          <a:lstStyle/>
          <a:p>
            <a:pPr algn="ctr" indent="0" marL="0">
              <a:buNone/>
            </a:pPr>
            <a:r>
              <a:rPr lang="en-US" sz="1100" dirty="0">
                <a:solidFill>
                  <a:srgbClr val="14B8A6"/>
                </a:solidFill>
                <a:latin typeface="Calibri" pitchFamily="34" charset="0"/>
                <a:ea typeface="Calibri" pitchFamily="34" charset="-122"/>
                <a:cs typeface="Calibri" pitchFamily="34" charset="-120"/>
              </a:rPr>
              <a:t>↺  Repeat for each story in the sprint</a:t>
            </a:r>
            <a:endParaRPr lang="en-US" sz="1100" dirty="0"/>
          </a:p>
        </p:txBody>
      </p:sp>
      <p:sp>
        <p:nvSpPr>
          <p:cNvPr id="35" name="Text 33"/>
          <p:cNvSpPr/>
          <p:nvPr/>
        </p:nvSpPr>
        <p:spPr>
          <a:xfrm>
            <a:off x="457200" y="4617720"/>
            <a:ext cx="8229600" cy="320040"/>
          </a:xfrm>
          <a:prstGeom prst="rect">
            <a:avLst/>
          </a:prstGeom>
          <a:noFill/>
          <a:ln/>
        </p:spPr>
        <p:txBody>
          <a:bodyPr wrap="square" rtlCol="0" anchor="ctr"/>
          <a:lstStyle/>
          <a:p>
            <a:pPr algn="ctr" indent="0" marL="0">
              <a:buNone/>
            </a:pPr>
            <a:r>
              <a:rPr lang="en-US" sz="1000" i="1" dirty="0">
                <a:solidFill>
                  <a:srgbClr val="94A3B8"/>
                </a:solidFill>
                <a:latin typeface="Calibri" pitchFamily="34" charset="0"/>
                <a:ea typeface="Calibri" pitchFamily="34" charset="-122"/>
                <a:cs typeface="Calibri" pitchFamily="34" charset="-120"/>
              </a:rPr>
              <a:t>Every artifact is versioned, traceable, and auditable — matching MIL-STD-498 documentation requirements</a:t>
            </a:r>
            <a:endParaRPr lang="en-US" sz="1000" dirty="0"/>
          </a:p>
        </p:txBody>
      </p:sp>
      <p:sp>
        <p:nvSpPr>
          <p:cNvPr id="36" name="Text 34"/>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26 / 100</a:t>
            </a:r>
            <a:endParaRPr lang="en-US" sz="8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27">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Planning Phase Prompt Loop</a:t>
            </a:r>
            <a:endParaRPr lang="en-US" sz="2600" dirty="0"/>
          </a:p>
        </p:txBody>
      </p:sp>
      <p:sp>
        <p:nvSpPr>
          <p:cNvPr id="5" name="Text 3"/>
          <p:cNvSpPr/>
          <p:nvPr/>
        </p:nvSpPr>
        <p:spPr>
          <a:xfrm>
            <a:off x="457200" y="914400"/>
            <a:ext cx="8229600" cy="274320"/>
          </a:xfrm>
          <a:prstGeom prst="rect">
            <a:avLst/>
          </a:prstGeom>
          <a:noFill/>
          <a:ln/>
        </p:spPr>
        <p:txBody>
          <a:bodyPr wrap="square" lIns="0" tIns="0" rIns="0" bIns="0" rtlCol="0" anchor="ctr"/>
          <a:lstStyle/>
          <a:p>
            <a:pPr indent="0" marL="0">
              <a:buNone/>
            </a:pPr>
            <a:r>
              <a:rPr lang="en-US" sz="1100" dirty="0">
                <a:solidFill>
                  <a:srgbClr val="1E293B"/>
                </a:solidFill>
                <a:latin typeface="Calibri" pitchFamily="34" charset="0"/>
                <a:ea typeface="Calibri" pitchFamily="34" charset="-122"/>
                <a:cs typeface="Calibri" pitchFamily="34" charset="-120"/>
              </a:rPr>
              <a:t>Adding or changing a requirement — from PRD update to sprint-ready stories</a:t>
            </a:r>
            <a:endParaRPr lang="en-US" sz="1100" dirty="0"/>
          </a:p>
        </p:txBody>
      </p:sp>
      <p:sp>
        <p:nvSpPr>
          <p:cNvPr id="6" name="Shape 4"/>
          <p:cNvSpPr/>
          <p:nvPr/>
        </p:nvSpPr>
        <p:spPr>
          <a:xfrm>
            <a:off x="365760" y="1280160"/>
            <a:ext cx="8412480" cy="320040"/>
          </a:xfrm>
          <a:prstGeom prst="rect">
            <a:avLst/>
          </a:prstGeom>
          <a:solidFill>
            <a:srgbClr val="0F1B2D"/>
          </a:solidFill>
          <a:ln/>
        </p:spPr>
      </p:sp>
      <p:sp>
        <p:nvSpPr>
          <p:cNvPr id="7" name="Text 5"/>
          <p:cNvSpPr/>
          <p:nvPr/>
        </p:nvSpPr>
        <p:spPr>
          <a:xfrm>
            <a:off x="457200" y="1280160"/>
            <a:ext cx="1280160" cy="320040"/>
          </a:xfrm>
          <a:prstGeom prst="rect">
            <a:avLst/>
          </a:prstGeom>
          <a:noFill/>
          <a:ln/>
        </p:spPr>
        <p:txBody>
          <a:bodyPr wrap="square" lIns="0" tIns="0" rIns="0" bIns="0" rtlCol="0" anchor="ctr"/>
          <a:lstStyle/>
          <a:p>
            <a:pPr indent="0" marL="0">
              <a:buNone/>
            </a:pPr>
            <a:r>
              <a:rPr lang="en-US" sz="900" b="1" dirty="0">
                <a:solidFill>
                  <a:srgbClr val="FFFFFF"/>
                </a:solidFill>
                <a:latin typeface="Calibri" pitchFamily="34" charset="0"/>
                <a:ea typeface="Calibri" pitchFamily="34" charset="-122"/>
                <a:cs typeface="Calibri" pitchFamily="34" charset="-120"/>
              </a:rPr>
              <a:t>Stage</a:t>
            </a:r>
            <a:endParaRPr lang="en-US" sz="900" dirty="0"/>
          </a:p>
        </p:txBody>
      </p:sp>
      <p:sp>
        <p:nvSpPr>
          <p:cNvPr id="8" name="Text 6"/>
          <p:cNvSpPr/>
          <p:nvPr/>
        </p:nvSpPr>
        <p:spPr>
          <a:xfrm>
            <a:off x="1783080" y="1280160"/>
            <a:ext cx="6858000" cy="320040"/>
          </a:xfrm>
          <a:prstGeom prst="rect">
            <a:avLst/>
          </a:prstGeom>
          <a:noFill/>
          <a:ln/>
        </p:spPr>
        <p:txBody>
          <a:bodyPr wrap="square" lIns="0" tIns="0" rIns="0" bIns="0" rtlCol="0" anchor="ctr"/>
          <a:lstStyle/>
          <a:p>
            <a:pPr indent="0" marL="0">
              <a:buNone/>
            </a:pPr>
            <a:r>
              <a:rPr lang="en-US" sz="900" b="1" dirty="0">
                <a:solidFill>
                  <a:srgbClr val="FFFFFF"/>
                </a:solidFill>
                <a:latin typeface="Calibri" pitchFamily="34" charset="0"/>
                <a:ea typeface="Calibri" pitchFamily="34" charset="-122"/>
                <a:cs typeface="Calibri" pitchFamily="34" charset="-120"/>
              </a:rPr>
              <a:t>Sample Prompt</a:t>
            </a:r>
            <a:endParaRPr lang="en-US" sz="900" dirty="0"/>
          </a:p>
        </p:txBody>
      </p:sp>
      <p:sp>
        <p:nvSpPr>
          <p:cNvPr id="9" name="Shape 7"/>
          <p:cNvSpPr/>
          <p:nvPr/>
        </p:nvSpPr>
        <p:spPr>
          <a:xfrm>
            <a:off x="365760" y="1645920"/>
            <a:ext cx="8412480" cy="402336"/>
          </a:xfrm>
          <a:prstGeom prst="rect">
            <a:avLst/>
          </a:prstGeom>
          <a:solidFill>
            <a:srgbClr val="F8FAFC"/>
          </a:solidFill>
          <a:ln/>
        </p:spPr>
      </p:sp>
      <p:sp>
        <p:nvSpPr>
          <p:cNvPr id="10" name="Shape 8"/>
          <p:cNvSpPr/>
          <p:nvPr/>
        </p:nvSpPr>
        <p:spPr>
          <a:xfrm>
            <a:off x="365760" y="1645920"/>
            <a:ext cx="45720" cy="402336"/>
          </a:xfrm>
          <a:prstGeom prst="rect">
            <a:avLst/>
          </a:prstGeom>
          <a:solidFill>
            <a:srgbClr val="3B82F6"/>
          </a:solidFill>
          <a:ln/>
        </p:spPr>
      </p:sp>
      <p:sp>
        <p:nvSpPr>
          <p:cNvPr id="11" name="Shape 9"/>
          <p:cNvSpPr/>
          <p:nvPr/>
        </p:nvSpPr>
        <p:spPr>
          <a:xfrm>
            <a:off x="502920" y="1682496"/>
            <a:ext cx="1097280" cy="329184"/>
          </a:xfrm>
          <a:prstGeom prst="roundRect">
            <a:avLst>
              <a:gd name="adj" fmla="val 11111"/>
            </a:avLst>
          </a:prstGeom>
          <a:solidFill>
            <a:srgbClr val="3B82F6"/>
          </a:solidFill>
          <a:ln/>
        </p:spPr>
      </p:sp>
      <p:sp>
        <p:nvSpPr>
          <p:cNvPr id="12" name="Text 10"/>
          <p:cNvSpPr/>
          <p:nvPr/>
        </p:nvSpPr>
        <p:spPr>
          <a:xfrm>
            <a:off x="502920" y="1682496"/>
            <a:ext cx="1097280" cy="329184"/>
          </a:xfrm>
          <a:prstGeom prst="rect">
            <a:avLst/>
          </a:prstGeom>
          <a:noFill/>
          <a:ln/>
        </p:spPr>
        <p:txBody>
          <a:bodyPr wrap="square" rtlCol="0" anchor="ctr"/>
          <a:lstStyle/>
          <a:p>
            <a:pPr algn="ctr" indent="0" marL="0">
              <a:buNone/>
            </a:pPr>
            <a:r>
              <a:rPr lang="en-US" sz="700" b="1" dirty="0">
                <a:solidFill>
                  <a:srgbClr val="FFFFFF"/>
                </a:solidFill>
                <a:latin typeface="Calibri" pitchFamily="34" charset="0"/>
                <a:ea typeface="Calibri" pitchFamily="34" charset="-122"/>
                <a:cs typeface="Calibri" pitchFamily="34" charset="-120"/>
              </a:rPr>
              <a:t>Update</a:t>
            </a:r>
            <a:endParaRPr lang="en-US" sz="700" dirty="0"/>
          </a:p>
          <a:p>
            <a:pPr algn="ctr" indent="0" marL="0">
              <a:buNone/>
            </a:pPr>
            <a:r>
              <a:rPr lang="en-US" sz="700" b="1" dirty="0">
                <a:solidFill>
                  <a:srgbClr val="FFFFFF"/>
                </a:solidFill>
                <a:latin typeface="Calibri" pitchFamily="34" charset="0"/>
                <a:ea typeface="Calibri" pitchFamily="34" charset="-122"/>
                <a:cs typeface="Calibri" pitchFamily="34" charset="-120"/>
              </a:rPr>
              <a:t>PRD</a:t>
            </a:r>
            <a:endParaRPr lang="en-US" sz="700" dirty="0"/>
          </a:p>
        </p:txBody>
      </p:sp>
      <p:sp>
        <p:nvSpPr>
          <p:cNvPr id="13" name="Text 11"/>
          <p:cNvSpPr/>
          <p:nvPr/>
        </p:nvSpPr>
        <p:spPr>
          <a:xfrm>
            <a:off x="1783080" y="1645920"/>
            <a:ext cx="6858000" cy="237744"/>
          </a:xfrm>
          <a:prstGeom prst="rect">
            <a:avLst/>
          </a:prstGeom>
          <a:noFill/>
          <a:ln/>
        </p:spPr>
        <p:txBody>
          <a:bodyPr wrap="square" lIns="0" tIns="0" rIns="0" bIns="0" rtlCol="0" anchor="ctr"/>
          <a:lstStyle/>
          <a:p>
            <a:pPr indent="0" marL="0">
              <a:buNone/>
            </a:pPr>
            <a:r>
              <a:rPr lang="en-US" sz="700" dirty="0">
                <a:solidFill>
                  <a:srgbClr val="1E293B"/>
                </a:solidFill>
                <a:latin typeface="Consolas" pitchFamily="34" charset="0"/>
                <a:ea typeface="Consolas" pitchFamily="34" charset="-122"/>
                <a:cs typeface="Consolas" pitchFamily="34" charset="-120"/>
              </a:rPr>
              <a:t>/bmad-bmm-create-prd  Add a new requirement to the PRD: &lt;describe the requirement&gt;.  Analyze the impact on existing user stories and NFRs.</a:t>
            </a:r>
            <a:endParaRPr lang="en-US" sz="700" dirty="0"/>
          </a:p>
        </p:txBody>
      </p:sp>
      <p:sp>
        <p:nvSpPr>
          <p:cNvPr id="14" name="Text 12"/>
          <p:cNvSpPr/>
          <p:nvPr/>
        </p:nvSpPr>
        <p:spPr>
          <a:xfrm>
            <a:off x="1783080" y="1865376"/>
            <a:ext cx="6858000" cy="164592"/>
          </a:xfrm>
          <a:prstGeom prst="rect">
            <a:avLst/>
          </a:prstGeom>
          <a:noFill/>
          <a:ln/>
        </p:spPr>
        <p:txBody>
          <a:bodyPr wrap="square" lIns="0" tIns="0" rIns="0" bIns="0" rtlCol="0" anchor="ctr"/>
          <a:lstStyle/>
          <a:p>
            <a:pPr indent="0" marL="0">
              <a:buNone/>
            </a:pPr>
            <a:r>
              <a:rPr lang="en-US" sz="650" i="1" dirty="0">
                <a:solidFill>
                  <a:srgbClr val="64748B"/>
                </a:solidFill>
                <a:latin typeface="Calibri" pitchFamily="34" charset="0"/>
                <a:ea typeface="Calibri" pitchFamily="34" charset="-122"/>
                <a:cs typeface="Calibri" pitchFamily="34" charset="-120"/>
              </a:rPr>
              <a:t>PM agent updates the PRD and flags which sections are affected by the change</a:t>
            </a:r>
            <a:endParaRPr lang="en-US" sz="650" dirty="0"/>
          </a:p>
        </p:txBody>
      </p:sp>
      <p:sp>
        <p:nvSpPr>
          <p:cNvPr id="15" name="Shape 13"/>
          <p:cNvSpPr/>
          <p:nvPr/>
        </p:nvSpPr>
        <p:spPr>
          <a:xfrm>
            <a:off x="365760" y="2075688"/>
            <a:ext cx="8412480" cy="402336"/>
          </a:xfrm>
          <a:prstGeom prst="rect">
            <a:avLst/>
          </a:prstGeom>
          <a:solidFill>
            <a:srgbClr val="FFFFFF"/>
          </a:solidFill>
          <a:ln/>
        </p:spPr>
      </p:sp>
      <p:sp>
        <p:nvSpPr>
          <p:cNvPr id="16" name="Shape 14"/>
          <p:cNvSpPr/>
          <p:nvPr/>
        </p:nvSpPr>
        <p:spPr>
          <a:xfrm>
            <a:off x="365760" y="2075688"/>
            <a:ext cx="45720" cy="402336"/>
          </a:xfrm>
          <a:prstGeom prst="rect">
            <a:avLst/>
          </a:prstGeom>
          <a:solidFill>
            <a:srgbClr val="8B5CF6"/>
          </a:solidFill>
          <a:ln/>
        </p:spPr>
      </p:sp>
      <p:sp>
        <p:nvSpPr>
          <p:cNvPr id="17" name="Shape 15"/>
          <p:cNvSpPr/>
          <p:nvPr/>
        </p:nvSpPr>
        <p:spPr>
          <a:xfrm>
            <a:off x="502920" y="2112264"/>
            <a:ext cx="1097280" cy="329184"/>
          </a:xfrm>
          <a:prstGeom prst="roundRect">
            <a:avLst>
              <a:gd name="adj" fmla="val 11111"/>
            </a:avLst>
          </a:prstGeom>
          <a:solidFill>
            <a:srgbClr val="8B5CF6"/>
          </a:solidFill>
          <a:ln/>
        </p:spPr>
      </p:sp>
      <p:sp>
        <p:nvSpPr>
          <p:cNvPr id="18" name="Text 16"/>
          <p:cNvSpPr/>
          <p:nvPr/>
        </p:nvSpPr>
        <p:spPr>
          <a:xfrm>
            <a:off x="502920" y="2112264"/>
            <a:ext cx="1097280" cy="329184"/>
          </a:xfrm>
          <a:prstGeom prst="rect">
            <a:avLst/>
          </a:prstGeom>
          <a:noFill/>
          <a:ln/>
        </p:spPr>
        <p:txBody>
          <a:bodyPr wrap="square" rtlCol="0" anchor="ctr"/>
          <a:lstStyle/>
          <a:p>
            <a:pPr algn="ctr" indent="0" marL="0">
              <a:buNone/>
            </a:pPr>
            <a:r>
              <a:rPr lang="en-US" sz="700" b="1" dirty="0">
                <a:solidFill>
                  <a:srgbClr val="FFFFFF"/>
                </a:solidFill>
                <a:latin typeface="Calibri" pitchFamily="34" charset="0"/>
                <a:ea typeface="Calibri" pitchFamily="34" charset="-122"/>
                <a:cs typeface="Calibri" pitchFamily="34" charset="-120"/>
              </a:rPr>
              <a:t>Validate</a:t>
            </a:r>
            <a:endParaRPr lang="en-US" sz="700" dirty="0"/>
          </a:p>
          <a:p>
            <a:pPr algn="ctr" indent="0" marL="0">
              <a:buNone/>
            </a:pPr>
            <a:r>
              <a:rPr lang="en-US" sz="700" b="1" dirty="0">
                <a:solidFill>
                  <a:srgbClr val="FFFFFF"/>
                </a:solidFill>
                <a:latin typeface="Calibri" pitchFamily="34" charset="0"/>
                <a:ea typeface="Calibri" pitchFamily="34" charset="-122"/>
                <a:cs typeface="Calibri" pitchFamily="34" charset="-120"/>
              </a:rPr>
              <a:t>PRD</a:t>
            </a:r>
            <a:endParaRPr lang="en-US" sz="700" dirty="0"/>
          </a:p>
        </p:txBody>
      </p:sp>
      <p:sp>
        <p:nvSpPr>
          <p:cNvPr id="19" name="Text 17"/>
          <p:cNvSpPr/>
          <p:nvPr/>
        </p:nvSpPr>
        <p:spPr>
          <a:xfrm>
            <a:off x="1783080" y="2075688"/>
            <a:ext cx="6858000" cy="237744"/>
          </a:xfrm>
          <a:prstGeom prst="rect">
            <a:avLst/>
          </a:prstGeom>
          <a:noFill/>
          <a:ln/>
        </p:spPr>
        <p:txBody>
          <a:bodyPr wrap="square" lIns="0" tIns="0" rIns="0" bIns="0" rtlCol="0" anchor="ctr"/>
          <a:lstStyle/>
          <a:p>
            <a:pPr indent="0" marL="0">
              <a:buNone/>
            </a:pPr>
            <a:r>
              <a:rPr lang="en-US" sz="700" dirty="0">
                <a:solidFill>
                  <a:srgbClr val="1E293B"/>
                </a:solidFill>
                <a:latin typeface="Consolas" pitchFamily="34" charset="0"/>
                <a:ea typeface="Consolas" pitchFamily="34" charset="-122"/>
                <a:cs typeface="Consolas" pitchFamily="34" charset="-120"/>
              </a:rPr>
              <a:t>/bmad-bmm-validate-prd  Validate the updated PRD. Focus on consistency with the brief and check for conflicts with existing requirements.</a:t>
            </a:r>
            <a:endParaRPr lang="en-US" sz="700" dirty="0"/>
          </a:p>
        </p:txBody>
      </p:sp>
      <p:sp>
        <p:nvSpPr>
          <p:cNvPr id="20" name="Text 18"/>
          <p:cNvSpPr/>
          <p:nvPr/>
        </p:nvSpPr>
        <p:spPr>
          <a:xfrm>
            <a:off x="1783080" y="2295144"/>
            <a:ext cx="6858000" cy="164592"/>
          </a:xfrm>
          <a:prstGeom prst="rect">
            <a:avLst/>
          </a:prstGeom>
          <a:noFill/>
          <a:ln/>
        </p:spPr>
        <p:txBody>
          <a:bodyPr wrap="square" lIns="0" tIns="0" rIns="0" bIns="0" rtlCol="0" anchor="ctr"/>
          <a:lstStyle/>
          <a:p>
            <a:pPr indent="0" marL="0">
              <a:buNone/>
            </a:pPr>
            <a:r>
              <a:rPr lang="en-US" sz="650" i="1" dirty="0">
                <a:solidFill>
                  <a:srgbClr val="64748B"/>
                </a:solidFill>
                <a:latin typeface="Calibri" pitchFamily="34" charset="0"/>
                <a:ea typeface="Calibri" pitchFamily="34" charset="-122"/>
                <a:cs typeface="Calibri" pitchFamily="34" charset="-120"/>
              </a:rPr>
              <a:t>Catches contradictions, missing NFRs, and scope creep before architecture work begins</a:t>
            </a:r>
            <a:endParaRPr lang="en-US" sz="650" dirty="0"/>
          </a:p>
        </p:txBody>
      </p:sp>
      <p:sp>
        <p:nvSpPr>
          <p:cNvPr id="21" name="Shape 19"/>
          <p:cNvSpPr/>
          <p:nvPr/>
        </p:nvSpPr>
        <p:spPr>
          <a:xfrm>
            <a:off x="365760" y="2505456"/>
            <a:ext cx="8412480" cy="402336"/>
          </a:xfrm>
          <a:prstGeom prst="rect">
            <a:avLst/>
          </a:prstGeom>
          <a:solidFill>
            <a:srgbClr val="F8FAFC"/>
          </a:solidFill>
          <a:ln/>
        </p:spPr>
      </p:sp>
      <p:sp>
        <p:nvSpPr>
          <p:cNvPr id="22" name="Shape 20"/>
          <p:cNvSpPr/>
          <p:nvPr/>
        </p:nvSpPr>
        <p:spPr>
          <a:xfrm>
            <a:off x="365760" y="2505456"/>
            <a:ext cx="45720" cy="402336"/>
          </a:xfrm>
          <a:prstGeom prst="rect">
            <a:avLst/>
          </a:prstGeom>
          <a:solidFill>
            <a:srgbClr val="10B981"/>
          </a:solidFill>
          <a:ln/>
        </p:spPr>
      </p:sp>
      <p:sp>
        <p:nvSpPr>
          <p:cNvPr id="23" name="Shape 21"/>
          <p:cNvSpPr/>
          <p:nvPr/>
        </p:nvSpPr>
        <p:spPr>
          <a:xfrm>
            <a:off x="502920" y="2542032"/>
            <a:ext cx="1097280" cy="329184"/>
          </a:xfrm>
          <a:prstGeom prst="roundRect">
            <a:avLst>
              <a:gd name="adj" fmla="val 11111"/>
            </a:avLst>
          </a:prstGeom>
          <a:solidFill>
            <a:srgbClr val="10B981"/>
          </a:solidFill>
          <a:ln/>
        </p:spPr>
      </p:sp>
      <p:sp>
        <p:nvSpPr>
          <p:cNvPr id="24" name="Text 22"/>
          <p:cNvSpPr/>
          <p:nvPr/>
        </p:nvSpPr>
        <p:spPr>
          <a:xfrm>
            <a:off x="502920" y="2542032"/>
            <a:ext cx="1097280" cy="329184"/>
          </a:xfrm>
          <a:prstGeom prst="rect">
            <a:avLst/>
          </a:prstGeom>
          <a:noFill/>
          <a:ln/>
        </p:spPr>
        <p:txBody>
          <a:bodyPr wrap="square" rtlCol="0" anchor="ctr"/>
          <a:lstStyle/>
          <a:p>
            <a:pPr algn="ctr" indent="0" marL="0">
              <a:buNone/>
            </a:pPr>
            <a:r>
              <a:rPr lang="en-US" sz="700" b="1" dirty="0">
                <a:solidFill>
                  <a:srgbClr val="FFFFFF"/>
                </a:solidFill>
                <a:latin typeface="Calibri" pitchFamily="34" charset="0"/>
                <a:ea typeface="Calibri" pitchFamily="34" charset="-122"/>
                <a:cs typeface="Calibri" pitchFamily="34" charset="-120"/>
              </a:rPr>
              <a:t>Analyze</a:t>
            </a:r>
            <a:endParaRPr lang="en-US" sz="700" dirty="0"/>
          </a:p>
          <a:p>
            <a:pPr algn="ctr" indent="0" marL="0">
              <a:buNone/>
            </a:pPr>
            <a:r>
              <a:rPr lang="en-US" sz="700" b="1" dirty="0">
                <a:solidFill>
                  <a:srgbClr val="FFFFFF"/>
                </a:solidFill>
                <a:latin typeface="Calibri" pitchFamily="34" charset="0"/>
                <a:ea typeface="Calibri" pitchFamily="34" charset="-122"/>
                <a:cs typeface="Calibri" pitchFamily="34" charset="-120"/>
              </a:rPr>
              <a:t>Architecture</a:t>
            </a:r>
            <a:endParaRPr lang="en-US" sz="700" dirty="0"/>
          </a:p>
        </p:txBody>
      </p:sp>
      <p:sp>
        <p:nvSpPr>
          <p:cNvPr id="25" name="Text 23"/>
          <p:cNvSpPr/>
          <p:nvPr/>
        </p:nvSpPr>
        <p:spPr>
          <a:xfrm>
            <a:off x="1783080" y="2505456"/>
            <a:ext cx="6858000" cy="237744"/>
          </a:xfrm>
          <a:prstGeom prst="rect">
            <a:avLst/>
          </a:prstGeom>
          <a:noFill/>
          <a:ln/>
        </p:spPr>
        <p:txBody>
          <a:bodyPr wrap="square" lIns="0" tIns="0" rIns="0" bIns="0" rtlCol="0" anchor="ctr"/>
          <a:lstStyle/>
          <a:p>
            <a:pPr indent="0" marL="0">
              <a:buNone/>
            </a:pPr>
            <a:r>
              <a:rPr lang="en-US" sz="700" dirty="0">
                <a:solidFill>
                  <a:srgbClr val="1E293B"/>
                </a:solidFill>
                <a:latin typeface="Consolas" pitchFamily="34" charset="0"/>
                <a:ea typeface="Consolas" pitchFamily="34" charset="-122"/>
                <a:cs typeface="Consolas" pitchFamily="34" charset="-120"/>
              </a:rPr>
              <a:t>/bmad-bmm-check-implementation-readiness  Analyze the impact of the updated PRD on the current architecture. Which modules, APIs, or data models are affected?</a:t>
            </a:r>
            <a:endParaRPr lang="en-US" sz="700" dirty="0"/>
          </a:p>
        </p:txBody>
      </p:sp>
      <p:sp>
        <p:nvSpPr>
          <p:cNvPr id="26" name="Text 24"/>
          <p:cNvSpPr/>
          <p:nvPr/>
        </p:nvSpPr>
        <p:spPr>
          <a:xfrm>
            <a:off x="1783080" y="2724912"/>
            <a:ext cx="6858000" cy="164592"/>
          </a:xfrm>
          <a:prstGeom prst="rect">
            <a:avLst/>
          </a:prstGeom>
          <a:noFill/>
          <a:ln/>
        </p:spPr>
        <p:txBody>
          <a:bodyPr wrap="square" lIns="0" tIns="0" rIns="0" bIns="0" rtlCol="0" anchor="ctr"/>
          <a:lstStyle/>
          <a:p>
            <a:pPr indent="0" marL="0">
              <a:buNone/>
            </a:pPr>
            <a:r>
              <a:rPr lang="en-US" sz="650" i="1" dirty="0">
                <a:solidFill>
                  <a:srgbClr val="64748B"/>
                </a:solidFill>
                <a:latin typeface="Calibri" pitchFamily="34" charset="0"/>
                <a:ea typeface="Calibri" pitchFamily="34" charset="-122"/>
                <a:cs typeface="Calibri" pitchFamily="34" charset="-120"/>
              </a:rPr>
              <a:t>Architect agent checks if the architecture still supports the changed requirements</a:t>
            </a:r>
            <a:endParaRPr lang="en-US" sz="650" dirty="0"/>
          </a:p>
        </p:txBody>
      </p:sp>
      <p:sp>
        <p:nvSpPr>
          <p:cNvPr id="27" name="Shape 25"/>
          <p:cNvSpPr/>
          <p:nvPr/>
        </p:nvSpPr>
        <p:spPr>
          <a:xfrm>
            <a:off x="365760" y="2935224"/>
            <a:ext cx="8412480" cy="402336"/>
          </a:xfrm>
          <a:prstGeom prst="rect">
            <a:avLst/>
          </a:prstGeom>
          <a:solidFill>
            <a:srgbClr val="FFFFFF"/>
          </a:solidFill>
          <a:ln/>
        </p:spPr>
      </p:sp>
      <p:sp>
        <p:nvSpPr>
          <p:cNvPr id="28" name="Shape 26"/>
          <p:cNvSpPr/>
          <p:nvPr/>
        </p:nvSpPr>
        <p:spPr>
          <a:xfrm>
            <a:off x="365760" y="2935224"/>
            <a:ext cx="45720" cy="402336"/>
          </a:xfrm>
          <a:prstGeom prst="rect">
            <a:avLst/>
          </a:prstGeom>
          <a:solidFill>
            <a:srgbClr val="0D9488"/>
          </a:solidFill>
          <a:ln/>
        </p:spPr>
      </p:sp>
      <p:sp>
        <p:nvSpPr>
          <p:cNvPr id="29" name="Shape 27"/>
          <p:cNvSpPr/>
          <p:nvPr/>
        </p:nvSpPr>
        <p:spPr>
          <a:xfrm>
            <a:off x="502920" y="2971800"/>
            <a:ext cx="1097280" cy="329184"/>
          </a:xfrm>
          <a:prstGeom prst="roundRect">
            <a:avLst>
              <a:gd name="adj" fmla="val 11111"/>
            </a:avLst>
          </a:prstGeom>
          <a:solidFill>
            <a:srgbClr val="0D9488"/>
          </a:solidFill>
          <a:ln/>
        </p:spPr>
      </p:sp>
      <p:sp>
        <p:nvSpPr>
          <p:cNvPr id="30" name="Text 28"/>
          <p:cNvSpPr/>
          <p:nvPr/>
        </p:nvSpPr>
        <p:spPr>
          <a:xfrm>
            <a:off x="502920" y="2971800"/>
            <a:ext cx="1097280" cy="329184"/>
          </a:xfrm>
          <a:prstGeom prst="rect">
            <a:avLst/>
          </a:prstGeom>
          <a:noFill/>
          <a:ln/>
        </p:spPr>
        <p:txBody>
          <a:bodyPr wrap="square" rtlCol="0" anchor="ctr"/>
          <a:lstStyle/>
          <a:p>
            <a:pPr algn="ctr" indent="0" marL="0">
              <a:buNone/>
            </a:pPr>
            <a:r>
              <a:rPr lang="en-US" sz="700" b="1" dirty="0">
                <a:solidFill>
                  <a:srgbClr val="FFFFFF"/>
                </a:solidFill>
                <a:latin typeface="Calibri" pitchFamily="34" charset="0"/>
                <a:ea typeface="Calibri" pitchFamily="34" charset="-122"/>
                <a:cs typeface="Calibri" pitchFamily="34" charset="-120"/>
              </a:rPr>
              <a:t>Update</a:t>
            </a:r>
            <a:endParaRPr lang="en-US" sz="700" dirty="0"/>
          </a:p>
          <a:p>
            <a:pPr algn="ctr" indent="0" marL="0">
              <a:buNone/>
            </a:pPr>
            <a:r>
              <a:rPr lang="en-US" sz="700" b="1" dirty="0">
                <a:solidFill>
                  <a:srgbClr val="FFFFFF"/>
                </a:solidFill>
                <a:latin typeface="Calibri" pitchFamily="34" charset="0"/>
                <a:ea typeface="Calibri" pitchFamily="34" charset="-122"/>
                <a:cs typeface="Calibri" pitchFamily="34" charset="-120"/>
              </a:rPr>
              <a:t>Architecture</a:t>
            </a:r>
            <a:endParaRPr lang="en-US" sz="700" dirty="0"/>
          </a:p>
        </p:txBody>
      </p:sp>
      <p:sp>
        <p:nvSpPr>
          <p:cNvPr id="31" name="Text 29"/>
          <p:cNvSpPr/>
          <p:nvPr/>
        </p:nvSpPr>
        <p:spPr>
          <a:xfrm>
            <a:off x="1783080" y="2935224"/>
            <a:ext cx="6858000" cy="237744"/>
          </a:xfrm>
          <a:prstGeom prst="rect">
            <a:avLst/>
          </a:prstGeom>
          <a:noFill/>
          <a:ln/>
        </p:spPr>
        <p:txBody>
          <a:bodyPr wrap="square" lIns="0" tIns="0" rIns="0" bIns="0" rtlCol="0" anchor="ctr"/>
          <a:lstStyle/>
          <a:p>
            <a:pPr indent="0" marL="0">
              <a:buNone/>
            </a:pPr>
            <a:r>
              <a:rPr lang="en-US" sz="700" dirty="0">
                <a:solidFill>
                  <a:srgbClr val="1E293B"/>
                </a:solidFill>
                <a:latin typeface="Consolas" pitchFamily="34" charset="0"/>
                <a:ea typeface="Consolas" pitchFamily="34" charset="-122"/>
                <a:cs typeface="Consolas" pitchFamily="34" charset="-120"/>
              </a:rPr>
              <a:t>/bmad-bmm-create-architecture  Update the architecture to support the new requirement.  Affected modules: &lt;list from previous step&gt;.</a:t>
            </a:r>
            <a:endParaRPr lang="en-US" sz="700" dirty="0"/>
          </a:p>
        </p:txBody>
      </p:sp>
      <p:sp>
        <p:nvSpPr>
          <p:cNvPr id="32" name="Text 30"/>
          <p:cNvSpPr/>
          <p:nvPr/>
        </p:nvSpPr>
        <p:spPr>
          <a:xfrm>
            <a:off x="1783080" y="3154680"/>
            <a:ext cx="6858000" cy="164592"/>
          </a:xfrm>
          <a:prstGeom prst="rect">
            <a:avLst/>
          </a:prstGeom>
          <a:noFill/>
          <a:ln/>
        </p:spPr>
        <p:txBody>
          <a:bodyPr wrap="square" lIns="0" tIns="0" rIns="0" bIns="0" rtlCol="0" anchor="ctr"/>
          <a:lstStyle/>
          <a:p>
            <a:pPr indent="0" marL="0">
              <a:buNone/>
            </a:pPr>
            <a:r>
              <a:rPr lang="en-US" sz="650" i="1" dirty="0">
                <a:solidFill>
                  <a:srgbClr val="64748B"/>
                </a:solidFill>
                <a:latin typeface="Calibri" pitchFamily="34" charset="0"/>
                <a:ea typeface="Calibri" pitchFamily="34" charset="-122"/>
                <a:cs typeface="Calibri" pitchFamily="34" charset="-120"/>
              </a:rPr>
              <a:t>Only run this if the validation found gaps — skip if architecture already covers the change</a:t>
            </a:r>
            <a:endParaRPr lang="en-US" sz="650" dirty="0"/>
          </a:p>
        </p:txBody>
      </p:sp>
      <p:sp>
        <p:nvSpPr>
          <p:cNvPr id="33" name="Shape 31"/>
          <p:cNvSpPr/>
          <p:nvPr/>
        </p:nvSpPr>
        <p:spPr>
          <a:xfrm>
            <a:off x="365760" y="3364992"/>
            <a:ext cx="8412480" cy="402336"/>
          </a:xfrm>
          <a:prstGeom prst="rect">
            <a:avLst/>
          </a:prstGeom>
          <a:solidFill>
            <a:srgbClr val="F8FAFC"/>
          </a:solidFill>
          <a:ln/>
        </p:spPr>
      </p:sp>
      <p:sp>
        <p:nvSpPr>
          <p:cNvPr id="34" name="Shape 32"/>
          <p:cNvSpPr/>
          <p:nvPr/>
        </p:nvSpPr>
        <p:spPr>
          <a:xfrm>
            <a:off x="365760" y="3364992"/>
            <a:ext cx="45720" cy="402336"/>
          </a:xfrm>
          <a:prstGeom prst="rect">
            <a:avLst/>
          </a:prstGeom>
          <a:solidFill>
            <a:srgbClr val="F59E0B"/>
          </a:solidFill>
          <a:ln/>
        </p:spPr>
      </p:sp>
      <p:sp>
        <p:nvSpPr>
          <p:cNvPr id="35" name="Shape 33"/>
          <p:cNvSpPr/>
          <p:nvPr/>
        </p:nvSpPr>
        <p:spPr>
          <a:xfrm>
            <a:off x="502920" y="3401568"/>
            <a:ext cx="1097280" cy="329184"/>
          </a:xfrm>
          <a:prstGeom prst="roundRect">
            <a:avLst>
              <a:gd name="adj" fmla="val 11111"/>
            </a:avLst>
          </a:prstGeom>
          <a:solidFill>
            <a:srgbClr val="F59E0B"/>
          </a:solidFill>
          <a:ln/>
        </p:spPr>
      </p:sp>
      <p:sp>
        <p:nvSpPr>
          <p:cNvPr id="36" name="Text 34"/>
          <p:cNvSpPr/>
          <p:nvPr/>
        </p:nvSpPr>
        <p:spPr>
          <a:xfrm>
            <a:off x="502920" y="3401568"/>
            <a:ext cx="1097280" cy="329184"/>
          </a:xfrm>
          <a:prstGeom prst="rect">
            <a:avLst/>
          </a:prstGeom>
          <a:noFill/>
          <a:ln/>
        </p:spPr>
        <p:txBody>
          <a:bodyPr wrap="square" rtlCol="0" anchor="ctr"/>
          <a:lstStyle/>
          <a:p>
            <a:pPr algn="ctr" indent="0" marL="0">
              <a:buNone/>
            </a:pPr>
            <a:r>
              <a:rPr lang="en-US" sz="700" b="1" dirty="0">
                <a:solidFill>
                  <a:srgbClr val="FFFFFF"/>
                </a:solidFill>
                <a:latin typeface="Calibri" pitchFamily="34" charset="0"/>
                <a:ea typeface="Calibri" pitchFamily="34" charset="-122"/>
                <a:cs typeface="Calibri" pitchFamily="34" charset="-120"/>
              </a:rPr>
              <a:t>Create</a:t>
            </a:r>
            <a:endParaRPr lang="en-US" sz="700" dirty="0"/>
          </a:p>
          <a:p>
            <a:pPr algn="ctr" indent="0" marL="0">
              <a:buNone/>
            </a:pPr>
            <a:r>
              <a:rPr lang="en-US" sz="700" b="1" dirty="0">
                <a:solidFill>
                  <a:srgbClr val="FFFFFF"/>
                </a:solidFill>
                <a:latin typeface="Calibri" pitchFamily="34" charset="0"/>
                <a:ea typeface="Calibri" pitchFamily="34" charset="-122"/>
                <a:cs typeface="Calibri" pitchFamily="34" charset="-120"/>
              </a:rPr>
              <a:t>Stories</a:t>
            </a:r>
            <a:endParaRPr lang="en-US" sz="700" dirty="0"/>
          </a:p>
        </p:txBody>
      </p:sp>
      <p:sp>
        <p:nvSpPr>
          <p:cNvPr id="37" name="Text 35"/>
          <p:cNvSpPr/>
          <p:nvPr/>
        </p:nvSpPr>
        <p:spPr>
          <a:xfrm>
            <a:off x="1783080" y="3364992"/>
            <a:ext cx="6858000" cy="237744"/>
          </a:xfrm>
          <a:prstGeom prst="rect">
            <a:avLst/>
          </a:prstGeom>
          <a:noFill/>
          <a:ln/>
        </p:spPr>
        <p:txBody>
          <a:bodyPr wrap="square" lIns="0" tIns="0" rIns="0" bIns="0" rtlCol="0" anchor="ctr"/>
          <a:lstStyle/>
          <a:p>
            <a:pPr indent="0" marL="0">
              <a:buNone/>
            </a:pPr>
            <a:r>
              <a:rPr lang="en-US" sz="700" dirty="0">
                <a:solidFill>
                  <a:srgbClr val="1E293B"/>
                </a:solidFill>
                <a:latin typeface="Consolas" pitchFamily="34" charset="0"/>
                <a:ea typeface="Consolas" pitchFamily="34" charset="-122"/>
                <a:cs typeface="Consolas" pitchFamily="34" charset="-120"/>
              </a:rPr>
              <a:t>/bmad-bmm-create-epics-and-stories  Create epics and stories for the new/changed requirement.  Reference the updated PRD sections and architecture.</a:t>
            </a:r>
            <a:endParaRPr lang="en-US" sz="700" dirty="0"/>
          </a:p>
        </p:txBody>
      </p:sp>
      <p:sp>
        <p:nvSpPr>
          <p:cNvPr id="38" name="Text 36"/>
          <p:cNvSpPr/>
          <p:nvPr/>
        </p:nvSpPr>
        <p:spPr>
          <a:xfrm>
            <a:off x="1783080" y="3584448"/>
            <a:ext cx="6858000" cy="164592"/>
          </a:xfrm>
          <a:prstGeom prst="rect">
            <a:avLst/>
          </a:prstGeom>
          <a:noFill/>
          <a:ln/>
        </p:spPr>
        <p:txBody>
          <a:bodyPr wrap="square" lIns="0" tIns="0" rIns="0" bIns="0" rtlCol="0" anchor="ctr"/>
          <a:lstStyle/>
          <a:p>
            <a:pPr indent="0" marL="0">
              <a:buNone/>
            </a:pPr>
            <a:r>
              <a:rPr lang="en-US" sz="650" i="1" dirty="0">
                <a:solidFill>
                  <a:srgbClr val="64748B"/>
                </a:solidFill>
                <a:latin typeface="Calibri" pitchFamily="34" charset="0"/>
                <a:ea typeface="Calibri" pitchFamily="34" charset="-122"/>
                <a:cs typeface="Calibri" pitchFamily="34" charset="-120"/>
              </a:rPr>
              <a:t>SM agent generates stories with AC derived from the updated PRD — not from scratch</a:t>
            </a:r>
            <a:endParaRPr lang="en-US" sz="650" dirty="0"/>
          </a:p>
        </p:txBody>
      </p:sp>
      <p:sp>
        <p:nvSpPr>
          <p:cNvPr id="39" name="Shape 37"/>
          <p:cNvSpPr/>
          <p:nvPr/>
        </p:nvSpPr>
        <p:spPr>
          <a:xfrm>
            <a:off x="365760" y="3794760"/>
            <a:ext cx="8412480" cy="402336"/>
          </a:xfrm>
          <a:prstGeom prst="rect">
            <a:avLst/>
          </a:prstGeom>
          <a:solidFill>
            <a:srgbClr val="FFFFFF"/>
          </a:solidFill>
          <a:ln/>
        </p:spPr>
      </p:sp>
      <p:sp>
        <p:nvSpPr>
          <p:cNvPr id="40" name="Shape 38"/>
          <p:cNvSpPr/>
          <p:nvPr/>
        </p:nvSpPr>
        <p:spPr>
          <a:xfrm>
            <a:off x="365760" y="3794760"/>
            <a:ext cx="45720" cy="402336"/>
          </a:xfrm>
          <a:prstGeom prst="rect">
            <a:avLst/>
          </a:prstGeom>
          <a:solidFill>
            <a:srgbClr val="EF4444"/>
          </a:solidFill>
          <a:ln/>
        </p:spPr>
      </p:sp>
      <p:sp>
        <p:nvSpPr>
          <p:cNvPr id="41" name="Shape 39"/>
          <p:cNvSpPr/>
          <p:nvPr/>
        </p:nvSpPr>
        <p:spPr>
          <a:xfrm>
            <a:off x="502920" y="3831336"/>
            <a:ext cx="1097280" cy="329184"/>
          </a:xfrm>
          <a:prstGeom prst="roundRect">
            <a:avLst>
              <a:gd name="adj" fmla="val 11111"/>
            </a:avLst>
          </a:prstGeom>
          <a:solidFill>
            <a:srgbClr val="EF4444"/>
          </a:solidFill>
          <a:ln/>
        </p:spPr>
      </p:sp>
      <p:sp>
        <p:nvSpPr>
          <p:cNvPr id="42" name="Text 40"/>
          <p:cNvSpPr/>
          <p:nvPr/>
        </p:nvSpPr>
        <p:spPr>
          <a:xfrm>
            <a:off x="502920" y="3831336"/>
            <a:ext cx="1097280" cy="329184"/>
          </a:xfrm>
          <a:prstGeom prst="rect">
            <a:avLst/>
          </a:prstGeom>
          <a:noFill/>
          <a:ln/>
        </p:spPr>
        <p:txBody>
          <a:bodyPr wrap="square" rtlCol="0" anchor="ctr"/>
          <a:lstStyle/>
          <a:p>
            <a:pPr algn="ctr" indent="0" marL="0">
              <a:buNone/>
            </a:pPr>
            <a:r>
              <a:rPr lang="en-US" sz="700" b="1" dirty="0">
                <a:solidFill>
                  <a:srgbClr val="FFFFFF"/>
                </a:solidFill>
                <a:latin typeface="Calibri" pitchFamily="34" charset="0"/>
                <a:ea typeface="Calibri" pitchFamily="34" charset="-122"/>
                <a:cs typeface="Calibri" pitchFamily="34" charset="-120"/>
              </a:rPr>
              <a:t>Verify</a:t>
            </a:r>
            <a:endParaRPr lang="en-US" sz="700" dirty="0"/>
          </a:p>
          <a:p>
            <a:pPr algn="ctr" indent="0" marL="0">
              <a:buNone/>
            </a:pPr>
            <a:r>
              <a:rPr lang="en-US" sz="700" b="1" dirty="0">
                <a:solidFill>
                  <a:srgbClr val="FFFFFF"/>
                </a:solidFill>
                <a:latin typeface="Calibri" pitchFamily="34" charset="0"/>
                <a:ea typeface="Calibri" pitchFamily="34" charset="-122"/>
                <a:cs typeface="Calibri" pitchFamily="34" charset="-120"/>
              </a:rPr>
              <a:t>Alignment</a:t>
            </a:r>
            <a:endParaRPr lang="en-US" sz="700" dirty="0"/>
          </a:p>
        </p:txBody>
      </p:sp>
      <p:sp>
        <p:nvSpPr>
          <p:cNvPr id="43" name="Text 41"/>
          <p:cNvSpPr/>
          <p:nvPr/>
        </p:nvSpPr>
        <p:spPr>
          <a:xfrm>
            <a:off x="1783080" y="3794760"/>
            <a:ext cx="6858000" cy="237744"/>
          </a:xfrm>
          <a:prstGeom prst="rect">
            <a:avLst/>
          </a:prstGeom>
          <a:noFill/>
          <a:ln/>
        </p:spPr>
        <p:txBody>
          <a:bodyPr wrap="square" lIns="0" tIns="0" rIns="0" bIns="0" rtlCol="0" anchor="ctr"/>
          <a:lstStyle/>
          <a:p>
            <a:pPr indent="0" marL="0">
              <a:buNone/>
            </a:pPr>
            <a:r>
              <a:rPr lang="en-US" sz="700" dirty="0">
                <a:solidFill>
                  <a:srgbClr val="1E293B"/>
                </a:solidFill>
                <a:latin typeface="Consolas" pitchFamily="34" charset="0"/>
                <a:ea typeface="Consolas" pitchFamily="34" charset="-122"/>
                <a:cs typeface="Consolas" pitchFamily="34" charset="-120"/>
              </a:rPr>
              <a:t>/bmad-bmm-validate-epics-and-stories  Check that the new stories cover all updated PRD requirements.  Then run /bmad-bmm-check-implementation-readiness.</a:t>
            </a:r>
            <a:endParaRPr lang="en-US" sz="700" dirty="0"/>
          </a:p>
        </p:txBody>
      </p:sp>
      <p:sp>
        <p:nvSpPr>
          <p:cNvPr id="44" name="Text 42"/>
          <p:cNvSpPr/>
          <p:nvPr/>
        </p:nvSpPr>
        <p:spPr>
          <a:xfrm>
            <a:off x="1783080" y="4014216"/>
            <a:ext cx="6858000" cy="164592"/>
          </a:xfrm>
          <a:prstGeom prst="rect">
            <a:avLst/>
          </a:prstGeom>
          <a:noFill/>
          <a:ln/>
        </p:spPr>
        <p:txBody>
          <a:bodyPr wrap="square" lIns="0" tIns="0" rIns="0" bIns="0" rtlCol="0" anchor="ctr"/>
          <a:lstStyle/>
          <a:p>
            <a:pPr indent="0" marL="0">
              <a:buNone/>
            </a:pPr>
            <a:r>
              <a:rPr lang="en-US" sz="650" i="1" dirty="0">
                <a:solidFill>
                  <a:srgbClr val="64748B"/>
                </a:solidFill>
                <a:latin typeface="Calibri" pitchFamily="34" charset="0"/>
                <a:ea typeface="Calibri" pitchFamily="34" charset="-122"/>
                <a:cs typeface="Calibri" pitchFamily="34" charset="-120"/>
              </a:rPr>
              <a:t>Full alignment gate: PRD ↔ Architecture ↔ Epics ↔ Stories must all be consistent</a:t>
            </a:r>
            <a:endParaRPr lang="en-US" sz="650" dirty="0"/>
          </a:p>
        </p:txBody>
      </p:sp>
      <p:sp>
        <p:nvSpPr>
          <p:cNvPr id="45" name="Shape 43"/>
          <p:cNvSpPr/>
          <p:nvPr/>
        </p:nvSpPr>
        <p:spPr>
          <a:xfrm>
            <a:off x="365760" y="4224528"/>
            <a:ext cx="8412480" cy="402336"/>
          </a:xfrm>
          <a:prstGeom prst="rect">
            <a:avLst/>
          </a:prstGeom>
          <a:solidFill>
            <a:srgbClr val="F8FAFC"/>
          </a:solidFill>
          <a:ln/>
        </p:spPr>
      </p:sp>
      <p:sp>
        <p:nvSpPr>
          <p:cNvPr id="46" name="Shape 44"/>
          <p:cNvSpPr/>
          <p:nvPr/>
        </p:nvSpPr>
        <p:spPr>
          <a:xfrm>
            <a:off x="365760" y="4224528"/>
            <a:ext cx="45720" cy="402336"/>
          </a:xfrm>
          <a:prstGeom prst="rect">
            <a:avLst/>
          </a:prstGeom>
          <a:solidFill>
            <a:srgbClr val="EC4899"/>
          </a:solidFill>
          <a:ln/>
        </p:spPr>
      </p:sp>
      <p:sp>
        <p:nvSpPr>
          <p:cNvPr id="47" name="Shape 45"/>
          <p:cNvSpPr/>
          <p:nvPr/>
        </p:nvSpPr>
        <p:spPr>
          <a:xfrm>
            <a:off x="502920" y="4261104"/>
            <a:ext cx="1097280" cy="329184"/>
          </a:xfrm>
          <a:prstGeom prst="roundRect">
            <a:avLst>
              <a:gd name="adj" fmla="val 11111"/>
            </a:avLst>
          </a:prstGeom>
          <a:solidFill>
            <a:srgbClr val="EC4899"/>
          </a:solidFill>
          <a:ln/>
        </p:spPr>
      </p:sp>
      <p:sp>
        <p:nvSpPr>
          <p:cNvPr id="48" name="Text 46"/>
          <p:cNvSpPr/>
          <p:nvPr/>
        </p:nvSpPr>
        <p:spPr>
          <a:xfrm>
            <a:off x="502920" y="4261104"/>
            <a:ext cx="1097280" cy="329184"/>
          </a:xfrm>
          <a:prstGeom prst="rect">
            <a:avLst/>
          </a:prstGeom>
          <a:noFill/>
          <a:ln/>
        </p:spPr>
        <p:txBody>
          <a:bodyPr wrap="square" rtlCol="0" anchor="ctr"/>
          <a:lstStyle/>
          <a:p>
            <a:pPr algn="ctr" indent="0" marL="0">
              <a:buNone/>
            </a:pPr>
            <a:r>
              <a:rPr lang="en-US" sz="700" b="1" dirty="0">
                <a:solidFill>
                  <a:srgbClr val="FFFFFF"/>
                </a:solidFill>
                <a:latin typeface="Calibri" pitchFamily="34" charset="0"/>
                <a:ea typeface="Calibri" pitchFamily="34" charset="-122"/>
                <a:cs typeface="Calibri" pitchFamily="34" charset="-120"/>
              </a:rPr>
              <a:t>Adversarial</a:t>
            </a:r>
            <a:endParaRPr lang="en-US" sz="700" dirty="0"/>
          </a:p>
          <a:p>
            <a:pPr algn="ctr" indent="0" marL="0">
              <a:buNone/>
            </a:pPr>
            <a:r>
              <a:rPr lang="en-US" sz="700" b="1" dirty="0">
                <a:solidFill>
                  <a:srgbClr val="FFFFFF"/>
                </a:solidFill>
                <a:latin typeface="Calibri" pitchFamily="34" charset="0"/>
                <a:ea typeface="Calibri" pitchFamily="34" charset="-122"/>
                <a:cs typeface="Calibri" pitchFamily="34" charset="-120"/>
              </a:rPr>
              <a:t>Review</a:t>
            </a:r>
            <a:endParaRPr lang="en-US" sz="700" dirty="0"/>
          </a:p>
        </p:txBody>
      </p:sp>
      <p:sp>
        <p:nvSpPr>
          <p:cNvPr id="49" name="Text 47"/>
          <p:cNvSpPr/>
          <p:nvPr/>
        </p:nvSpPr>
        <p:spPr>
          <a:xfrm>
            <a:off x="1783080" y="4224528"/>
            <a:ext cx="6858000" cy="237744"/>
          </a:xfrm>
          <a:prstGeom prst="rect">
            <a:avLst/>
          </a:prstGeom>
          <a:noFill/>
          <a:ln/>
        </p:spPr>
        <p:txBody>
          <a:bodyPr wrap="square" lIns="0" tIns="0" rIns="0" bIns="0" rtlCol="0" anchor="ctr"/>
          <a:lstStyle/>
          <a:p>
            <a:pPr indent="0" marL="0">
              <a:buNone/>
            </a:pPr>
            <a:r>
              <a:rPr lang="en-US" sz="700" dirty="0">
                <a:solidFill>
                  <a:srgbClr val="1E293B"/>
                </a:solidFill>
                <a:latin typeface="Consolas" pitchFamily="34" charset="0"/>
                <a:ea typeface="Consolas" pitchFamily="34" charset="-122"/>
                <a:cs typeface="Consolas" pitchFamily="34" charset="-120"/>
              </a:rPr>
              <a:t>/bmad-review-adversarial-general  Review the entire change: updated PRD, architecture delta, and new stories. Find contradictions.</a:t>
            </a:r>
            <a:endParaRPr lang="en-US" sz="700" dirty="0"/>
          </a:p>
        </p:txBody>
      </p:sp>
      <p:sp>
        <p:nvSpPr>
          <p:cNvPr id="50" name="Text 48"/>
          <p:cNvSpPr/>
          <p:nvPr/>
        </p:nvSpPr>
        <p:spPr>
          <a:xfrm>
            <a:off x="1783080" y="4443984"/>
            <a:ext cx="6858000" cy="164592"/>
          </a:xfrm>
          <a:prstGeom prst="rect">
            <a:avLst/>
          </a:prstGeom>
          <a:noFill/>
          <a:ln/>
        </p:spPr>
        <p:txBody>
          <a:bodyPr wrap="square" lIns="0" tIns="0" rIns="0" bIns="0" rtlCol="0" anchor="ctr"/>
          <a:lstStyle/>
          <a:p>
            <a:pPr indent="0" marL="0">
              <a:buNone/>
            </a:pPr>
            <a:r>
              <a:rPr lang="en-US" sz="650" i="1" dirty="0">
                <a:solidFill>
                  <a:srgbClr val="64748B"/>
                </a:solidFill>
                <a:latin typeface="Calibri" pitchFamily="34" charset="0"/>
                <a:ea typeface="Calibri" pitchFamily="34" charset="-122"/>
                <a:cs typeface="Calibri" pitchFamily="34" charset="-120"/>
              </a:rPr>
              <a:t>Final sanity check before sprint planning — catches what the validation commands miss</a:t>
            </a:r>
            <a:endParaRPr lang="en-US" sz="650" dirty="0"/>
          </a:p>
        </p:txBody>
      </p:sp>
      <p:sp>
        <p:nvSpPr>
          <p:cNvPr id="51" name="Shape 49"/>
          <p:cNvSpPr/>
          <p:nvPr/>
        </p:nvSpPr>
        <p:spPr>
          <a:xfrm>
            <a:off x="365760" y="4663440"/>
            <a:ext cx="8412480" cy="365760"/>
          </a:xfrm>
          <a:prstGeom prst="rect">
            <a:avLst/>
          </a:prstGeom>
          <a:solidFill>
            <a:srgbClr val="0F1B2D"/>
          </a:solidFill>
          <a:ln/>
        </p:spPr>
      </p:sp>
      <p:sp>
        <p:nvSpPr>
          <p:cNvPr id="52" name="Text 50"/>
          <p:cNvSpPr/>
          <p:nvPr/>
        </p:nvSpPr>
        <p:spPr>
          <a:xfrm>
            <a:off x="548640" y="4663440"/>
            <a:ext cx="8046720" cy="365760"/>
          </a:xfrm>
          <a:prstGeom prst="rect">
            <a:avLst/>
          </a:prstGeom>
          <a:noFill/>
          <a:ln/>
        </p:spPr>
        <p:txBody>
          <a:bodyPr wrap="square" lIns="0" tIns="0" rIns="0" bIns="0" rtlCol="0" anchor="ctr"/>
          <a:lstStyle/>
          <a:p>
            <a:pPr indent="0" marL="0">
              <a:buNone/>
            </a:pPr>
            <a:r>
              <a:rPr lang="en-US" sz="900" dirty="0">
                <a:solidFill>
                  <a:srgbClr val="14B8A6"/>
                </a:solidFill>
                <a:latin typeface="Calibri" pitchFamily="34" charset="0"/>
                <a:ea typeface="Calibri" pitchFamily="34" charset="-122"/>
                <a:cs typeface="Calibri" pitchFamily="34" charset="-120"/>
              </a:rPr>
              <a:t>✨  Every requirement change flows top-down: PRD → Architecture → Stories.  Never skip a level — that’s how drift happens.</a:t>
            </a:r>
            <a:endParaRPr lang="en-US" sz="900" dirty="0"/>
          </a:p>
        </p:txBody>
      </p:sp>
      <p:sp>
        <p:nvSpPr>
          <p:cNvPr id="53" name="Text 51"/>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27 / 100</a:t>
            </a:r>
            <a:endParaRPr lang="en-US" sz="8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 28">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AI Coding Prompt Loop</a:t>
            </a:r>
            <a:endParaRPr lang="en-US" sz="2600" dirty="0"/>
          </a:p>
        </p:txBody>
      </p:sp>
      <p:sp>
        <p:nvSpPr>
          <p:cNvPr id="5" name="Text 3"/>
          <p:cNvSpPr/>
          <p:nvPr/>
        </p:nvSpPr>
        <p:spPr>
          <a:xfrm>
            <a:off x="457200" y="914400"/>
            <a:ext cx="8229600" cy="274320"/>
          </a:xfrm>
          <a:prstGeom prst="rect">
            <a:avLst/>
          </a:prstGeom>
          <a:noFill/>
          <a:ln/>
        </p:spPr>
        <p:txBody>
          <a:bodyPr wrap="square" lIns="0" tIns="0" rIns="0" bIns="0" rtlCol="0" anchor="ctr"/>
          <a:lstStyle/>
          <a:p>
            <a:pPr indent="0" marL="0">
              <a:buNone/>
            </a:pPr>
            <a:r>
              <a:rPr lang="en-US" sz="1100" dirty="0">
                <a:solidFill>
                  <a:srgbClr val="1E293B"/>
                </a:solidFill>
                <a:latin typeface="Calibri" pitchFamily="34" charset="0"/>
                <a:ea typeface="Calibri" pitchFamily="34" charset="-122"/>
                <a:cs typeface="Calibri" pitchFamily="34" charset="-120"/>
              </a:rPr>
              <a:t>A typical sprint cycle through prompts — from story creation to testing</a:t>
            </a:r>
            <a:endParaRPr lang="en-US" sz="1100" dirty="0"/>
          </a:p>
        </p:txBody>
      </p:sp>
      <p:sp>
        <p:nvSpPr>
          <p:cNvPr id="6" name="Shape 4"/>
          <p:cNvSpPr/>
          <p:nvPr/>
        </p:nvSpPr>
        <p:spPr>
          <a:xfrm>
            <a:off x="365760" y="1280160"/>
            <a:ext cx="8412480" cy="320040"/>
          </a:xfrm>
          <a:prstGeom prst="rect">
            <a:avLst/>
          </a:prstGeom>
          <a:solidFill>
            <a:srgbClr val="0F1B2D"/>
          </a:solidFill>
          <a:ln/>
        </p:spPr>
      </p:sp>
      <p:sp>
        <p:nvSpPr>
          <p:cNvPr id="7" name="Text 5"/>
          <p:cNvSpPr/>
          <p:nvPr/>
        </p:nvSpPr>
        <p:spPr>
          <a:xfrm>
            <a:off x="457200" y="1280160"/>
            <a:ext cx="1280160" cy="320040"/>
          </a:xfrm>
          <a:prstGeom prst="rect">
            <a:avLst/>
          </a:prstGeom>
          <a:noFill/>
          <a:ln/>
        </p:spPr>
        <p:txBody>
          <a:bodyPr wrap="square" lIns="0" tIns="0" rIns="0" bIns="0" rtlCol="0" anchor="ctr"/>
          <a:lstStyle/>
          <a:p>
            <a:pPr indent="0" marL="0">
              <a:buNone/>
            </a:pPr>
            <a:r>
              <a:rPr lang="en-US" sz="900" b="1" dirty="0">
                <a:solidFill>
                  <a:srgbClr val="FFFFFF"/>
                </a:solidFill>
                <a:latin typeface="Calibri" pitchFamily="34" charset="0"/>
                <a:ea typeface="Calibri" pitchFamily="34" charset="-122"/>
                <a:cs typeface="Calibri" pitchFamily="34" charset="-120"/>
              </a:rPr>
              <a:t>Stage</a:t>
            </a:r>
            <a:endParaRPr lang="en-US" sz="900" dirty="0"/>
          </a:p>
        </p:txBody>
      </p:sp>
      <p:sp>
        <p:nvSpPr>
          <p:cNvPr id="8" name="Text 6"/>
          <p:cNvSpPr/>
          <p:nvPr/>
        </p:nvSpPr>
        <p:spPr>
          <a:xfrm>
            <a:off x="1783080" y="1280160"/>
            <a:ext cx="6858000" cy="320040"/>
          </a:xfrm>
          <a:prstGeom prst="rect">
            <a:avLst/>
          </a:prstGeom>
          <a:noFill/>
          <a:ln/>
        </p:spPr>
        <p:txBody>
          <a:bodyPr wrap="square" lIns="0" tIns="0" rIns="0" bIns="0" rtlCol="0" anchor="ctr"/>
          <a:lstStyle/>
          <a:p>
            <a:pPr indent="0" marL="0">
              <a:buNone/>
            </a:pPr>
            <a:r>
              <a:rPr lang="en-US" sz="900" b="1" dirty="0">
                <a:solidFill>
                  <a:srgbClr val="FFFFFF"/>
                </a:solidFill>
                <a:latin typeface="Calibri" pitchFamily="34" charset="0"/>
                <a:ea typeface="Calibri" pitchFamily="34" charset="-122"/>
                <a:cs typeface="Calibri" pitchFamily="34" charset="-120"/>
              </a:rPr>
              <a:t>Sample Prompt</a:t>
            </a:r>
            <a:endParaRPr lang="en-US" sz="900" dirty="0"/>
          </a:p>
        </p:txBody>
      </p:sp>
      <p:sp>
        <p:nvSpPr>
          <p:cNvPr id="9" name="Shape 7"/>
          <p:cNvSpPr/>
          <p:nvPr/>
        </p:nvSpPr>
        <p:spPr>
          <a:xfrm>
            <a:off x="365760" y="1645920"/>
            <a:ext cx="8412480" cy="402336"/>
          </a:xfrm>
          <a:prstGeom prst="rect">
            <a:avLst/>
          </a:prstGeom>
          <a:solidFill>
            <a:srgbClr val="F8FAFC"/>
          </a:solidFill>
          <a:ln/>
        </p:spPr>
      </p:sp>
      <p:sp>
        <p:nvSpPr>
          <p:cNvPr id="10" name="Shape 8"/>
          <p:cNvSpPr/>
          <p:nvPr/>
        </p:nvSpPr>
        <p:spPr>
          <a:xfrm>
            <a:off x="365760" y="1645920"/>
            <a:ext cx="45720" cy="402336"/>
          </a:xfrm>
          <a:prstGeom prst="rect">
            <a:avLst/>
          </a:prstGeom>
          <a:solidFill>
            <a:srgbClr val="3B82F6"/>
          </a:solidFill>
          <a:ln/>
        </p:spPr>
      </p:sp>
      <p:sp>
        <p:nvSpPr>
          <p:cNvPr id="11" name="Shape 9"/>
          <p:cNvSpPr/>
          <p:nvPr/>
        </p:nvSpPr>
        <p:spPr>
          <a:xfrm>
            <a:off x="502920" y="1682496"/>
            <a:ext cx="1097280" cy="329184"/>
          </a:xfrm>
          <a:prstGeom prst="roundRect">
            <a:avLst>
              <a:gd name="adj" fmla="val 11111"/>
            </a:avLst>
          </a:prstGeom>
          <a:solidFill>
            <a:srgbClr val="3B82F6"/>
          </a:solidFill>
          <a:ln/>
        </p:spPr>
      </p:sp>
      <p:sp>
        <p:nvSpPr>
          <p:cNvPr id="12" name="Text 10"/>
          <p:cNvSpPr/>
          <p:nvPr/>
        </p:nvSpPr>
        <p:spPr>
          <a:xfrm>
            <a:off x="502920" y="1682496"/>
            <a:ext cx="1097280" cy="329184"/>
          </a:xfrm>
          <a:prstGeom prst="rect">
            <a:avLst/>
          </a:prstGeom>
          <a:noFill/>
          <a:ln/>
        </p:spPr>
        <p:txBody>
          <a:bodyPr wrap="square" rtlCol="0" anchor="ctr"/>
          <a:lstStyle/>
          <a:p>
            <a:pPr algn="ctr" indent="0" marL="0">
              <a:buNone/>
            </a:pPr>
            <a:r>
              <a:rPr lang="en-US" sz="700" b="1" dirty="0">
                <a:solidFill>
                  <a:srgbClr val="FFFFFF"/>
                </a:solidFill>
                <a:latin typeface="Calibri" pitchFamily="34" charset="0"/>
                <a:ea typeface="Calibri" pitchFamily="34" charset="-122"/>
                <a:cs typeface="Calibri" pitchFamily="34" charset="-120"/>
              </a:rPr>
              <a:t>Sprint</a:t>
            </a:r>
            <a:endParaRPr lang="en-US" sz="700" dirty="0"/>
          </a:p>
          <a:p>
            <a:pPr algn="ctr" indent="0" marL="0">
              <a:buNone/>
            </a:pPr>
            <a:r>
              <a:rPr lang="en-US" sz="700" b="1" dirty="0">
                <a:solidFill>
                  <a:srgbClr val="FFFFFF"/>
                </a:solidFill>
                <a:latin typeface="Calibri" pitchFamily="34" charset="0"/>
                <a:ea typeface="Calibri" pitchFamily="34" charset="-122"/>
                <a:cs typeface="Calibri" pitchFamily="34" charset="-120"/>
              </a:rPr>
              <a:t>Planning</a:t>
            </a:r>
            <a:endParaRPr lang="en-US" sz="700" dirty="0"/>
          </a:p>
        </p:txBody>
      </p:sp>
      <p:sp>
        <p:nvSpPr>
          <p:cNvPr id="13" name="Text 11"/>
          <p:cNvSpPr/>
          <p:nvPr/>
        </p:nvSpPr>
        <p:spPr>
          <a:xfrm>
            <a:off x="1783080" y="1645920"/>
            <a:ext cx="6858000" cy="237744"/>
          </a:xfrm>
          <a:prstGeom prst="rect">
            <a:avLst/>
          </a:prstGeom>
          <a:noFill/>
          <a:ln/>
        </p:spPr>
        <p:txBody>
          <a:bodyPr wrap="square" lIns="0" tIns="0" rIns="0" bIns="0" rtlCol="0" anchor="ctr"/>
          <a:lstStyle/>
          <a:p>
            <a:pPr indent="0" marL="0">
              <a:buNone/>
            </a:pPr>
            <a:r>
              <a:rPr lang="en-US" sz="700" dirty="0">
                <a:solidFill>
                  <a:srgbClr val="1E293B"/>
                </a:solidFill>
                <a:latin typeface="Consolas" pitchFamily="34" charset="0"/>
                <a:ea typeface="Consolas" pitchFamily="34" charset="-122"/>
                <a:cs typeface="Consolas" pitchFamily="34" charset="-120"/>
              </a:rPr>
              <a:t>/bmad-bmm-create-story 1-2 . Create a story which delivers value but stays short and focused</a:t>
            </a:r>
            <a:endParaRPr lang="en-US" sz="700" dirty="0"/>
          </a:p>
        </p:txBody>
      </p:sp>
      <p:sp>
        <p:nvSpPr>
          <p:cNvPr id="14" name="Text 12"/>
          <p:cNvSpPr/>
          <p:nvPr/>
        </p:nvSpPr>
        <p:spPr>
          <a:xfrm>
            <a:off x="1783080" y="1865376"/>
            <a:ext cx="6858000" cy="164592"/>
          </a:xfrm>
          <a:prstGeom prst="rect">
            <a:avLst/>
          </a:prstGeom>
          <a:noFill/>
          <a:ln/>
        </p:spPr>
        <p:txBody>
          <a:bodyPr wrap="square" lIns="0" tIns="0" rIns="0" bIns="0" rtlCol="0" anchor="ctr"/>
          <a:lstStyle/>
          <a:p>
            <a:pPr indent="0" marL="0">
              <a:buNone/>
            </a:pPr>
            <a:r>
              <a:rPr lang="en-US" sz="650" i="1" dirty="0">
                <a:solidFill>
                  <a:srgbClr val="64748B"/>
                </a:solidFill>
                <a:latin typeface="Calibri" pitchFamily="34" charset="0"/>
                <a:ea typeface="Calibri" pitchFamily="34" charset="-122"/>
                <a:cs typeface="Calibri" pitchFamily="34" charset="-120"/>
              </a:rPr>
              <a:t>SM agent creates the story file with full AC, tasks, and architecture references</a:t>
            </a:r>
            <a:endParaRPr lang="en-US" sz="650" dirty="0"/>
          </a:p>
        </p:txBody>
      </p:sp>
      <p:sp>
        <p:nvSpPr>
          <p:cNvPr id="15" name="Shape 13"/>
          <p:cNvSpPr/>
          <p:nvPr/>
        </p:nvSpPr>
        <p:spPr>
          <a:xfrm>
            <a:off x="365760" y="2075688"/>
            <a:ext cx="8412480" cy="402336"/>
          </a:xfrm>
          <a:prstGeom prst="rect">
            <a:avLst/>
          </a:prstGeom>
          <a:solidFill>
            <a:srgbClr val="FFFFFF"/>
          </a:solidFill>
          <a:ln/>
        </p:spPr>
      </p:sp>
      <p:sp>
        <p:nvSpPr>
          <p:cNvPr id="16" name="Shape 14"/>
          <p:cNvSpPr/>
          <p:nvPr/>
        </p:nvSpPr>
        <p:spPr>
          <a:xfrm>
            <a:off x="365760" y="2075688"/>
            <a:ext cx="45720" cy="402336"/>
          </a:xfrm>
          <a:prstGeom prst="rect">
            <a:avLst/>
          </a:prstGeom>
          <a:solidFill>
            <a:srgbClr val="8B5CF6"/>
          </a:solidFill>
          <a:ln/>
        </p:spPr>
      </p:sp>
      <p:sp>
        <p:nvSpPr>
          <p:cNvPr id="17" name="Shape 15"/>
          <p:cNvSpPr/>
          <p:nvPr/>
        </p:nvSpPr>
        <p:spPr>
          <a:xfrm>
            <a:off x="502920" y="2112264"/>
            <a:ext cx="1097280" cy="329184"/>
          </a:xfrm>
          <a:prstGeom prst="roundRect">
            <a:avLst>
              <a:gd name="adj" fmla="val 11111"/>
            </a:avLst>
          </a:prstGeom>
          <a:solidFill>
            <a:srgbClr val="8B5CF6"/>
          </a:solidFill>
          <a:ln/>
        </p:spPr>
      </p:sp>
      <p:sp>
        <p:nvSpPr>
          <p:cNvPr id="18" name="Text 16"/>
          <p:cNvSpPr/>
          <p:nvPr/>
        </p:nvSpPr>
        <p:spPr>
          <a:xfrm>
            <a:off x="502920" y="2112264"/>
            <a:ext cx="1097280" cy="329184"/>
          </a:xfrm>
          <a:prstGeom prst="rect">
            <a:avLst/>
          </a:prstGeom>
          <a:noFill/>
          <a:ln/>
        </p:spPr>
        <p:txBody>
          <a:bodyPr wrap="square" rtlCol="0" anchor="ctr"/>
          <a:lstStyle/>
          <a:p>
            <a:pPr algn="ctr" indent="0" marL="0">
              <a:buNone/>
            </a:pPr>
            <a:r>
              <a:rPr lang="en-US" sz="700" b="1" dirty="0">
                <a:solidFill>
                  <a:srgbClr val="FFFFFF"/>
                </a:solidFill>
                <a:latin typeface="Calibri" pitchFamily="34" charset="0"/>
                <a:ea typeface="Calibri" pitchFamily="34" charset="-122"/>
                <a:cs typeface="Calibri" pitchFamily="34" charset="-120"/>
              </a:rPr>
              <a:t>Sprint</a:t>
            </a:r>
            <a:endParaRPr lang="en-US" sz="700" dirty="0"/>
          </a:p>
          <a:p>
            <a:pPr algn="ctr" indent="0" marL="0">
              <a:buNone/>
            </a:pPr>
            <a:r>
              <a:rPr lang="en-US" sz="700" b="1" dirty="0">
                <a:solidFill>
                  <a:srgbClr val="FFFFFF"/>
                </a:solidFill>
                <a:latin typeface="Calibri" pitchFamily="34" charset="0"/>
                <a:ea typeface="Calibri" pitchFamily="34" charset="-122"/>
                <a:cs typeface="Calibri" pitchFamily="34" charset="-120"/>
              </a:rPr>
              <a:t>Planning</a:t>
            </a:r>
            <a:endParaRPr lang="en-US" sz="700" dirty="0"/>
          </a:p>
        </p:txBody>
      </p:sp>
      <p:sp>
        <p:nvSpPr>
          <p:cNvPr id="19" name="Text 17"/>
          <p:cNvSpPr/>
          <p:nvPr/>
        </p:nvSpPr>
        <p:spPr>
          <a:xfrm>
            <a:off x="1783080" y="2075688"/>
            <a:ext cx="6858000" cy="237744"/>
          </a:xfrm>
          <a:prstGeom prst="rect">
            <a:avLst/>
          </a:prstGeom>
          <a:noFill/>
          <a:ln/>
        </p:spPr>
        <p:txBody>
          <a:bodyPr wrap="square" lIns="0" tIns="0" rIns="0" bIns="0" rtlCol="0" anchor="ctr"/>
          <a:lstStyle/>
          <a:p>
            <a:pPr indent="0" marL="0">
              <a:buNone/>
            </a:pPr>
            <a:r>
              <a:rPr lang="en-US" sz="700" dirty="0">
                <a:solidFill>
                  <a:srgbClr val="1E293B"/>
                </a:solidFill>
                <a:latin typeface="Consolas" pitchFamily="34" charset="0"/>
                <a:ea typeface="Consolas" pitchFamily="34" charset="-122"/>
                <a:cs typeface="Consolas" pitchFamily="34" charset="-120"/>
              </a:rPr>
              <a:t>/bmad-review-adversarial-general  Review story 1-2</a:t>
            </a:r>
            <a:endParaRPr lang="en-US" sz="700" dirty="0"/>
          </a:p>
        </p:txBody>
      </p:sp>
      <p:sp>
        <p:nvSpPr>
          <p:cNvPr id="20" name="Text 18"/>
          <p:cNvSpPr/>
          <p:nvPr/>
        </p:nvSpPr>
        <p:spPr>
          <a:xfrm>
            <a:off x="1783080" y="2295144"/>
            <a:ext cx="6858000" cy="164592"/>
          </a:xfrm>
          <a:prstGeom prst="rect">
            <a:avLst/>
          </a:prstGeom>
          <a:noFill/>
          <a:ln/>
        </p:spPr>
        <p:txBody>
          <a:bodyPr wrap="square" lIns="0" tIns="0" rIns="0" bIns="0" rtlCol="0" anchor="ctr"/>
          <a:lstStyle/>
          <a:p>
            <a:pPr indent="0" marL="0">
              <a:buNone/>
            </a:pPr>
            <a:r>
              <a:rPr lang="en-US" sz="650" i="1" dirty="0">
                <a:solidFill>
                  <a:srgbClr val="64748B"/>
                </a:solidFill>
                <a:latin typeface="Calibri" pitchFamily="34" charset="0"/>
                <a:ea typeface="Calibri" pitchFamily="34" charset="-122"/>
                <a:cs typeface="Calibri" pitchFamily="34" charset="-120"/>
              </a:rPr>
              <a:t>Adversarial review challenges assumptions, catches missing AC, finds edge cases</a:t>
            </a:r>
            <a:endParaRPr lang="en-US" sz="650" dirty="0"/>
          </a:p>
        </p:txBody>
      </p:sp>
      <p:sp>
        <p:nvSpPr>
          <p:cNvPr id="21" name="Shape 19"/>
          <p:cNvSpPr/>
          <p:nvPr/>
        </p:nvSpPr>
        <p:spPr>
          <a:xfrm>
            <a:off x="365760" y="2505456"/>
            <a:ext cx="8412480" cy="402336"/>
          </a:xfrm>
          <a:prstGeom prst="rect">
            <a:avLst/>
          </a:prstGeom>
          <a:solidFill>
            <a:srgbClr val="F8FAFC"/>
          </a:solidFill>
          <a:ln/>
        </p:spPr>
      </p:sp>
      <p:sp>
        <p:nvSpPr>
          <p:cNvPr id="22" name="Shape 20"/>
          <p:cNvSpPr/>
          <p:nvPr/>
        </p:nvSpPr>
        <p:spPr>
          <a:xfrm>
            <a:off x="365760" y="2505456"/>
            <a:ext cx="45720" cy="402336"/>
          </a:xfrm>
          <a:prstGeom prst="rect">
            <a:avLst/>
          </a:prstGeom>
          <a:solidFill>
            <a:srgbClr val="10B981"/>
          </a:solidFill>
          <a:ln/>
        </p:spPr>
      </p:sp>
      <p:sp>
        <p:nvSpPr>
          <p:cNvPr id="23" name="Shape 21"/>
          <p:cNvSpPr/>
          <p:nvPr/>
        </p:nvSpPr>
        <p:spPr>
          <a:xfrm>
            <a:off x="502920" y="2542032"/>
            <a:ext cx="1097280" cy="329184"/>
          </a:xfrm>
          <a:prstGeom prst="roundRect">
            <a:avLst>
              <a:gd name="adj" fmla="val 11111"/>
            </a:avLst>
          </a:prstGeom>
          <a:solidFill>
            <a:srgbClr val="10B981"/>
          </a:solidFill>
          <a:ln/>
        </p:spPr>
      </p:sp>
      <p:sp>
        <p:nvSpPr>
          <p:cNvPr id="24" name="Text 22"/>
          <p:cNvSpPr/>
          <p:nvPr/>
        </p:nvSpPr>
        <p:spPr>
          <a:xfrm>
            <a:off x="502920" y="2542032"/>
            <a:ext cx="1097280" cy="329184"/>
          </a:xfrm>
          <a:prstGeom prst="rect">
            <a:avLst/>
          </a:prstGeom>
          <a:noFill/>
          <a:ln/>
        </p:spPr>
        <p:txBody>
          <a:bodyPr wrap="square" rtlCol="0" anchor="ctr"/>
          <a:lstStyle/>
          <a:p>
            <a:pPr algn="ctr" indent="0" marL="0">
              <a:buNone/>
            </a:pPr>
            <a:r>
              <a:rPr lang="en-US" sz="700" b="1" dirty="0">
                <a:solidFill>
                  <a:srgbClr val="FFFFFF"/>
                </a:solidFill>
                <a:latin typeface="Calibri" pitchFamily="34" charset="0"/>
                <a:ea typeface="Calibri" pitchFamily="34" charset="-122"/>
                <a:cs typeface="Calibri" pitchFamily="34" charset="-120"/>
              </a:rPr>
              <a:t>Coding</a:t>
            </a:r>
            <a:endParaRPr lang="en-US" sz="700" dirty="0"/>
          </a:p>
        </p:txBody>
      </p:sp>
      <p:sp>
        <p:nvSpPr>
          <p:cNvPr id="25" name="Text 23"/>
          <p:cNvSpPr/>
          <p:nvPr/>
        </p:nvSpPr>
        <p:spPr>
          <a:xfrm>
            <a:off x="1783080" y="2505456"/>
            <a:ext cx="6858000" cy="237744"/>
          </a:xfrm>
          <a:prstGeom prst="rect">
            <a:avLst/>
          </a:prstGeom>
          <a:noFill/>
          <a:ln/>
        </p:spPr>
        <p:txBody>
          <a:bodyPr wrap="square" lIns="0" tIns="0" rIns="0" bIns="0" rtlCol="0" anchor="ctr"/>
          <a:lstStyle/>
          <a:p>
            <a:pPr indent="0" marL="0">
              <a:buNone/>
            </a:pPr>
            <a:r>
              <a:rPr lang="en-US" sz="700" dirty="0">
                <a:solidFill>
                  <a:srgbClr val="1E293B"/>
                </a:solidFill>
                <a:latin typeface="Consolas" pitchFamily="34" charset="0"/>
                <a:ea typeface="Consolas" pitchFamily="34" charset="-122"/>
                <a:cs typeface="Consolas" pitchFamily="34" charset="-120"/>
              </a:rPr>
              <a:t>/bmad-bmm-dev-story  Work on story 1-2</a:t>
            </a:r>
            <a:endParaRPr lang="en-US" sz="700" dirty="0"/>
          </a:p>
        </p:txBody>
      </p:sp>
      <p:sp>
        <p:nvSpPr>
          <p:cNvPr id="26" name="Text 24"/>
          <p:cNvSpPr/>
          <p:nvPr/>
        </p:nvSpPr>
        <p:spPr>
          <a:xfrm>
            <a:off x="1783080" y="2724912"/>
            <a:ext cx="6858000" cy="164592"/>
          </a:xfrm>
          <a:prstGeom prst="rect">
            <a:avLst/>
          </a:prstGeom>
          <a:noFill/>
          <a:ln/>
        </p:spPr>
        <p:txBody>
          <a:bodyPr wrap="square" lIns="0" tIns="0" rIns="0" bIns="0" rtlCol="0" anchor="ctr"/>
          <a:lstStyle/>
          <a:p>
            <a:pPr indent="0" marL="0">
              <a:buNone/>
            </a:pPr>
            <a:r>
              <a:rPr lang="en-US" sz="650" i="1" dirty="0">
                <a:solidFill>
                  <a:srgbClr val="64748B"/>
                </a:solidFill>
                <a:latin typeface="Calibri" pitchFamily="34" charset="0"/>
                <a:ea typeface="Calibri" pitchFamily="34" charset="-122"/>
                <a:cs typeface="Calibri" pitchFamily="34" charset="-120"/>
              </a:rPr>
              <a:t>Dev agent loads the story, architecture, and project context automatically</a:t>
            </a:r>
            <a:endParaRPr lang="en-US" sz="650" dirty="0"/>
          </a:p>
        </p:txBody>
      </p:sp>
      <p:sp>
        <p:nvSpPr>
          <p:cNvPr id="27" name="Shape 25"/>
          <p:cNvSpPr/>
          <p:nvPr/>
        </p:nvSpPr>
        <p:spPr>
          <a:xfrm>
            <a:off x="365760" y="2935224"/>
            <a:ext cx="8412480" cy="402336"/>
          </a:xfrm>
          <a:prstGeom prst="rect">
            <a:avLst/>
          </a:prstGeom>
          <a:solidFill>
            <a:srgbClr val="FFFFFF"/>
          </a:solidFill>
          <a:ln/>
        </p:spPr>
      </p:sp>
      <p:sp>
        <p:nvSpPr>
          <p:cNvPr id="28" name="Shape 26"/>
          <p:cNvSpPr/>
          <p:nvPr/>
        </p:nvSpPr>
        <p:spPr>
          <a:xfrm>
            <a:off x="365760" y="2935224"/>
            <a:ext cx="45720" cy="402336"/>
          </a:xfrm>
          <a:prstGeom prst="rect">
            <a:avLst/>
          </a:prstGeom>
          <a:solidFill>
            <a:srgbClr val="F59E0B"/>
          </a:solidFill>
          <a:ln/>
        </p:spPr>
      </p:sp>
      <p:sp>
        <p:nvSpPr>
          <p:cNvPr id="29" name="Shape 27"/>
          <p:cNvSpPr/>
          <p:nvPr/>
        </p:nvSpPr>
        <p:spPr>
          <a:xfrm>
            <a:off x="502920" y="2971800"/>
            <a:ext cx="1097280" cy="329184"/>
          </a:xfrm>
          <a:prstGeom prst="roundRect">
            <a:avLst>
              <a:gd name="adj" fmla="val 11111"/>
            </a:avLst>
          </a:prstGeom>
          <a:solidFill>
            <a:srgbClr val="F59E0B"/>
          </a:solidFill>
          <a:ln/>
        </p:spPr>
      </p:sp>
      <p:sp>
        <p:nvSpPr>
          <p:cNvPr id="30" name="Text 28"/>
          <p:cNvSpPr/>
          <p:nvPr/>
        </p:nvSpPr>
        <p:spPr>
          <a:xfrm>
            <a:off x="502920" y="2971800"/>
            <a:ext cx="1097280" cy="329184"/>
          </a:xfrm>
          <a:prstGeom prst="rect">
            <a:avLst/>
          </a:prstGeom>
          <a:noFill/>
          <a:ln/>
        </p:spPr>
        <p:txBody>
          <a:bodyPr wrap="square" rtlCol="0" anchor="ctr"/>
          <a:lstStyle/>
          <a:p>
            <a:pPr algn="ctr" indent="0" marL="0">
              <a:buNone/>
            </a:pPr>
            <a:r>
              <a:rPr lang="en-US" sz="700" b="1" dirty="0">
                <a:solidFill>
                  <a:srgbClr val="FFFFFF"/>
                </a:solidFill>
                <a:latin typeface="Calibri" pitchFamily="34" charset="0"/>
                <a:ea typeface="Calibri" pitchFamily="34" charset="-122"/>
                <a:cs typeface="Calibri" pitchFamily="34" charset="-120"/>
              </a:rPr>
              <a:t>Code</a:t>
            </a:r>
            <a:endParaRPr lang="en-US" sz="700" dirty="0"/>
          </a:p>
          <a:p>
            <a:pPr algn="ctr" indent="0" marL="0">
              <a:buNone/>
            </a:pPr>
            <a:r>
              <a:rPr lang="en-US" sz="700" b="1" dirty="0">
                <a:solidFill>
                  <a:srgbClr val="FFFFFF"/>
                </a:solidFill>
                <a:latin typeface="Calibri" pitchFamily="34" charset="0"/>
                <a:ea typeface="Calibri" pitchFamily="34" charset="-122"/>
                <a:cs typeface="Calibri" pitchFamily="34" charset="-120"/>
              </a:rPr>
              <a:t>Review</a:t>
            </a:r>
            <a:endParaRPr lang="en-US" sz="700" dirty="0"/>
          </a:p>
        </p:txBody>
      </p:sp>
      <p:sp>
        <p:nvSpPr>
          <p:cNvPr id="31" name="Text 29"/>
          <p:cNvSpPr/>
          <p:nvPr/>
        </p:nvSpPr>
        <p:spPr>
          <a:xfrm>
            <a:off x="1783080" y="2935224"/>
            <a:ext cx="6858000" cy="237744"/>
          </a:xfrm>
          <a:prstGeom prst="rect">
            <a:avLst/>
          </a:prstGeom>
          <a:noFill/>
          <a:ln/>
        </p:spPr>
        <p:txBody>
          <a:bodyPr wrap="square" lIns="0" tIns="0" rIns="0" bIns="0" rtlCol="0" anchor="ctr"/>
          <a:lstStyle/>
          <a:p>
            <a:pPr indent="0" marL="0">
              <a:buNone/>
            </a:pPr>
            <a:r>
              <a:rPr lang="en-US" sz="700" dirty="0">
                <a:solidFill>
                  <a:srgbClr val="1E293B"/>
                </a:solidFill>
                <a:latin typeface="Consolas" pitchFamily="34" charset="0"/>
                <a:ea typeface="Consolas" pitchFamily="34" charset="-122"/>
                <a:cs typeface="Consolas" pitchFamily="34" charset="-120"/>
              </a:rPr>
              <a:t>/bmad-bmm-code-review  Run code review on Story 1-2.  The implementation is in a git worktree at &lt;path&gt;. The branch has N commits on top of origin/dev.  Story file: docs/stories/1-2.md</a:t>
            </a:r>
            <a:endParaRPr lang="en-US" sz="700" dirty="0"/>
          </a:p>
        </p:txBody>
      </p:sp>
      <p:sp>
        <p:nvSpPr>
          <p:cNvPr id="32" name="Text 30"/>
          <p:cNvSpPr/>
          <p:nvPr/>
        </p:nvSpPr>
        <p:spPr>
          <a:xfrm>
            <a:off x="1783080" y="3154680"/>
            <a:ext cx="6858000" cy="164592"/>
          </a:xfrm>
          <a:prstGeom prst="rect">
            <a:avLst/>
          </a:prstGeom>
          <a:noFill/>
          <a:ln/>
        </p:spPr>
        <p:txBody>
          <a:bodyPr wrap="square" lIns="0" tIns="0" rIns="0" bIns="0" rtlCol="0" anchor="ctr"/>
          <a:lstStyle/>
          <a:p>
            <a:pPr indent="0" marL="0">
              <a:buNone/>
            </a:pPr>
            <a:r>
              <a:rPr lang="en-US" sz="650" i="1" dirty="0">
                <a:solidFill>
                  <a:srgbClr val="64748B"/>
                </a:solidFill>
                <a:latin typeface="Calibri" pitchFamily="34" charset="0"/>
                <a:ea typeface="Calibri" pitchFamily="34" charset="-122"/>
                <a:cs typeface="Calibri" pitchFamily="34" charset="-120"/>
              </a:rPr>
              <a:t>Give the reviewer exact location — worktree path, branch, changed files</a:t>
            </a:r>
            <a:endParaRPr lang="en-US" sz="650" dirty="0"/>
          </a:p>
        </p:txBody>
      </p:sp>
      <p:sp>
        <p:nvSpPr>
          <p:cNvPr id="33" name="Shape 31"/>
          <p:cNvSpPr/>
          <p:nvPr/>
        </p:nvSpPr>
        <p:spPr>
          <a:xfrm>
            <a:off x="365760" y="3364992"/>
            <a:ext cx="8412480" cy="402336"/>
          </a:xfrm>
          <a:prstGeom prst="rect">
            <a:avLst/>
          </a:prstGeom>
          <a:solidFill>
            <a:srgbClr val="F8FAFC"/>
          </a:solidFill>
          <a:ln/>
        </p:spPr>
      </p:sp>
      <p:sp>
        <p:nvSpPr>
          <p:cNvPr id="34" name="Shape 32"/>
          <p:cNvSpPr/>
          <p:nvPr/>
        </p:nvSpPr>
        <p:spPr>
          <a:xfrm>
            <a:off x="365760" y="3364992"/>
            <a:ext cx="45720" cy="402336"/>
          </a:xfrm>
          <a:prstGeom prst="rect">
            <a:avLst/>
          </a:prstGeom>
          <a:solidFill>
            <a:srgbClr val="EF4444"/>
          </a:solidFill>
          <a:ln/>
        </p:spPr>
      </p:sp>
      <p:sp>
        <p:nvSpPr>
          <p:cNvPr id="35" name="Shape 33"/>
          <p:cNvSpPr/>
          <p:nvPr/>
        </p:nvSpPr>
        <p:spPr>
          <a:xfrm>
            <a:off x="502920" y="3401568"/>
            <a:ext cx="1097280" cy="329184"/>
          </a:xfrm>
          <a:prstGeom prst="roundRect">
            <a:avLst>
              <a:gd name="adj" fmla="val 11111"/>
            </a:avLst>
          </a:prstGeom>
          <a:solidFill>
            <a:srgbClr val="EF4444"/>
          </a:solidFill>
          <a:ln/>
        </p:spPr>
      </p:sp>
      <p:sp>
        <p:nvSpPr>
          <p:cNvPr id="36" name="Text 34"/>
          <p:cNvSpPr/>
          <p:nvPr/>
        </p:nvSpPr>
        <p:spPr>
          <a:xfrm>
            <a:off x="502920" y="3401568"/>
            <a:ext cx="1097280" cy="329184"/>
          </a:xfrm>
          <a:prstGeom prst="rect">
            <a:avLst/>
          </a:prstGeom>
          <a:noFill/>
          <a:ln/>
        </p:spPr>
        <p:txBody>
          <a:bodyPr wrap="square" rtlCol="0" anchor="ctr"/>
          <a:lstStyle/>
          <a:p>
            <a:pPr algn="ctr" indent="0" marL="0">
              <a:buNone/>
            </a:pPr>
            <a:r>
              <a:rPr lang="en-US" sz="700" b="1" dirty="0">
                <a:solidFill>
                  <a:srgbClr val="FFFFFF"/>
                </a:solidFill>
                <a:latin typeface="Calibri" pitchFamily="34" charset="0"/>
                <a:ea typeface="Calibri" pitchFamily="34" charset="-122"/>
                <a:cs typeface="Calibri" pitchFamily="34" charset="-120"/>
              </a:rPr>
              <a:t>Fix</a:t>
            </a:r>
            <a:endParaRPr lang="en-US" sz="700" dirty="0"/>
          </a:p>
          <a:p>
            <a:pPr algn="ctr" indent="0" marL="0">
              <a:buNone/>
            </a:pPr>
            <a:r>
              <a:rPr lang="en-US" sz="700" b="1" dirty="0">
                <a:solidFill>
                  <a:srgbClr val="FFFFFF"/>
                </a:solidFill>
                <a:latin typeface="Calibri" pitchFamily="34" charset="0"/>
                <a:ea typeface="Calibri" pitchFamily="34" charset="-122"/>
                <a:cs typeface="Calibri" pitchFamily="34" charset="-120"/>
              </a:rPr>
              <a:t>Issues</a:t>
            </a:r>
            <a:endParaRPr lang="en-US" sz="700" dirty="0"/>
          </a:p>
        </p:txBody>
      </p:sp>
      <p:sp>
        <p:nvSpPr>
          <p:cNvPr id="37" name="Text 35"/>
          <p:cNvSpPr/>
          <p:nvPr/>
        </p:nvSpPr>
        <p:spPr>
          <a:xfrm>
            <a:off x="1783080" y="3364992"/>
            <a:ext cx="6858000" cy="237744"/>
          </a:xfrm>
          <a:prstGeom prst="rect">
            <a:avLst/>
          </a:prstGeom>
          <a:noFill/>
          <a:ln/>
        </p:spPr>
        <p:txBody>
          <a:bodyPr wrap="square" lIns="0" tIns="0" rIns="0" bIns="0" rtlCol="0" anchor="ctr"/>
          <a:lstStyle/>
          <a:p>
            <a:pPr indent="0" marL="0">
              <a:buNone/>
            </a:pPr>
            <a:r>
              <a:rPr lang="en-US" sz="700" dirty="0">
                <a:solidFill>
                  <a:srgbClr val="1E293B"/>
                </a:solidFill>
                <a:latin typeface="Consolas" pitchFamily="34" charset="0"/>
                <a:ea typeface="Consolas" pitchFamily="34" charset="-122"/>
                <a:cs typeface="Consolas" pitchFamily="34" charset="-120"/>
              </a:rPr>
              <a:t>/bmad-bmm-dev-story  Fix the issues found in the code review: &lt;paste review findings or ask the review agent to write a prompt for the dev agent&gt;</a:t>
            </a:r>
            <a:endParaRPr lang="en-US" sz="700" dirty="0"/>
          </a:p>
        </p:txBody>
      </p:sp>
      <p:sp>
        <p:nvSpPr>
          <p:cNvPr id="38" name="Text 36"/>
          <p:cNvSpPr/>
          <p:nvPr/>
        </p:nvSpPr>
        <p:spPr>
          <a:xfrm>
            <a:off x="1783080" y="3584448"/>
            <a:ext cx="6858000" cy="164592"/>
          </a:xfrm>
          <a:prstGeom prst="rect">
            <a:avLst/>
          </a:prstGeom>
          <a:noFill/>
          <a:ln/>
        </p:spPr>
        <p:txBody>
          <a:bodyPr wrap="square" lIns="0" tIns="0" rIns="0" bIns="0" rtlCol="0" anchor="ctr"/>
          <a:lstStyle/>
          <a:p>
            <a:pPr indent="0" marL="0">
              <a:buNone/>
            </a:pPr>
            <a:r>
              <a:rPr lang="en-US" sz="650" i="1" dirty="0">
                <a:solidFill>
                  <a:srgbClr val="64748B"/>
                </a:solidFill>
                <a:latin typeface="Calibri" pitchFamily="34" charset="0"/>
                <a:ea typeface="Calibri" pitchFamily="34" charset="-122"/>
                <a:cs typeface="Calibri" pitchFamily="34" charset="-120"/>
              </a:rPr>
              <a:t>Pass review results back to the dev agent — or ask the reviewer to write the fix prompt for you (see slide 72)</a:t>
            </a:r>
            <a:endParaRPr lang="en-US" sz="650" dirty="0"/>
          </a:p>
        </p:txBody>
      </p:sp>
      <p:sp>
        <p:nvSpPr>
          <p:cNvPr id="39" name="Shape 37"/>
          <p:cNvSpPr/>
          <p:nvPr/>
        </p:nvSpPr>
        <p:spPr>
          <a:xfrm>
            <a:off x="365760" y="3794760"/>
            <a:ext cx="8412480" cy="402336"/>
          </a:xfrm>
          <a:prstGeom prst="rect">
            <a:avLst/>
          </a:prstGeom>
          <a:solidFill>
            <a:srgbClr val="FFFFFF"/>
          </a:solidFill>
          <a:ln/>
        </p:spPr>
      </p:sp>
      <p:sp>
        <p:nvSpPr>
          <p:cNvPr id="40" name="Shape 38"/>
          <p:cNvSpPr/>
          <p:nvPr/>
        </p:nvSpPr>
        <p:spPr>
          <a:xfrm>
            <a:off x="365760" y="3794760"/>
            <a:ext cx="45720" cy="402336"/>
          </a:xfrm>
          <a:prstGeom prst="rect">
            <a:avLst/>
          </a:prstGeom>
          <a:solidFill>
            <a:srgbClr val="EC4899"/>
          </a:solidFill>
          <a:ln/>
        </p:spPr>
      </p:sp>
      <p:sp>
        <p:nvSpPr>
          <p:cNvPr id="41" name="Shape 39"/>
          <p:cNvSpPr/>
          <p:nvPr/>
        </p:nvSpPr>
        <p:spPr>
          <a:xfrm>
            <a:off x="502920" y="3831336"/>
            <a:ext cx="1097280" cy="329184"/>
          </a:xfrm>
          <a:prstGeom prst="roundRect">
            <a:avLst>
              <a:gd name="adj" fmla="val 11111"/>
            </a:avLst>
          </a:prstGeom>
          <a:solidFill>
            <a:srgbClr val="EC4899"/>
          </a:solidFill>
          <a:ln/>
        </p:spPr>
      </p:sp>
      <p:sp>
        <p:nvSpPr>
          <p:cNvPr id="42" name="Text 40"/>
          <p:cNvSpPr/>
          <p:nvPr/>
        </p:nvSpPr>
        <p:spPr>
          <a:xfrm>
            <a:off x="502920" y="3831336"/>
            <a:ext cx="1097280" cy="329184"/>
          </a:xfrm>
          <a:prstGeom prst="rect">
            <a:avLst/>
          </a:prstGeom>
          <a:noFill/>
          <a:ln/>
        </p:spPr>
        <p:txBody>
          <a:bodyPr wrap="square" rtlCol="0" anchor="ctr"/>
          <a:lstStyle/>
          <a:p>
            <a:pPr algn="ctr" indent="0" marL="0">
              <a:buNone/>
            </a:pPr>
            <a:r>
              <a:rPr lang="en-US" sz="700" b="1" dirty="0">
                <a:solidFill>
                  <a:srgbClr val="FFFFFF"/>
                </a:solidFill>
                <a:latin typeface="Calibri" pitchFamily="34" charset="0"/>
                <a:ea typeface="Calibri" pitchFamily="34" charset="-122"/>
                <a:cs typeface="Calibri" pitchFamily="34" charset="-120"/>
              </a:rPr>
              <a:t>Verification</a:t>
            </a:r>
            <a:endParaRPr lang="en-US" sz="700" dirty="0"/>
          </a:p>
        </p:txBody>
      </p:sp>
      <p:sp>
        <p:nvSpPr>
          <p:cNvPr id="43" name="Text 41"/>
          <p:cNvSpPr/>
          <p:nvPr/>
        </p:nvSpPr>
        <p:spPr>
          <a:xfrm>
            <a:off x="1783080" y="3794760"/>
            <a:ext cx="6858000" cy="237744"/>
          </a:xfrm>
          <a:prstGeom prst="rect">
            <a:avLst/>
          </a:prstGeom>
          <a:noFill/>
          <a:ln/>
        </p:spPr>
        <p:txBody>
          <a:bodyPr wrap="square" lIns="0" tIns="0" rIns="0" bIns="0" rtlCol="0" anchor="ctr"/>
          <a:lstStyle/>
          <a:p>
            <a:pPr indent="0" marL="0">
              <a:buNone/>
            </a:pPr>
            <a:r>
              <a:rPr lang="en-US" sz="700" dirty="0">
                <a:solidFill>
                  <a:srgbClr val="1E293B"/>
                </a:solidFill>
                <a:latin typeface="Consolas" pitchFamily="34" charset="0"/>
                <a:ea typeface="Consolas" pitchFamily="34" charset="-122"/>
                <a:cs typeface="Consolas" pitchFamily="34" charset="-120"/>
              </a:rPr>
              <a:t>/bmad-review-edge-case-hunter  Review story 1-2 implementation for edge cases and failure scenarios</a:t>
            </a:r>
            <a:endParaRPr lang="en-US" sz="700" dirty="0"/>
          </a:p>
        </p:txBody>
      </p:sp>
      <p:sp>
        <p:nvSpPr>
          <p:cNvPr id="44" name="Text 42"/>
          <p:cNvSpPr/>
          <p:nvPr/>
        </p:nvSpPr>
        <p:spPr>
          <a:xfrm>
            <a:off x="1783080" y="4014216"/>
            <a:ext cx="6858000" cy="164592"/>
          </a:xfrm>
          <a:prstGeom prst="rect">
            <a:avLst/>
          </a:prstGeom>
          <a:noFill/>
          <a:ln/>
        </p:spPr>
        <p:txBody>
          <a:bodyPr wrap="square" lIns="0" tIns="0" rIns="0" bIns="0" rtlCol="0" anchor="ctr"/>
          <a:lstStyle/>
          <a:p>
            <a:pPr indent="0" marL="0">
              <a:buNone/>
            </a:pPr>
            <a:r>
              <a:rPr lang="en-US" sz="650" i="1" dirty="0">
                <a:solidFill>
                  <a:srgbClr val="64748B"/>
                </a:solidFill>
                <a:latin typeface="Calibri" pitchFamily="34" charset="0"/>
                <a:ea typeface="Calibri" pitchFamily="34" charset="-122"/>
                <a:cs typeface="Calibri" pitchFamily="34" charset="-120"/>
              </a:rPr>
              <a:t>Finds boundary conditions, missing error handling, untested paths</a:t>
            </a:r>
            <a:endParaRPr lang="en-US" sz="650" dirty="0"/>
          </a:p>
        </p:txBody>
      </p:sp>
      <p:sp>
        <p:nvSpPr>
          <p:cNvPr id="45" name="Shape 43"/>
          <p:cNvSpPr/>
          <p:nvPr/>
        </p:nvSpPr>
        <p:spPr>
          <a:xfrm>
            <a:off x="365760" y="4224528"/>
            <a:ext cx="8412480" cy="402336"/>
          </a:xfrm>
          <a:prstGeom prst="rect">
            <a:avLst/>
          </a:prstGeom>
          <a:solidFill>
            <a:srgbClr val="F8FAFC"/>
          </a:solidFill>
          <a:ln/>
        </p:spPr>
      </p:sp>
      <p:sp>
        <p:nvSpPr>
          <p:cNvPr id="46" name="Shape 44"/>
          <p:cNvSpPr/>
          <p:nvPr/>
        </p:nvSpPr>
        <p:spPr>
          <a:xfrm>
            <a:off x="365760" y="4224528"/>
            <a:ext cx="45720" cy="402336"/>
          </a:xfrm>
          <a:prstGeom prst="rect">
            <a:avLst/>
          </a:prstGeom>
          <a:solidFill>
            <a:srgbClr val="0EA5E9"/>
          </a:solidFill>
          <a:ln/>
        </p:spPr>
      </p:sp>
      <p:sp>
        <p:nvSpPr>
          <p:cNvPr id="47" name="Shape 45"/>
          <p:cNvSpPr/>
          <p:nvPr/>
        </p:nvSpPr>
        <p:spPr>
          <a:xfrm>
            <a:off x="502920" y="4261104"/>
            <a:ext cx="1097280" cy="329184"/>
          </a:xfrm>
          <a:prstGeom prst="roundRect">
            <a:avLst>
              <a:gd name="adj" fmla="val 11111"/>
            </a:avLst>
          </a:prstGeom>
          <a:solidFill>
            <a:srgbClr val="0EA5E9"/>
          </a:solidFill>
          <a:ln/>
        </p:spPr>
      </p:sp>
      <p:sp>
        <p:nvSpPr>
          <p:cNvPr id="48" name="Text 46"/>
          <p:cNvSpPr/>
          <p:nvPr/>
        </p:nvSpPr>
        <p:spPr>
          <a:xfrm>
            <a:off x="502920" y="4261104"/>
            <a:ext cx="1097280" cy="329184"/>
          </a:xfrm>
          <a:prstGeom prst="rect">
            <a:avLst/>
          </a:prstGeom>
          <a:noFill/>
          <a:ln/>
        </p:spPr>
        <p:txBody>
          <a:bodyPr wrap="square" rtlCol="0" anchor="ctr"/>
          <a:lstStyle/>
          <a:p>
            <a:pPr algn="ctr" indent="0" marL="0">
              <a:buNone/>
            </a:pPr>
            <a:r>
              <a:rPr lang="en-US" sz="700" b="1" dirty="0">
                <a:solidFill>
                  <a:srgbClr val="FFFFFF"/>
                </a:solidFill>
                <a:latin typeface="Calibri" pitchFamily="34" charset="0"/>
                <a:ea typeface="Calibri" pitchFamily="34" charset="-122"/>
                <a:cs typeface="Calibri" pitchFamily="34" charset="-120"/>
              </a:rPr>
              <a:t>Testing</a:t>
            </a:r>
            <a:endParaRPr lang="en-US" sz="700" dirty="0"/>
          </a:p>
        </p:txBody>
      </p:sp>
      <p:sp>
        <p:nvSpPr>
          <p:cNvPr id="49" name="Text 47"/>
          <p:cNvSpPr/>
          <p:nvPr/>
        </p:nvSpPr>
        <p:spPr>
          <a:xfrm>
            <a:off x="1783080" y="4224528"/>
            <a:ext cx="6858000" cy="237744"/>
          </a:xfrm>
          <a:prstGeom prst="rect">
            <a:avLst/>
          </a:prstGeom>
          <a:noFill/>
          <a:ln/>
        </p:spPr>
        <p:txBody>
          <a:bodyPr wrap="square" lIns="0" tIns="0" rIns="0" bIns="0" rtlCol="0" anchor="ctr"/>
          <a:lstStyle/>
          <a:p>
            <a:pPr indent="0" marL="0">
              <a:buNone/>
            </a:pPr>
            <a:r>
              <a:rPr lang="en-US" sz="700" dirty="0">
                <a:solidFill>
                  <a:srgbClr val="1E293B"/>
                </a:solidFill>
                <a:latin typeface="Consolas" pitchFamily="34" charset="0"/>
                <a:ea typeface="Consolas" pitchFamily="34" charset="-122"/>
                <a:cs typeface="Consolas" pitchFamily="34" charset="-120"/>
              </a:rPr>
              <a:t>/bmad-bmm-code-review  Focus on test coverage for story 1-2.  Are all AC covered by tests? Any missing integration tests?</a:t>
            </a:r>
            <a:endParaRPr lang="en-US" sz="700" dirty="0"/>
          </a:p>
        </p:txBody>
      </p:sp>
      <p:sp>
        <p:nvSpPr>
          <p:cNvPr id="50" name="Text 48"/>
          <p:cNvSpPr/>
          <p:nvPr/>
        </p:nvSpPr>
        <p:spPr>
          <a:xfrm>
            <a:off x="1783080" y="4443984"/>
            <a:ext cx="6858000" cy="164592"/>
          </a:xfrm>
          <a:prstGeom prst="rect">
            <a:avLst/>
          </a:prstGeom>
          <a:noFill/>
          <a:ln/>
        </p:spPr>
        <p:txBody>
          <a:bodyPr wrap="square" lIns="0" tIns="0" rIns="0" bIns="0" rtlCol="0" anchor="ctr"/>
          <a:lstStyle/>
          <a:p>
            <a:pPr indent="0" marL="0">
              <a:buNone/>
            </a:pPr>
            <a:r>
              <a:rPr lang="en-US" sz="650" i="1" dirty="0">
                <a:solidFill>
                  <a:srgbClr val="64748B"/>
                </a:solidFill>
                <a:latin typeface="Calibri" pitchFamily="34" charset="0"/>
                <a:ea typeface="Calibri" pitchFamily="34" charset="-122"/>
                <a:cs typeface="Calibri" pitchFamily="34" charset="-120"/>
              </a:rPr>
              <a:t>QA agent validates test completeness against story acceptance criteria</a:t>
            </a:r>
            <a:endParaRPr lang="en-US" sz="650" dirty="0"/>
          </a:p>
        </p:txBody>
      </p:sp>
      <p:sp>
        <p:nvSpPr>
          <p:cNvPr id="51" name="Shape 49"/>
          <p:cNvSpPr/>
          <p:nvPr/>
        </p:nvSpPr>
        <p:spPr>
          <a:xfrm>
            <a:off x="365760" y="4663440"/>
            <a:ext cx="8412480" cy="365760"/>
          </a:xfrm>
          <a:prstGeom prst="rect">
            <a:avLst/>
          </a:prstGeom>
          <a:solidFill>
            <a:srgbClr val="0F1B2D"/>
          </a:solidFill>
          <a:ln/>
        </p:spPr>
      </p:sp>
      <p:sp>
        <p:nvSpPr>
          <p:cNvPr id="52" name="Text 50"/>
          <p:cNvSpPr/>
          <p:nvPr/>
        </p:nvSpPr>
        <p:spPr>
          <a:xfrm>
            <a:off x="548640" y="4663440"/>
            <a:ext cx="8046720" cy="365760"/>
          </a:xfrm>
          <a:prstGeom prst="rect">
            <a:avLst/>
          </a:prstGeom>
          <a:noFill/>
          <a:ln/>
        </p:spPr>
        <p:txBody>
          <a:bodyPr wrap="square" lIns="0" tIns="0" rIns="0" bIns="0" rtlCol="0" anchor="ctr"/>
          <a:lstStyle/>
          <a:p>
            <a:pPr indent="0" marL="0">
              <a:buNone/>
            </a:pPr>
            <a:r>
              <a:rPr lang="en-US" sz="900" dirty="0">
                <a:solidFill>
                  <a:srgbClr val="14B8A6"/>
                </a:solidFill>
                <a:latin typeface="Calibri" pitchFamily="34" charset="0"/>
                <a:ea typeface="Calibri" pitchFamily="34" charset="-122"/>
                <a:cs typeface="Calibri" pitchFamily="34" charset="-120"/>
              </a:rPr>
              <a:t>✨  Tip: Be specific in your prompts. Tell the agent WHERE the code is (worktree, branch), WHAT the story is, and WHAT you expect.</a:t>
            </a:r>
            <a:endParaRPr lang="en-US" sz="900" dirty="0"/>
          </a:p>
        </p:txBody>
      </p:sp>
      <p:sp>
        <p:nvSpPr>
          <p:cNvPr id="53" name="Text 51"/>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28 / 100</a:t>
            </a:r>
            <a:endParaRPr lang="en-US" sz="8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 29">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Testing Phase Prompt Loop</a:t>
            </a:r>
            <a:endParaRPr lang="en-US" sz="2600" dirty="0"/>
          </a:p>
        </p:txBody>
      </p:sp>
      <p:sp>
        <p:nvSpPr>
          <p:cNvPr id="5" name="Text 3"/>
          <p:cNvSpPr/>
          <p:nvPr/>
        </p:nvSpPr>
        <p:spPr>
          <a:xfrm>
            <a:off x="457200" y="914400"/>
            <a:ext cx="8229600" cy="274320"/>
          </a:xfrm>
          <a:prstGeom prst="rect">
            <a:avLst/>
          </a:prstGeom>
          <a:noFill/>
          <a:ln/>
        </p:spPr>
        <p:txBody>
          <a:bodyPr wrap="square" lIns="0" tIns="0" rIns="0" bIns="0" rtlCol="0" anchor="ctr"/>
          <a:lstStyle/>
          <a:p>
            <a:pPr indent="0" marL="0">
              <a:buNone/>
            </a:pPr>
            <a:r>
              <a:rPr lang="en-US" sz="1100" dirty="0">
                <a:solidFill>
                  <a:srgbClr val="1E293B"/>
                </a:solidFill>
                <a:latin typeface="Calibri" pitchFamily="34" charset="0"/>
                <a:ea typeface="Calibri" pitchFamily="34" charset="-122"/>
                <a:cs typeface="Calibri" pitchFamily="34" charset="-120"/>
              </a:rPr>
              <a:t>From risk assessment to test execution — automated and manual coverage</a:t>
            </a:r>
            <a:endParaRPr lang="en-US" sz="1100" dirty="0"/>
          </a:p>
        </p:txBody>
      </p:sp>
      <p:sp>
        <p:nvSpPr>
          <p:cNvPr id="6" name="Shape 4"/>
          <p:cNvSpPr/>
          <p:nvPr/>
        </p:nvSpPr>
        <p:spPr>
          <a:xfrm>
            <a:off x="365760" y="1280160"/>
            <a:ext cx="8412480" cy="320040"/>
          </a:xfrm>
          <a:prstGeom prst="rect">
            <a:avLst/>
          </a:prstGeom>
          <a:solidFill>
            <a:srgbClr val="0F1B2D"/>
          </a:solidFill>
          <a:ln/>
        </p:spPr>
      </p:sp>
      <p:sp>
        <p:nvSpPr>
          <p:cNvPr id="7" name="Text 5"/>
          <p:cNvSpPr/>
          <p:nvPr/>
        </p:nvSpPr>
        <p:spPr>
          <a:xfrm>
            <a:off x="457200" y="1280160"/>
            <a:ext cx="1280160" cy="320040"/>
          </a:xfrm>
          <a:prstGeom prst="rect">
            <a:avLst/>
          </a:prstGeom>
          <a:noFill/>
          <a:ln/>
        </p:spPr>
        <p:txBody>
          <a:bodyPr wrap="square" lIns="0" tIns="0" rIns="0" bIns="0" rtlCol="0" anchor="ctr"/>
          <a:lstStyle/>
          <a:p>
            <a:pPr indent="0" marL="0">
              <a:buNone/>
            </a:pPr>
            <a:r>
              <a:rPr lang="en-US" sz="900" b="1" dirty="0">
                <a:solidFill>
                  <a:srgbClr val="FFFFFF"/>
                </a:solidFill>
                <a:latin typeface="Calibri" pitchFamily="34" charset="0"/>
                <a:ea typeface="Calibri" pitchFamily="34" charset="-122"/>
                <a:cs typeface="Calibri" pitchFamily="34" charset="-120"/>
              </a:rPr>
              <a:t>Stage</a:t>
            </a:r>
            <a:endParaRPr lang="en-US" sz="900" dirty="0"/>
          </a:p>
        </p:txBody>
      </p:sp>
      <p:sp>
        <p:nvSpPr>
          <p:cNvPr id="8" name="Text 6"/>
          <p:cNvSpPr/>
          <p:nvPr/>
        </p:nvSpPr>
        <p:spPr>
          <a:xfrm>
            <a:off x="1783080" y="1280160"/>
            <a:ext cx="6858000" cy="320040"/>
          </a:xfrm>
          <a:prstGeom prst="rect">
            <a:avLst/>
          </a:prstGeom>
          <a:noFill/>
          <a:ln/>
        </p:spPr>
        <p:txBody>
          <a:bodyPr wrap="square" lIns="0" tIns="0" rIns="0" bIns="0" rtlCol="0" anchor="ctr"/>
          <a:lstStyle/>
          <a:p>
            <a:pPr indent="0" marL="0">
              <a:buNone/>
            </a:pPr>
            <a:r>
              <a:rPr lang="en-US" sz="900" b="1" dirty="0">
                <a:solidFill>
                  <a:srgbClr val="FFFFFF"/>
                </a:solidFill>
                <a:latin typeface="Calibri" pitchFamily="34" charset="0"/>
                <a:ea typeface="Calibri" pitchFamily="34" charset="-122"/>
                <a:cs typeface="Calibri" pitchFamily="34" charset="-120"/>
              </a:rPr>
              <a:t>Sample Prompt</a:t>
            </a:r>
            <a:endParaRPr lang="en-US" sz="900" dirty="0"/>
          </a:p>
        </p:txBody>
      </p:sp>
      <p:sp>
        <p:nvSpPr>
          <p:cNvPr id="9" name="Shape 7"/>
          <p:cNvSpPr/>
          <p:nvPr/>
        </p:nvSpPr>
        <p:spPr>
          <a:xfrm>
            <a:off x="365760" y="1645920"/>
            <a:ext cx="8412480" cy="438912"/>
          </a:xfrm>
          <a:prstGeom prst="rect">
            <a:avLst/>
          </a:prstGeom>
          <a:solidFill>
            <a:srgbClr val="F8FAFC"/>
          </a:solidFill>
          <a:ln/>
        </p:spPr>
      </p:sp>
      <p:sp>
        <p:nvSpPr>
          <p:cNvPr id="10" name="Shape 8"/>
          <p:cNvSpPr/>
          <p:nvPr/>
        </p:nvSpPr>
        <p:spPr>
          <a:xfrm>
            <a:off x="365760" y="1645920"/>
            <a:ext cx="45720" cy="438912"/>
          </a:xfrm>
          <a:prstGeom prst="rect">
            <a:avLst/>
          </a:prstGeom>
          <a:solidFill>
            <a:srgbClr val="EF4444"/>
          </a:solidFill>
          <a:ln/>
        </p:spPr>
      </p:sp>
      <p:sp>
        <p:nvSpPr>
          <p:cNvPr id="11" name="Shape 9"/>
          <p:cNvSpPr/>
          <p:nvPr/>
        </p:nvSpPr>
        <p:spPr>
          <a:xfrm>
            <a:off x="502920" y="1700784"/>
            <a:ext cx="1097280" cy="329184"/>
          </a:xfrm>
          <a:prstGeom prst="roundRect">
            <a:avLst>
              <a:gd name="adj" fmla="val 11111"/>
            </a:avLst>
          </a:prstGeom>
          <a:solidFill>
            <a:srgbClr val="EF4444"/>
          </a:solidFill>
          <a:ln/>
        </p:spPr>
      </p:sp>
      <p:sp>
        <p:nvSpPr>
          <p:cNvPr id="12" name="Text 10"/>
          <p:cNvSpPr/>
          <p:nvPr/>
        </p:nvSpPr>
        <p:spPr>
          <a:xfrm>
            <a:off x="502920" y="1700784"/>
            <a:ext cx="1097280" cy="329184"/>
          </a:xfrm>
          <a:prstGeom prst="rect">
            <a:avLst/>
          </a:prstGeom>
          <a:noFill/>
          <a:ln/>
        </p:spPr>
        <p:txBody>
          <a:bodyPr wrap="square" rtlCol="0" anchor="ctr"/>
          <a:lstStyle/>
          <a:p>
            <a:pPr algn="ctr" indent="0" marL="0">
              <a:buNone/>
            </a:pPr>
            <a:r>
              <a:rPr lang="en-US" sz="700" b="1" dirty="0">
                <a:solidFill>
                  <a:srgbClr val="FFFFFF"/>
                </a:solidFill>
                <a:latin typeface="Calibri" pitchFamily="34" charset="0"/>
                <a:ea typeface="Calibri" pitchFamily="34" charset="-122"/>
                <a:cs typeface="Calibri" pitchFamily="34" charset="-120"/>
              </a:rPr>
              <a:t>Risk</a:t>
            </a:r>
            <a:endParaRPr lang="en-US" sz="700" dirty="0"/>
          </a:p>
          <a:p>
            <a:pPr algn="ctr" indent="0" marL="0">
              <a:buNone/>
            </a:pPr>
            <a:r>
              <a:rPr lang="en-US" sz="700" b="1" dirty="0">
                <a:solidFill>
                  <a:srgbClr val="FFFFFF"/>
                </a:solidFill>
                <a:latin typeface="Calibri" pitchFamily="34" charset="0"/>
                <a:ea typeface="Calibri" pitchFamily="34" charset="-122"/>
                <a:cs typeface="Calibri" pitchFamily="34" charset="-120"/>
              </a:rPr>
              <a:t>Assessment</a:t>
            </a:r>
            <a:endParaRPr lang="en-US" sz="700" dirty="0"/>
          </a:p>
        </p:txBody>
      </p:sp>
      <p:sp>
        <p:nvSpPr>
          <p:cNvPr id="13" name="Text 11"/>
          <p:cNvSpPr/>
          <p:nvPr/>
        </p:nvSpPr>
        <p:spPr>
          <a:xfrm>
            <a:off x="1783080" y="1645920"/>
            <a:ext cx="6858000" cy="256032"/>
          </a:xfrm>
          <a:prstGeom prst="rect">
            <a:avLst/>
          </a:prstGeom>
          <a:noFill/>
          <a:ln/>
        </p:spPr>
        <p:txBody>
          <a:bodyPr wrap="square" lIns="0" tIns="0" rIns="0" bIns="0" rtlCol="0" anchor="ctr"/>
          <a:lstStyle/>
          <a:p>
            <a:pPr indent="0" marL="0">
              <a:buNone/>
            </a:pPr>
            <a:r>
              <a:rPr lang="en-US" sz="700" dirty="0">
                <a:solidFill>
                  <a:srgbClr val="1E293B"/>
                </a:solidFill>
                <a:latin typeface="Consolas" pitchFamily="34" charset="0"/>
                <a:ea typeface="Consolas" pitchFamily="34" charset="-122"/>
                <a:cs typeface="Consolas" pitchFamily="34" charset="-120"/>
              </a:rPr>
              <a:t>*risk  Assess testing risks for Epic 1.  Prioritize test areas by risk level (P0–P3). Identify what MUST be tested manually vs. what can be automated.</a:t>
            </a:r>
            <a:endParaRPr lang="en-US" sz="700" dirty="0"/>
          </a:p>
        </p:txBody>
      </p:sp>
      <p:sp>
        <p:nvSpPr>
          <p:cNvPr id="14" name="Text 12"/>
          <p:cNvSpPr/>
          <p:nvPr/>
        </p:nvSpPr>
        <p:spPr>
          <a:xfrm>
            <a:off x="1783080" y="1892808"/>
            <a:ext cx="6858000" cy="182880"/>
          </a:xfrm>
          <a:prstGeom prst="rect">
            <a:avLst/>
          </a:prstGeom>
          <a:noFill/>
          <a:ln/>
        </p:spPr>
        <p:txBody>
          <a:bodyPr wrap="square" lIns="0" tIns="0" rIns="0" bIns="0" rtlCol="0" anchor="ctr"/>
          <a:lstStyle/>
          <a:p>
            <a:pPr indent="0" marL="0">
              <a:buNone/>
            </a:pPr>
            <a:r>
              <a:rPr lang="en-US" sz="650" i="1" dirty="0">
                <a:solidFill>
                  <a:srgbClr val="64748B"/>
                </a:solidFill>
                <a:latin typeface="Calibri" pitchFamily="34" charset="0"/>
                <a:ea typeface="Calibri" pitchFamily="34" charset="-122"/>
                <a:cs typeface="Calibri" pitchFamily="34" charset="-120"/>
              </a:rPr>
              <a:t>TEA agent (Murat) produces a risk-based test strategy — focuses effort where failures hurt most</a:t>
            </a:r>
            <a:endParaRPr lang="en-US" sz="650" dirty="0"/>
          </a:p>
        </p:txBody>
      </p:sp>
      <p:sp>
        <p:nvSpPr>
          <p:cNvPr id="15" name="Shape 13"/>
          <p:cNvSpPr/>
          <p:nvPr/>
        </p:nvSpPr>
        <p:spPr>
          <a:xfrm>
            <a:off x="365760" y="2121408"/>
            <a:ext cx="8412480" cy="438912"/>
          </a:xfrm>
          <a:prstGeom prst="rect">
            <a:avLst/>
          </a:prstGeom>
          <a:solidFill>
            <a:srgbClr val="FFFFFF"/>
          </a:solidFill>
          <a:ln/>
        </p:spPr>
      </p:sp>
      <p:sp>
        <p:nvSpPr>
          <p:cNvPr id="16" name="Shape 14"/>
          <p:cNvSpPr/>
          <p:nvPr/>
        </p:nvSpPr>
        <p:spPr>
          <a:xfrm>
            <a:off x="365760" y="2121408"/>
            <a:ext cx="45720" cy="438912"/>
          </a:xfrm>
          <a:prstGeom prst="rect">
            <a:avLst/>
          </a:prstGeom>
          <a:solidFill>
            <a:srgbClr val="8B5CF6"/>
          </a:solidFill>
          <a:ln/>
        </p:spPr>
      </p:sp>
      <p:sp>
        <p:nvSpPr>
          <p:cNvPr id="17" name="Shape 15"/>
          <p:cNvSpPr/>
          <p:nvPr/>
        </p:nvSpPr>
        <p:spPr>
          <a:xfrm>
            <a:off x="502920" y="2176272"/>
            <a:ext cx="1097280" cy="329184"/>
          </a:xfrm>
          <a:prstGeom prst="roundRect">
            <a:avLst>
              <a:gd name="adj" fmla="val 11111"/>
            </a:avLst>
          </a:prstGeom>
          <a:solidFill>
            <a:srgbClr val="8B5CF6"/>
          </a:solidFill>
          <a:ln/>
        </p:spPr>
      </p:sp>
      <p:sp>
        <p:nvSpPr>
          <p:cNvPr id="18" name="Text 16"/>
          <p:cNvSpPr/>
          <p:nvPr/>
        </p:nvSpPr>
        <p:spPr>
          <a:xfrm>
            <a:off x="502920" y="2176272"/>
            <a:ext cx="1097280" cy="329184"/>
          </a:xfrm>
          <a:prstGeom prst="rect">
            <a:avLst/>
          </a:prstGeom>
          <a:noFill/>
          <a:ln/>
        </p:spPr>
        <p:txBody>
          <a:bodyPr wrap="square" rtlCol="0" anchor="ctr"/>
          <a:lstStyle/>
          <a:p>
            <a:pPr algn="ctr" indent="0" marL="0">
              <a:buNone/>
            </a:pPr>
            <a:r>
              <a:rPr lang="en-US" sz="700" b="1" dirty="0">
                <a:solidFill>
                  <a:srgbClr val="FFFFFF"/>
                </a:solidFill>
                <a:latin typeface="Calibri" pitchFamily="34" charset="0"/>
                <a:ea typeface="Calibri" pitchFamily="34" charset="-122"/>
                <a:cs typeface="Calibri" pitchFamily="34" charset="-120"/>
              </a:rPr>
              <a:t>Test</a:t>
            </a:r>
            <a:endParaRPr lang="en-US" sz="700" dirty="0"/>
          </a:p>
          <a:p>
            <a:pPr algn="ctr" indent="0" marL="0">
              <a:buNone/>
            </a:pPr>
            <a:r>
              <a:rPr lang="en-US" sz="700" b="1" dirty="0">
                <a:solidFill>
                  <a:srgbClr val="FFFFFF"/>
                </a:solidFill>
                <a:latin typeface="Calibri" pitchFamily="34" charset="0"/>
                <a:ea typeface="Calibri" pitchFamily="34" charset="-122"/>
                <a:cs typeface="Calibri" pitchFamily="34" charset="-120"/>
              </a:rPr>
              <a:t>Design</a:t>
            </a:r>
            <a:endParaRPr lang="en-US" sz="700" dirty="0"/>
          </a:p>
        </p:txBody>
      </p:sp>
      <p:sp>
        <p:nvSpPr>
          <p:cNvPr id="19" name="Text 17"/>
          <p:cNvSpPr/>
          <p:nvPr/>
        </p:nvSpPr>
        <p:spPr>
          <a:xfrm>
            <a:off x="1783080" y="2121408"/>
            <a:ext cx="6858000" cy="256032"/>
          </a:xfrm>
          <a:prstGeom prst="rect">
            <a:avLst/>
          </a:prstGeom>
          <a:noFill/>
          <a:ln/>
        </p:spPr>
        <p:txBody>
          <a:bodyPr wrap="square" lIns="0" tIns="0" rIns="0" bIns="0" rtlCol="0" anchor="ctr"/>
          <a:lstStyle/>
          <a:p>
            <a:pPr indent="0" marL="0">
              <a:buNone/>
            </a:pPr>
            <a:r>
              <a:rPr lang="en-US" sz="700" dirty="0">
                <a:solidFill>
                  <a:srgbClr val="1E293B"/>
                </a:solidFill>
                <a:latin typeface="Consolas" pitchFamily="34" charset="0"/>
                <a:ea typeface="Consolas" pitchFamily="34" charset="-122"/>
                <a:cs typeface="Consolas" pitchFamily="34" charset="-120"/>
              </a:rPr>
              <a:t>*design  Design test cases for Story 1-2.  Derive from AC and architecture. Include happy path, error cases, and boundary conditions.</a:t>
            </a:r>
            <a:endParaRPr lang="en-US" sz="700" dirty="0"/>
          </a:p>
        </p:txBody>
      </p:sp>
      <p:sp>
        <p:nvSpPr>
          <p:cNvPr id="20" name="Text 18"/>
          <p:cNvSpPr/>
          <p:nvPr/>
        </p:nvSpPr>
        <p:spPr>
          <a:xfrm>
            <a:off x="1783080" y="2368296"/>
            <a:ext cx="6858000" cy="182880"/>
          </a:xfrm>
          <a:prstGeom prst="rect">
            <a:avLst/>
          </a:prstGeom>
          <a:noFill/>
          <a:ln/>
        </p:spPr>
        <p:txBody>
          <a:bodyPr wrap="square" lIns="0" tIns="0" rIns="0" bIns="0" rtlCol="0" anchor="ctr"/>
          <a:lstStyle/>
          <a:p>
            <a:pPr indent="0" marL="0">
              <a:buNone/>
            </a:pPr>
            <a:r>
              <a:rPr lang="en-US" sz="650" i="1" dirty="0">
                <a:solidFill>
                  <a:srgbClr val="64748B"/>
                </a:solidFill>
                <a:latin typeface="Calibri" pitchFamily="34" charset="0"/>
                <a:ea typeface="Calibri" pitchFamily="34" charset="-122"/>
                <a:cs typeface="Calibri" pitchFamily="34" charset="-120"/>
              </a:rPr>
              <a:t>TEA generates structured test cases with expected results, linked to specific AC items</a:t>
            </a:r>
            <a:endParaRPr lang="en-US" sz="650" dirty="0"/>
          </a:p>
        </p:txBody>
      </p:sp>
      <p:sp>
        <p:nvSpPr>
          <p:cNvPr id="21" name="Shape 19"/>
          <p:cNvSpPr/>
          <p:nvPr/>
        </p:nvSpPr>
        <p:spPr>
          <a:xfrm>
            <a:off x="365760" y="2596896"/>
            <a:ext cx="8412480" cy="438912"/>
          </a:xfrm>
          <a:prstGeom prst="rect">
            <a:avLst/>
          </a:prstGeom>
          <a:solidFill>
            <a:srgbClr val="F8FAFC"/>
          </a:solidFill>
          <a:ln/>
        </p:spPr>
      </p:sp>
      <p:sp>
        <p:nvSpPr>
          <p:cNvPr id="22" name="Shape 20"/>
          <p:cNvSpPr/>
          <p:nvPr/>
        </p:nvSpPr>
        <p:spPr>
          <a:xfrm>
            <a:off x="365760" y="2596896"/>
            <a:ext cx="45720" cy="438912"/>
          </a:xfrm>
          <a:prstGeom prst="rect">
            <a:avLst/>
          </a:prstGeom>
          <a:solidFill>
            <a:srgbClr val="10B981"/>
          </a:solidFill>
          <a:ln/>
        </p:spPr>
      </p:sp>
      <p:sp>
        <p:nvSpPr>
          <p:cNvPr id="23" name="Shape 21"/>
          <p:cNvSpPr/>
          <p:nvPr/>
        </p:nvSpPr>
        <p:spPr>
          <a:xfrm>
            <a:off x="502920" y="2651760"/>
            <a:ext cx="1097280" cy="329184"/>
          </a:xfrm>
          <a:prstGeom prst="roundRect">
            <a:avLst>
              <a:gd name="adj" fmla="val 11111"/>
            </a:avLst>
          </a:prstGeom>
          <a:solidFill>
            <a:srgbClr val="10B981"/>
          </a:solidFill>
          <a:ln/>
        </p:spPr>
      </p:sp>
      <p:sp>
        <p:nvSpPr>
          <p:cNvPr id="24" name="Text 22"/>
          <p:cNvSpPr/>
          <p:nvPr/>
        </p:nvSpPr>
        <p:spPr>
          <a:xfrm>
            <a:off x="502920" y="2651760"/>
            <a:ext cx="1097280" cy="329184"/>
          </a:xfrm>
          <a:prstGeom prst="rect">
            <a:avLst/>
          </a:prstGeom>
          <a:noFill/>
          <a:ln/>
        </p:spPr>
        <p:txBody>
          <a:bodyPr wrap="square" rtlCol="0" anchor="ctr"/>
          <a:lstStyle/>
          <a:p>
            <a:pPr algn="ctr" indent="0" marL="0">
              <a:buNone/>
            </a:pPr>
            <a:r>
              <a:rPr lang="en-US" sz="700" b="1" dirty="0">
                <a:solidFill>
                  <a:srgbClr val="FFFFFF"/>
                </a:solidFill>
                <a:latin typeface="Calibri" pitchFamily="34" charset="0"/>
                <a:ea typeface="Calibri" pitchFamily="34" charset="-122"/>
                <a:cs typeface="Calibri" pitchFamily="34" charset="-120"/>
              </a:rPr>
              <a:t>Automated</a:t>
            </a:r>
            <a:endParaRPr lang="en-US" sz="700" dirty="0"/>
          </a:p>
          <a:p>
            <a:pPr algn="ctr" indent="0" marL="0">
              <a:buNone/>
            </a:pPr>
            <a:r>
              <a:rPr lang="en-US" sz="700" b="1" dirty="0">
                <a:solidFill>
                  <a:srgbClr val="FFFFFF"/>
                </a:solidFill>
                <a:latin typeface="Calibri" pitchFamily="34" charset="0"/>
                <a:ea typeface="Calibri" pitchFamily="34" charset="-122"/>
                <a:cs typeface="Calibri" pitchFamily="34" charset="-120"/>
              </a:rPr>
              <a:t>Tests</a:t>
            </a:r>
            <a:endParaRPr lang="en-US" sz="700" dirty="0"/>
          </a:p>
        </p:txBody>
      </p:sp>
      <p:sp>
        <p:nvSpPr>
          <p:cNvPr id="25" name="Text 23"/>
          <p:cNvSpPr/>
          <p:nvPr/>
        </p:nvSpPr>
        <p:spPr>
          <a:xfrm>
            <a:off x="1783080" y="2596896"/>
            <a:ext cx="6858000" cy="256032"/>
          </a:xfrm>
          <a:prstGeom prst="rect">
            <a:avLst/>
          </a:prstGeom>
          <a:noFill/>
          <a:ln/>
        </p:spPr>
        <p:txBody>
          <a:bodyPr wrap="square" lIns="0" tIns="0" rIns="0" bIns="0" rtlCol="0" anchor="ctr"/>
          <a:lstStyle/>
          <a:p>
            <a:pPr indent="0" marL="0">
              <a:buNone/>
            </a:pPr>
            <a:r>
              <a:rPr lang="en-US" sz="700" dirty="0">
                <a:solidFill>
                  <a:srgbClr val="1E293B"/>
                </a:solidFill>
                <a:latin typeface="Consolas" pitchFamily="34" charset="0"/>
                <a:ea typeface="Consolas" pitchFamily="34" charset="-122"/>
                <a:cs typeface="Consolas" pitchFamily="34" charset="-120"/>
              </a:rPr>
              <a:t>/bmad-bmm-dev-story  Generate automated tests for Story 1-2: unit tests (Jest), API tests (status codes + error handling), and E2E tests (Playwright).</a:t>
            </a:r>
            <a:endParaRPr lang="en-US" sz="700" dirty="0"/>
          </a:p>
        </p:txBody>
      </p:sp>
      <p:sp>
        <p:nvSpPr>
          <p:cNvPr id="26" name="Text 24"/>
          <p:cNvSpPr/>
          <p:nvPr/>
        </p:nvSpPr>
        <p:spPr>
          <a:xfrm>
            <a:off x="1783080" y="2843784"/>
            <a:ext cx="6858000" cy="182880"/>
          </a:xfrm>
          <a:prstGeom prst="rect">
            <a:avLst/>
          </a:prstGeom>
          <a:noFill/>
          <a:ln/>
        </p:spPr>
        <p:txBody>
          <a:bodyPr wrap="square" lIns="0" tIns="0" rIns="0" bIns="0" rtlCol="0" anchor="ctr"/>
          <a:lstStyle/>
          <a:p>
            <a:pPr indent="0" marL="0">
              <a:buNone/>
            </a:pPr>
            <a:r>
              <a:rPr lang="en-US" sz="650" i="1" dirty="0">
                <a:solidFill>
                  <a:srgbClr val="64748B"/>
                </a:solidFill>
                <a:latin typeface="Calibri" pitchFamily="34" charset="0"/>
                <a:ea typeface="Calibri" pitchFamily="34" charset="-122"/>
                <a:cs typeface="Calibri" pitchFamily="34" charset="-120"/>
              </a:rPr>
              <a:t>Dev/Quinn agent generates tests from AC — these go into CI and run on every commit</a:t>
            </a:r>
            <a:endParaRPr lang="en-US" sz="650" dirty="0"/>
          </a:p>
        </p:txBody>
      </p:sp>
      <p:sp>
        <p:nvSpPr>
          <p:cNvPr id="27" name="Shape 25"/>
          <p:cNvSpPr/>
          <p:nvPr/>
        </p:nvSpPr>
        <p:spPr>
          <a:xfrm>
            <a:off x="365760" y="3072384"/>
            <a:ext cx="8412480" cy="438912"/>
          </a:xfrm>
          <a:prstGeom prst="rect">
            <a:avLst/>
          </a:prstGeom>
          <a:solidFill>
            <a:srgbClr val="FFFFFF"/>
          </a:solidFill>
          <a:ln/>
        </p:spPr>
      </p:sp>
      <p:sp>
        <p:nvSpPr>
          <p:cNvPr id="28" name="Shape 26"/>
          <p:cNvSpPr/>
          <p:nvPr/>
        </p:nvSpPr>
        <p:spPr>
          <a:xfrm>
            <a:off x="365760" y="3072384"/>
            <a:ext cx="45720" cy="438912"/>
          </a:xfrm>
          <a:prstGeom prst="rect">
            <a:avLst/>
          </a:prstGeom>
          <a:solidFill>
            <a:srgbClr val="F59E0B"/>
          </a:solidFill>
          <a:ln/>
        </p:spPr>
      </p:sp>
      <p:sp>
        <p:nvSpPr>
          <p:cNvPr id="29" name="Shape 27"/>
          <p:cNvSpPr/>
          <p:nvPr/>
        </p:nvSpPr>
        <p:spPr>
          <a:xfrm>
            <a:off x="502920" y="3127248"/>
            <a:ext cx="1097280" cy="329184"/>
          </a:xfrm>
          <a:prstGeom prst="roundRect">
            <a:avLst>
              <a:gd name="adj" fmla="val 11111"/>
            </a:avLst>
          </a:prstGeom>
          <a:solidFill>
            <a:srgbClr val="F59E0B"/>
          </a:solidFill>
          <a:ln/>
        </p:spPr>
      </p:sp>
      <p:sp>
        <p:nvSpPr>
          <p:cNvPr id="30" name="Text 28"/>
          <p:cNvSpPr/>
          <p:nvPr/>
        </p:nvSpPr>
        <p:spPr>
          <a:xfrm>
            <a:off x="502920" y="3127248"/>
            <a:ext cx="1097280" cy="329184"/>
          </a:xfrm>
          <a:prstGeom prst="rect">
            <a:avLst/>
          </a:prstGeom>
          <a:noFill/>
          <a:ln/>
        </p:spPr>
        <p:txBody>
          <a:bodyPr wrap="square" rtlCol="0" anchor="ctr"/>
          <a:lstStyle/>
          <a:p>
            <a:pPr algn="ctr" indent="0" marL="0">
              <a:buNone/>
            </a:pPr>
            <a:r>
              <a:rPr lang="en-US" sz="700" b="1" dirty="0">
                <a:solidFill>
                  <a:srgbClr val="FFFFFF"/>
                </a:solidFill>
                <a:latin typeface="Calibri" pitchFamily="34" charset="0"/>
                <a:ea typeface="Calibri" pitchFamily="34" charset="-122"/>
                <a:cs typeface="Calibri" pitchFamily="34" charset="-120"/>
              </a:rPr>
              <a:t>Manual</a:t>
            </a:r>
            <a:endParaRPr lang="en-US" sz="700" dirty="0"/>
          </a:p>
          <a:p>
            <a:pPr algn="ctr" indent="0" marL="0">
              <a:buNone/>
            </a:pPr>
            <a:r>
              <a:rPr lang="en-US" sz="700" b="1" dirty="0">
                <a:solidFill>
                  <a:srgbClr val="FFFFFF"/>
                </a:solidFill>
                <a:latin typeface="Calibri" pitchFamily="34" charset="0"/>
                <a:ea typeface="Calibri" pitchFamily="34" charset="-122"/>
                <a:cs typeface="Calibri" pitchFamily="34" charset="-120"/>
              </a:rPr>
              <a:t>Test Plan</a:t>
            </a:r>
            <a:endParaRPr lang="en-US" sz="700" dirty="0"/>
          </a:p>
        </p:txBody>
      </p:sp>
      <p:sp>
        <p:nvSpPr>
          <p:cNvPr id="31" name="Text 29"/>
          <p:cNvSpPr/>
          <p:nvPr/>
        </p:nvSpPr>
        <p:spPr>
          <a:xfrm>
            <a:off x="1783080" y="3072384"/>
            <a:ext cx="6858000" cy="256032"/>
          </a:xfrm>
          <a:prstGeom prst="rect">
            <a:avLst/>
          </a:prstGeom>
          <a:noFill/>
          <a:ln/>
        </p:spPr>
        <p:txBody>
          <a:bodyPr wrap="square" lIns="0" tIns="0" rIns="0" bIns="0" rtlCol="0" anchor="ctr"/>
          <a:lstStyle/>
          <a:p>
            <a:pPr indent="0" marL="0">
              <a:buNone/>
            </a:pPr>
            <a:r>
              <a:rPr lang="en-US" sz="700" dirty="0">
                <a:solidFill>
                  <a:srgbClr val="1E293B"/>
                </a:solidFill>
                <a:latin typeface="Consolas" pitchFamily="34" charset="0"/>
                <a:ea typeface="Consolas" pitchFamily="34" charset="-122"/>
                <a:cs typeface="Consolas" pitchFamily="34" charset="-120"/>
              </a:rPr>
              <a:t>*design  Create a manual test plan for Epic 1 based on the risk assessment.  Focus on UX flows, cross-browser, and scenarios that can’t be automated.</a:t>
            </a:r>
            <a:endParaRPr lang="en-US" sz="700" dirty="0"/>
          </a:p>
        </p:txBody>
      </p:sp>
      <p:sp>
        <p:nvSpPr>
          <p:cNvPr id="32" name="Text 30"/>
          <p:cNvSpPr/>
          <p:nvPr/>
        </p:nvSpPr>
        <p:spPr>
          <a:xfrm>
            <a:off x="1783080" y="3319272"/>
            <a:ext cx="6858000" cy="182880"/>
          </a:xfrm>
          <a:prstGeom prst="rect">
            <a:avLst/>
          </a:prstGeom>
          <a:noFill/>
          <a:ln/>
        </p:spPr>
        <p:txBody>
          <a:bodyPr wrap="square" lIns="0" tIns="0" rIns="0" bIns="0" rtlCol="0" anchor="ctr"/>
          <a:lstStyle/>
          <a:p>
            <a:pPr indent="0" marL="0">
              <a:buNone/>
            </a:pPr>
            <a:r>
              <a:rPr lang="en-US" sz="650" i="1" dirty="0">
                <a:solidFill>
                  <a:srgbClr val="64748B"/>
                </a:solidFill>
                <a:latin typeface="Calibri" pitchFamily="34" charset="0"/>
                <a:ea typeface="Calibri" pitchFamily="34" charset="-122"/>
                <a:cs typeface="Calibri" pitchFamily="34" charset="-120"/>
              </a:rPr>
              <a:t>Manual tests cover what automation can’t: visual correctness, usability, exploratory testing</a:t>
            </a:r>
            <a:endParaRPr lang="en-US" sz="650" dirty="0"/>
          </a:p>
        </p:txBody>
      </p:sp>
      <p:sp>
        <p:nvSpPr>
          <p:cNvPr id="33" name="Shape 31"/>
          <p:cNvSpPr/>
          <p:nvPr/>
        </p:nvSpPr>
        <p:spPr>
          <a:xfrm>
            <a:off x="365760" y="3547872"/>
            <a:ext cx="8412480" cy="438912"/>
          </a:xfrm>
          <a:prstGeom prst="rect">
            <a:avLst/>
          </a:prstGeom>
          <a:solidFill>
            <a:srgbClr val="F8FAFC"/>
          </a:solidFill>
          <a:ln/>
        </p:spPr>
      </p:sp>
      <p:sp>
        <p:nvSpPr>
          <p:cNvPr id="34" name="Shape 32"/>
          <p:cNvSpPr/>
          <p:nvPr/>
        </p:nvSpPr>
        <p:spPr>
          <a:xfrm>
            <a:off x="365760" y="3547872"/>
            <a:ext cx="45720" cy="438912"/>
          </a:xfrm>
          <a:prstGeom prst="rect">
            <a:avLst/>
          </a:prstGeom>
          <a:solidFill>
            <a:srgbClr val="3B82F6"/>
          </a:solidFill>
          <a:ln/>
        </p:spPr>
      </p:sp>
      <p:sp>
        <p:nvSpPr>
          <p:cNvPr id="35" name="Shape 33"/>
          <p:cNvSpPr/>
          <p:nvPr/>
        </p:nvSpPr>
        <p:spPr>
          <a:xfrm>
            <a:off x="502920" y="3602736"/>
            <a:ext cx="1097280" cy="329184"/>
          </a:xfrm>
          <a:prstGeom prst="roundRect">
            <a:avLst>
              <a:gd name="adj" fmla="val 11111"/>
            </a:avLst>
          </a:prstGeom>
          <a:solidFill>
            <a:srgbClr val="3B82F6"/>
          </a:solidFill>
          <a:ln/>
        </p:spPr>
      </p:sp>
      <p:sp>
        <p:nvSpPr>
          <p:cNvPr id="36" name="Text 34"/>
          <p:cNvSpPr/>
          <p:nvPr/>
        </p:nvSpPr>
        <p:spPr>
          <a:xfrm>
            <a:off x="502920" y="3602736"/>
            <a:ext cx="1097280" cy="329184"/>
          </a:xfrm>
          <a:prstGeom prst="rect">
            <a:avLst/>
          </a:prstGeom>
          <a:noFill/>
          <a:ln/>
        </p:spPr>
        <p:txBody>
          <a:bodyPr wrap="square" rtlCol="0" anchor="ctr"/>
          <a:lstStyle/>
          <a:p>
            <a:pPr algn="ctr" indent="0" marL="0">
              <a:buNone/>
            </a:pPr>
            <a:r>
              <a:rPr lang="en-US" sz="700" b="1" dirty="0">
                <a:solidFill>
                  <a:srgbClr val="FFFFFF"/>
                </a:solidFill>
                <a:latin typeface="Calibri" pitchFamily="34" charset="0"/>
                <a:ea typeface="Calibri" pitchFamily="34" charset="-122"/>
                <a:cs typeface="Calibri" pitchFamily="34" charset="-120"/>
              </a:rPr>
              <a:t>Execute &amp;</a:t>
            </a:r>
            <a:endParaRPr lang="en-US" sz="700" dirty="0"/>
          </a:p>
          <a:p>
            <a:pPr algn="ctr" indent="0" marL="0">
              <a:buNone/>
            </a:pPr>
            <a:r>
              <a:rPr lang="en-US" sz="700" b="1" dirty="0">
                <a:solidFill>
                  <a:srgbClr val="FFFFFF"/>
                </a:solidFill>
                <a:latin typeface="Calibri" pitchFamily="34" charset="0"/>
                <a:ea typeface="Calibri" pitchFamily="34" charset="-122"/>
                <a:cs typeface="Calibri" pitchFamily="34" charset="-120"/>
              </a:rPr>
              <a:t>Verify</a:t>
            </a:r>
            <a:endParaRPr lang="en-US" sz="700" dirty="0"/>
          </a:p>
        </p:txBody>
      </p:sp>
      <p:sp>
        <p:nvSpPr>
          <p:cNvPr id="37" name="Text 35"/>
          <p:cNvSpPr/>
          <p:nvPr/>
        </p:nvSpPr>
        <p:spPr>
          <a:xfrm>
            <a:off x="1783080" y="3547872"/>
            <a:ext cx="6858000" cy="256032"/>
          </a:xfrm>
          <a:prstGeom prst="rect">
            <a:avLst/>
          </a:prstGeom>
          <a:noFill/>
          <a:ln/>
        </p:spPr>
        <p:txBody>
          <a:bodyPr wrap="square" lIns="0" tIns="0" rIns="0" bIns="0" rtlCol="0" anchor="ctr"/>
          <a:lstStyle/>
          <a:p>
            <a:pPr indent="0" marL="0">
              <a:buNone/>
            </a:pPr>
            <a:r>
              <a:rPr lang="en-US" sz="700" dirty="0">
                <a:solidFill>
                  <a:srgbClr val="1E293B"/>
                </a:solidFill>
                <a:latin typeface="Consolas" pitchFamily="34" charset="0"/>
                <a:ea typeface="Consolas" pitchFamily="34" charset="-122"/>
                <a:cs typeface="Consolas" pitchFamily="34" charset="-120"/>
              </a:rPr>
              <a:t>/bmad-bmm-code-review  Verify test coverage for Story 1-2.  Are all P0 and P1 risks covered? Are all AC mapped to at least one test?</a:t>
            </a:r>
            <a:endParaRPr lang="en-US" sz="700" dirty="0"/>
          </a:p>
        </p:txBody>
      </p:sp>
      <p:sp>
        <p:nvSpPr>
          <p:cNvPr id="38" name="Text 36"/>
          <p:cNvSpPr/>
          <p:nvPr/>
        </p:nvSpPr>
        <p:spPr>
          <a:xfrm>
            <a:off x="1783080" y="3794760"/>
            <a:ext cx="6858000" cy="182880"/>
          </a:xfrm>
          <a:prstGeom prst="rect">
            <a:avLst/>
          </a:prstGeom>
          <a:noFill/>
          <a:ln/>
        </p:spPr>
        <p:txBody>
          <a:bodyPr wrap="square" lIns="0" tIns="0" rIns="0" bIns="0" rtlCol="0" anchor="ctr"/>
          <a:lstStyle/>
          <a:p>
            <a:pPr indent="0" marL="0">
              <a:buNone/>
            </a:pPr>
            <a:r>
              <a:rPr lang="en-US" sz="650" i="1" dirty="0">
                <a:solidFill>
                  <a:srgbClr val="64748B"/>
                </a:solidFill>
                <a:latin typeface="Calibri" pitchFamily="34" charset="0"/>
                <a:ea typeface="Calibri" pitchFamily="34" charset="-122"/>
                <a:cs typeface="Calibri" pitchFamily="34" charset="-120"/>
              </a:rPr>
              <a:t>QA agent checks traceability: every AC → test case → result.  Gaps are flagged.</a:t>
            </a:r>
            <a:endParaRPr lang="en-US" sz="650" dirty="0"/>
          </a:p>
        </p:txBody>
      </p:sp>
      <p:sp>
        <p:nvSpPr>
          <p:cNvPr id="39" name="Shape 37"/>
          <p:cNvSpPr/>
          <p:nvPr/>
        </p:nvSpPr>
        <p:spPr>
          <a:xfrm>
            <a:off x="365760" y="4023360"/>
            <a:ext cx="8412480" cy="438912"/>
          </a:xfrm>
          <a:prstGeom prst="rect">
            <a:avLst/>
          </a:prstGeom>
          <a:solidFill>
            <a:srgbClr val="FFFFFF"/>
          </a:solidFill>
          <a:ln/>
        </p:spPr>
      </p:sp>
      <p:sp>
        <p:nvSpPr>
          <p:cNvPr id="40" name="Shape 38"/>
          <p:cNvSpPr/>
          <p:nvPr/>
        </p:nvSpPr>
        <p:spPr>
          <a:xfrm>
            <a:off x="365760" y="4023360"/>
            <a:ext cx="45720" cy="438912"/>
          </a:xfrm>
          <a:prstGeom prst="rect">
            <a:avLst/>
          </a:prstGeom>
          <a:solidFill>
            <a:srgbClr val="EC4899"/>
          </a:solidFill>
          <a:ln/>
        </p:spPr>
      </p:sp>
      <p:sp>
        <p:nvSpPr>
          <p:cNvPr id="41" name="Shape 39"/>
          <p:cNvSpPr/>
          <p:nvPr/>
        </p:nvSpPr>
        <p:spPr>
          <a:xfrm>
            <a:off x="502920" y="4078224"/>
            <a:ext cx="1097280" cy="329184"/>
          </a:xfrm>
          <a:prstGeom prst="roundRect">
            <a:avLst>
              <a:gd name="adj" fmla="val 11111"/>
            </a:avLst>
          </a:prstGeom>
          <a:solidFill>
            <a:srgbClr val="EC4899"/>
          </a:solidFill>
          <a:ln/>
        </p:spPr>
      </p:sp>
      <p:sp>
        <p:nvSpPr>
          <p:cNvPr id="42" name="Text 40"/>
          <p:cNvSpPr/>
          <p:nvPr/>
        </p:nvSpPr>
        <p:spPr>
          <a:xfrm>
            <a:off x="502920" y="4078224"/>
            <a:ext cx="1097280" cy="329184"/>
          </a:xfrm>
          <a:prstGeom prst="rect">
            <a:avLst/>
          </a:prstGeom>
          <a:noFill/>
          <a:ln/>
        </p:spPr>
        <p:txBody>
          <a:bodyPr wrap="square" rtlCol="0" anchor="ctr"/>
          <a:lstStyle/>
          <a:p>
            <a:pPr algn="ctr" indent="0" marL="0">
              <a:buNone/>
            </a:pPr>
            <a:r>
              <a:rPr lang="en-US" sz="700" b="1" dirty="0">
                <a:solidFill>
                  <a:srgbClr val="FFFFFF"/>
                </a:solidFill>
                <a:latin typeface="Calibri" pitchFamily="34" charset="0"/>
                <a:ea typeface="Calibri" pitchFamily="34" charset="-122"/>
                <a:cs typeface="Calibri" pitchFamily="34" charset="-120"/>
              </a:rPr>
              <a:t>Test</a:t>
            </a:r>
            <a:endParaRPr lang="en-US" sz="700" dirty="0"/>
          </a:p>
          <a:p>
            <a:pPr algn="ctr" indent="0" marL="0">
              <a:buNone/>
            </a:pPr>
            <a:r>
              <a:rPr lang="en-US" sz="700" b="1" dirty="0">
                <a:solidFill>
                  <a:srgbClr val="FFFFFF"/>
                </a:solidFill>
                <a:latin typeface="Calibri" pitchFamily="34" charset="0"/>
                <a:ea typeface="Calibri" pitchFamily="34" charset="-122"/>
                <a:cs typeface="Calibri" pitchFamily="34" charset="-120"/>
              </a:rPr>
              <a:t>Review</a:t>
            </a:r>
            <a:endParaRPr lang="en-US" sz="700" dirty="0"/>
          </a:p>
        </p:txBody>
      </p:sp>
      <p:sp>
        <p:nvSpPr>
          <p:cNvPr id="43" name="Text 41"/>
          <p:cNvSpPr/>
          <p:nvPr/>
        </p:nvSpPr>
        <p:spPr>
          <a:xfrm>
            <a:off x="1783080" y="4023360"/>
            <a:ext cx="6858000" cy="256032"/>
          </a:xfrm>
          <a:prstGeom prst="rect">
            <a:avLst/>
          </a:prstGeom>
          <a:noFill/>
          <a:ln/>
        </p:spPr>
        <p:txBody>
          <a:bodyPr wrap="square" lIns="0" tIns="0" rIns="0" bIns="0" rtlCol="0" anchor="ctr"/>
          <a:lstStyle/>
          <a:p>
            <a:pPr indent="0" marL="0">
              <a:buNone/>
            </a:pPr>
            <a:r>
              <a:rPr lang="en-US" sz="700" dirty="0">
                <a:solidFill>
                  <a:srgbClr val="1E293B"/>
                </a:solidFill>
                <a:latin typeface="Consolas" pitchFamily="34" charset="0"/>
                <a:ea typeface="Consolas" pitchFamily="34" charset="-122"/>
                <a:cs typeface="Consolas" pitchFamily="34" charset="-120"/>
              </a:rPr>
              <a:t>*review  Review the test suite for Epic 1.  Check: coverage gaps, flaky tests, missing edge cases, manual test results against risk assessment.</a:t>
            </a:r>
            <a:endParaRPr lang="en-US" sz="700" dirty="0"/>
          </a:p>
        </p:txBody>
      </p:sp>
      <p:sp>
        <p:nvSpPr>
          <p:cNvPr id="44" name="Text 42"/>
          <p:cNvSpPr/>
          <p:nvPr/>
        </p:nvSpPr>
        <p:spPr>
          <a:xfrm>
            <a:off x="1783080" y="4270248"/>
            <a:ext cx="6858000" cy="182880"/>
          </a:xfrm>
          <a:prstGeom prst="rect">
            <a:avLst/>
          </a:prstGeom>
          <a:noFill/>
          <a:ln/>
        </p:spPr>
        <p:txBody>
          <a:bodyPr wrap="square" lIns="0" tIns="0" rIns="0" bIns="0" rtlCol="0" anchor="ctr"/>
          <a:lstStyle/>
          <a:p>
            <a:pPr indent="0" marL="0">
              <a:buNone/>
            </a:pPr>
            <a:r>
              <a:rPr lang="en-US" sz="650" i="1" dirty="0">
                <a:solidFill>
                  <a:srgbClr val="64748B"/>
                </a:solidFill>
                <a:latin typeface="Calibri" pitchFamily="34" charset="0"/>
                <a:ea typeface="Calibri" pitchFamily="34" charset="-122"/>
                <a:cs typeface="Calibri" pitchFamily="34" charset="-120"/>
              </a:rPr>
              <a:t>TEA reviews the full test picture — automated + manual — and signs off or flags gaps</a:t>
            </a:r>
            <a:endParaRPr lang="en-US" sz="650" dirty="0"/>
          </a:p>
        </p:txBody>
      </p:sp>
      <p:sp>
        <p:nvSpPr>
          <p:cNvPr id="45" name="Shape 43"/>
          <p:cNvSpPr/>
          <p:nvPr/>
        </p:nvSpPr>
        <p:spPr>
          <a:xfrm>
            <a:off x="365760" y="4572000"/>
            <a:ext cx="8412480" cy="457200"/>
          </a:xfrm>
          <a:prstGeom prst="rect">
            <a:avLst/>
          </a:prstGeom>
          <a:solidFill>
            <a:srgbClr val="0F1B2D"/>
          </a:solidFill>
          <a:ln/>
        </p:spPr>
      </p:sp>
      <p:sp>
        <p:nvSpPr>
          <p:cNvPr id="46" name="Text 44"/>
          <p:cNvSpPr/>
          <p:nvPr/>
        </p:nvSpPr>
        <p:spPr>
          <a:xfrm>
            <a:off x="548640" y="4572000"/>
            <a:ext cx="8046720" cy="457200"/>
          </a:xfrm>
          <a:prstGeom prst="rect">
            <a:avLst/>
          </a:prstGeom>
          <a:noFill/>
          <a:ln/>
        </p:spPr>
        <p:txBody>
          <a:bodyPr wrap="square" lIns="0" tIns="0" rIns="0" bIns="0" rtlCol="0" anchor="ctr"/>
          <a:lstStyle/>
          <a:p>
            <a:pPr indent="0" marL="0">
              <a:buNone/>
            </a:pPr>
            <a:r>
              <a:rPr lang="en-US" sz="850" dirty="0">
                <a:solidFill>
                  <a:srgbClr val="14B8A6"/>
                </a:solidFill>
                <a:latin typeface="Calibri" pitchFamily="34" charset="0"/>
                <a:ea typeface="Calibri" pitchFamily="34" charset="-122"/>
                <a:cs typeface="Calibri" pitchFamily="34" charset="-120"/>
              </a:rPr>
              <a:t>✨  *risk → *design → automate → manual plan → verify → *review.   TEA (Murat) handles strategy. Quinn handles execution. Humans handle judgment.</a:t>
            </a:r>
            <a:endParaRPr lang="en-US" sz="850" dirty="0"/>
          </a:p>
        </p:txBody>
      </p:sp>
      <p:sp>
        <p:nvSpPr>
          <p:cNvPr id="47" name="Text 45"/>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29 / 100</a:t>
            </a:r>
            <a:endParaRPr lang="en-US" sz="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What is BMAD-METHOD?</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Breakthrough Method of Agile AI-Driven Development</a:t>
            </a:r>
            <a:endParaRPr lang="en-US" sz="1300" dirty="0"/>
          </a:p>
        </p:txBody>
      </p:sp>
      <p:sp>
        <p:nvSpPr>
          <p:cNvPr id="5" name="Shape 3"/>
          <p:cNvSpPr/>
          <p:nvPr/>
        </p:nvSpPr>
        <p:spPr>
          <a:xfrm>
            <a:off x="457200" y="1280160"/>
            <a:ext cx="8229600" cy="201168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6" name="Shape 4"/>
          <p:cNvSpPr/>
          <p:nvPr/>
        </p:nvSpPr>
        <p:spPr>
          <a:xfrm>
            <a:off x="457200" y="1280160"/>
            <a:ext cx="54864" cy="2011680"/>
          </a:xfrm>
          <a:prstGeom prst="rect">
            <a:avLst/>
          </a:prstGeom>
          <a:solidFill>
            <a:srgbClr val="0D9488"/>
          </a:solidFill>
          <a:ln/>
        </p:spPr>
      </p:sp>
      <p:sp>
        <p:nvSpPr>
          <p:cNvPr id="7" name="Text 5"/>
          <p:cNvSpPr/>
          <p:nvPr/>
        </p:nvSpPr>
        <p:spPr>
          <a:xfrm>
            <a:off x="731520" y="1371600"/>
            <a:ext cx="7680960" cy="640080"/>
          </a:xfrm>
          <a:prstGeom prst="rect">
            <a:avLst/>
          </a:prstGeom>
          <a:noFill/>
          <a:ln/>
        </p:spPr>
        <p:txBody>
          <a:bodyPr wrap="square" lIns="0" tIns="0" rIns="0" bIns="0" rtlCol="0" anchor="t"/>
          <a:lstStyle/>
          <a:p>
            <a:pPr indent="0" marL="0">
              <a:buNone/>
            </a:pPr>
            <a:r>
              <a:rPr lang="en-US" sz="1400" dirty="0">
                <a:solidFill>
                  <a:srgbClr val="FFFFFF"/>
                </a:solidFill>
                <a:latin typeface="Calibri" pitchFamily="34" charset="0"/>
                <a:ea typeface="Calibri" pitchFamily="34" charset="-122"/>
                <a:cs typeface="Calibri" pitchFamily="34" charset="-120"/>
              </a:rPr>
              <a:t>The BMad Method is an AI-driven development framework that helps you build software through a complete process from ideation and planning, through agentic implementation.</a:t>
            </a:r>
            <a:endParaRPr lang="en-US" sz="1400" dirty="0"/>
          </a:p>
        </p:txBody>
      </p:sp>
      <p:sp>
        <p:nvSpPr>
          <p:cNvPr id="8" name="Text 6"/>
          <p:cNvSpPr/>
          <p:nvPr/>
        </p:nvSpPr>
        <p:spPr>
          <a:xfrm>
            <a:off x="731520" y="2011680"/>
            <a:ext cx="7680960" cy="640080"/>
          </a:xfrm>
          <a:prstGeom prst="rect">
            <a:avLst/>
          </a:prstGeom>
          <a:noFill/>
          <a:ln/>
        </p:spPr>
        <p:txBody>
          <a:bodyPr wrap="square" lIns="0" tIns="0" rIns="0" bIns="0" rtlCol="0" anchor="t"/>
          <a:lstStyle/>
          <a:p>
            <a:pPr indent="0" marL="0">
              <a:buNone/>
            </a:pPr>
            <a:r>
              <a:rPr lang="en-US" sz="1400" dirty="0">
                <a:solidFill>
                  <a:srgbClr val="94A3B8"/>
                </a:solidFill>
                <a:latin typeface="Calibri" pitchFamily="34" charset="0"/>
                <a:ea typeface="Calibri" pitchFamily="34" charset="-122"/>
                <a:cs typeface="Calibri" pitchFamily="34" charset="-120"/>
              </a:rPr>
              <a:t>It provides specialized AI agents, guided workflows, and intelligent planning that adapts to your project’s complexity — from fixing a bug to building an enterprise platform.</a:t>
            </a:r>
            <a:endParaRPr lang="en-US" sz="1400" dirty="0"/>
          </a:p>
        </p:txBody>
      </p:sp>
      <p:sp>
        <p:nvSpPr>
          <p:cNvPr id="9" name="Text 7"/>
          <p:cNvSpPr/>
          <p:nvPr/>
        </p:nvSpPr>
        <p:spPr>
          <a:xfrm>
            <a:off x="731520" y="2651760"/>
            <a:ext cx="7680960" cy="502920"/>
          </a:xfrm>
          <a:prstGeom prst="rect">
            <a:avLst/>
          </a:prstGeom>
          <a:noFill/>
          <a:ln/>
        </p:spPr>
        <p:txBody>
          <a:bodyPr wrap="square" lIns="0" tIns="0" rIns="0" bIns="0" rtlCol="0" anchor="t"/>
          <a:lstStyle/>
          <a:p>
            <a:pPr indent="0" marL="0">
              <a:buNone/>
            </a:pPr>
            <a:r>
              <a:rPr lang="en-US" sz="1100" dirty="0">
                <a:solidFill>
                  <a:srgbClr val="14B8A6"/>
                </a:solidFill>
                <a:latin typeface="Calibri" pitchFamily="34" charset="0"/>
                <a:ea typeface="Calibri" pitchFamily="34" charset="-122"/>
                <a:cs typeface="Calibri" pitchFamily="34" charset="-120"/>
              </a:rPr>
              <a:t>Unlike traditional AI tools that do the thinking for you and produce average results, BMAD agents act as expert collaborators who guide you through a structured process to bring out your best thinking in partnership with the AI.</a:t>
            </a:r>
            <a:endParaRPr lang="en-US" sz="1100" dirty="0"/>
          </a:p>
        </p:txBody>
      </p:sp>
      <p:sp>
        <p:nvSpPr>
          <p:cNvPr id="10" name="Shape 8"/>
          <p:cNvSpPr/>
          <p:nvPr/>
        </p:nvSpPr>
        <p:spPr>
          <a:xfrm>
            <a:off x="457200" y="3520440"/>
            <a:ext cx="1965960" cy="109728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1" name="Shape 9"/>
          <p:cNvSpPr/>
          <p:nvPr/>
        </p:nvSpPr>
        <p:spPr>
          <a:xfrm>
            <a:off x="457200" y="3520440"/>
            <a:ext cx="1965960" cy="45720"/>
          </a:xfrm>
          <a:prstGeom prst="rect">
            <a:avLst/>
          </a:prstGeom>
          <a:solidFill>
            <a:srgbClr val="0D9488"/>
          </a:solidFill>
          <a:ln/>
        </p:spPr>
      </p:sp>
      <p:sp>
        <p:nvSpPr>
          <p:cNvPr id="12" name="Text 10"/>
          <p:cNvSpPr/>
          <p:nvPr/>
        </p:nvSpPr>
        <p:spPr>
          <a:xfrm>
            <a:off x="548640" y="3611880"/>
            <a:ext cx="1783080" cy="27432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Open Source</a:t>
            </a:r>
            <a:endParaRPr lang="en-US" sz="1200" dirty="0"/>
          </a:p>
        </p:txBody>
      </p:sp>
      <p:sp>
        <p:nvSpPr>
          <p:cNvPr id="13" name="Text 11"/>
          <p:cNvSpPr/>
          <p:nvPr/>
        </p:nvSpPr>
        <p:spPr>
          <a:xfrm>
            <a:off x="548640" y="3886200"/>
            <a:ext cx="1783080" cy="64008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MIT Licensed</a:t>
            </a:r>
            <a:endParaRPr lang="en-US" sz="1000" dirty="0"/>
          </a:p>
          <a:p>
            <a:pPr indent="0" marL="0">
              <a:buNone/>
            </a:pPr>
            <a:r>
              <a:rPr lang="en-US" sz="1000" dirty="0">
                <a:solidFill>
                  <a:srgbClr val="94A3B8"/>
                </a:solidFill>
                <a:latin typeface="Calibri" pitchFamily="34" charset="0"/>
                <a:ea typeface="Calibri" pitchFamily="34" charset="-122"/>
                <a:cs typeface="Calibri" pitchFamily="34" charset="-120"/>
              </a:rPr>
              <a:t>100% Free</a:t>
            </a:r>
            <a:endParaRPr lang="en-US" sz="1000" dirty="0"/>
          </a:p>
        </p:txBody>
      </p:sp>
      <p:sp>
        <p:nvSpPr>
          <p:cNvPr id="14" name="Shape 12"/>
          <p:cNvSpPr/>
          <p:nvPr/>
        </p:nvSpPr>
        <p:spPr>
          <a:xfrm>
            <a:off x="2606040" y="3520440"/>
            <a:ext cx="1965960" cy="109728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5" name="Shape 13"/>
          <p:cNvSpPr/>
          <p:nvPr/>
        </p:nvSpPr>
        <p:spPr>
          <a:xfrm>
            <a:off x="2606040" y="3520440"/>
            <a:ext cx="1965960" cy="45720"/>
          </a:xfrm>
          <a:prstGeom prst="rect">
            <a:avLst/>
          </a:prstGeom>
          <a:solidFill>
            <a:srgbClr val="2563EB"/>
          </a:solidFill>
          <a:ln/>
        </p:spPr>
      </p:sp>
      <p:sp>
        <p:nvSpPr>
          <p:cNvPr id="16" name="Text 14"/>
          <p:cNvSpPr/>
          <p:nvPr/>
        </p:nvSpPr>
        <p:spPr>
          <a:xfrm>
            <a:off x="2697480" y="3611880"/>
            <a:ext cx="1783080" cy="27432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AI IDEs</a:t>
            </a:r>
            <a:endParaRPr lang="en-US" sz="1200" dirty="0"/>
          </a:p>
        </p:txBody>
      </p:sp>
      <p:sp>
        <p:nvSpPr>
          <p:cNvPr id="17" name="Text 15"/>
          <p:cNvSpPr/>
          <p:nvPr/>
        </p:nvSpPr>
        <p:spPr>
          <a:xfrm>
            <a:off x="2697480" y="3886200"/>
            <a:ext cx="1783080" cy="64008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Claude Code, Cursor,</a:t>
            </a:r>
            <a:endParaRPr lang="en-US" sz="1000" dirty="0"/>
          </a:p>
          <a:p>
            <a:pPr indent="0" marL="0">
              <a:buNone/>
            </a:pPr>
            <a:r>
              <a:rPr lang="en-US" sz="1000" dirty="0">
                <a:solidFill>
                  <a:srgbClr val="94A3B8"/>
                </a:solidFill>
                <a:latin typeface="Calibri" pitchFamily="34" charset="0"/>
                <a:ea typeface="Calibri" pitchFamily="34" charset="-122"/>
                <a:cs typeface="Calibri" pitchFamily="34" charset="-120"/>
              </a:rPr>
              <a:t>Cline, Antigravity, +more</a:t>
            </a:r>
            <a:endParaRPr lang="en-US" sz="1000" dirty="0"/>
          </a:p>
        </p:txBody>
      </p:sp>
      <p:sp>
        <p:nvSpPr>
          <p:cNvPr id="18" name="Shape 16"/>
          <p:cNvSpPr/>
          <p:nvPr/>
        </p:nvSpPr>
        <p:spPr>
          <a:xfrm>
            <a:off x="4754880" y="3520440"/>
            <a:ext cx="1965960" cy="109728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9" name="Shape 17"/>
          <p:cNvSpPr/>
          <p:nvPr/>
        </p:nvSpPr>
        <p:spPr>
          <a:xfrm>
            <a:off x="4754880" y="3520440"/>
            <a:ext cx="1965960" cy="45720"/>
          </a:xfrm>
          <a:prstGeom prst="rect">
            <a:avLst/>
          </a:prstGeom>
          <a:solidFill>
            <a:srgbClr val="7C3AED"/>
          </a:solidFill>
          <a:ln/>
        </p:spPr>
      </p:sp>
      <p:sp>
        <p:nvSpPr>
          <p:cNvPr id="20" name="Text 18"/>
          <p:cNvSpPr/>
          <p:nvPr/>
        </p:nvSpPr>
        <p:spPr>
          <a:xfrm>
            <a:off x="4846320" y="3611880"/>
            <a:ext cx="1783080" cy="27432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Adaptive</a:t>
            </a:r>
            <a:endParaRPr lang="en-US" sz="1200" dirty="0"/>
          </a:p>
        </p:txBody>
      </p:sp>
      <p:sp>
        <p:nvSpPr>
          <p:cNvPr id="21" name="Text 19"/>
          <p:cNvSpPr/>
          <p:nvPr/>
        </p:nvSpPr>
        <p:spPr>
          <a:xfrm>
            <a:off x="4846320" y="3886200"/>
            <a:ext cx="1783080" cy="64008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Bug fix to enterprise</a:t>
            </a:r>
            <a:endParaRPr lang="en-US" sz="1000" dirty="0"/>
          </a:p>
          <a:p>
            <a:pPr indent="0" marL="0">
              <a:buNone/>
            </a:pPr>
            <a:r>
              <a:rPr lang="en-US" sz="1000" dirty="0">
                <a:solidFill>
                  <a:srgbClr val="94A3B8"/>
                </a:solidFill>
                <a:latin typeface="Calibri" pitchFamily="34" charset="0"/>
                <a:ea typeface="Calibri" pitchFamily="34" charset="-122"/>
                <a:cs typeface="Calibri" pitchFamily="34" charset="-120"/>
              </a:rPr>
              <a:t>automatically scales</a:t>
            </a:r>
            <a:endParaRPr lang="en-US" sz="1000" dirty="0"/>
          </a:p>
        </p:txBody>
      </p:sp>
      <p:sp>
        <p:nvSpPr>
          <p:cNvPr id="22" name="Shape 20"/>
          <p:cNvSpPr/>
          <p:nvPr/>
        </p:nvSpPr>
        <p:spPr>
          <a:xfrm>
            <a:off x="6903720" y="3520440"/>
            <a:ext cx="1965960" cy="109728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23" name="Shape 21"/>
          <p:cNvSpPr/>
          <p:nvPr/>
        </p:nvSpPr>
        <p:spPr>
          <a:xfrm>
            <a:off x="6903720" y="3520440"/>
            <a:ext cx="1965960" cy="45720"/>
          </a:xfrm>
          <a:prstGeom prst="rect">
            <a:avLst/>
          </a:prstGeom>
          <a:solidFill>
            <a:srgbClr val="059669"/>
          </a:solidFill>
          <a:ln/>
        </p:spPr>
      </p:sp>
      <p:sp>
        <p:nvSpPr>
          <p:cNvPr id="24" name="Text 22"/>
          <p:cNvSpPr/>
          <p:nvPr/>
        </p:nvSpPr>
        <p:spPr>
          <a:xfrm>
            <a:off x="6995160" y="3611880"/>
            <a:ext cx="1783080" cy="27432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V6 Stable</a:t>
            </a:r>
            <a:endParaRPr lang="en-US" sz="1200" dirty="0"/>
          </a:p>
        </p:txBody>
      </p:sp>
      <p:sp>
        <p:nvSpPr>
          <p:cNvPr id="25" name="Text 23"/>
          <p:cNvSpPr/>
          <p:nvPr/>
        </p:nvSpPr>
        <p:spPr>
          <a:xfrm>
            <a:off x="6995160" y="3886200"/>
            <a:ext cx="1783080" cy="64008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Production ready</a:t>
            </a:r>
            <a:endParaRPr lang="en-US" sz="1000" dirty="0"/>
          </a:p>
          <a:p>
            <a:pPr indent="0" marL="0">
              <a:buNone/>
            </a:pPr>
            <a:r>
              <a:rPr lang="en-US" sz="1000" dirty="0">
                <a:solidFill>
                  <a:srgbClr val="94A3B8"/>
                </a:solidFill>
                <a:latin typeface="Calibri" pitchFamily="34" charset="0"/>
                <a:ea typeface="Calibri" pitchFamily="34" charset="-122"/>
                <a:cs typeface="Calibri" pitchFamily="34" charset="-120"/>
              </a:rPr>
              <a:t>Active community</a:t>
            </a:r>
            <a:endParaRPr lang="en-US" sz="1000" dirty="0"/>
          </a:p>
        </p:txBody>
      </p:sp>
      <p:sp>
        <p:nvSpPr>
          <p:cNvPr id="26" name="Text 24"/>
          <p:cNvSpPr/>
          <p:nvPr/>
        </p:nvSpPr>
        <p:spPr>
          <a:xfrm>
            <a:off x="457200" y="4709160"/>
            <a:ext cx="8229600" cy="274320"/>
          </a:xfrm>
          <a:prstGeom prst="rect">
            <a:avLst/>
          </a:prstGeom>
          <a:noFill/>
          <a:ln/>
        </p:spPr>
        <p:txBody>
          <a:bodyPr wrap="square" rtlCol="0" anchor="ctr"/>
          <a:lstStyle/>
          <a:p>
            <a:pPr algn="ctr" indent="0" marL="0">
              <a:buNone/>
            </a:pPr>
            <a:r>
              <a:rPr lang="en-US" sz="1000" i="1" dirty="0">
                <a:solidFill>
                  <a:srgbClr val="94A3B8"/>
                </a:solidFill>
                <a:latin typeface="Calibri" pitchFamily="34" charset="0"/>
                <a:ea typeface="Calibri" pitchFamily="34" charset="-122"/>
                <a:cs typeface="Calibri" pitchFamily="34" charset="-120"/>
              </a:rPr>
              <a:t>docs.bmad-method.org  |  github.com/bmad-code-org/BMAD-METHOD</a:t>
            </a:r>
            <a:endParaRPr lang="en-US" sz="1000" dirty="0"/>
          </a:p>
        </p:txBody>
      </p:sp>
      <p:sp>
        <p:nvSpPr>
          <p:cNvPr id="27" name="Text 25"/>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3 / 100</a:t>
            </a:r>
            <a:endParaRPr lang="en-US" sz="8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 30">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0F1B2D"/>
          </a:solidFill>
          <a:ln/>
        </p:spPr>
      </p:sp>
      <p:sp>
        <p:nvSpPr>
          <p:cNvPr id="3" name="Shape 1"/>
          <p:cNvSpPr/>
          <p:nvPr/>
        </p:nvSpPr>
        <p:spPr>
          <a:xfrm>
            <a:off x="0" y="0"/>
            <a:ext cx="9144000" cy="54864"/>
          </a:xfrm>
          <a:prstGeom prst="rect">
            <a:avLst/>
          </a:prstGeom>
          <a:solidFill>
            <a:srgbClr val="F59E0B"/>
          </a:solidFill>
          <a:ln/>
        </p:spPr>
      </p:sp>
      <p:sp>
        <p:nvSpPr>
          <p:cNvPr id="4" name="Shape 2"/>
          <p:cNvSpPr/>
          <p:nvPr/>
        </p:nvSpPr>
        <p:spPr>
          <a:xfrm>
            <a:off x="457200" y="1645920"/>
            <a:ext cx="8229600" cy="36576"/>
          </a:xfrm>
          <a:prstGeom prst="rect">
            <a:avLst/>
          </a:prstGeom>
          <a:solidFill>
            <a:srgbClr val="F59E0B"/>
          </a:solidFill>
          <a:ln/>
        </p:spPr>
      </p:sp>
      <p:sp>
        <p:nvSpPr>
          <p:cNvPr id="5" name="Text 3"/>
          <p:cNvSpPr/>
          <p:nvPr/>
        </p:nvSpPr>
        <p:spPr>
          <a:xfrm>
            <a:off x="457200" y="1828800"/>
            <a:ext cx="8229600" cy="731520"/>
          </a:xfrm>
          <a:prstGeom prst="rect">
            <a:avLst/>
          </a:prstGeom>
          <a:noFill/>
          <a:ln/>
        </p:spPr>
        <p:txBody>
          <a:bodyPr wrap="square" rtlCol="0" anchor="ctr"/>
          <a:lstStyle/>
          <a:p>
            <a:pPr algn="ctr" indent="0" marL="0">
              <a:buNone/>
            </a:pPr>
            <a:r>
              <a:rPr lang="en-US" sz="4200" b="1" dirty="0">
                <a:solidFill>
                  <a:srgbClr val="FFFFFF"/>
                </a:solidFill>
              </a:rPr>
              <a:t>Best Practices</a:t>
            </a:r>
            <a:endParaRPr lang="en-US" sz="4200" dirty="0"/>
          </a:p>
        </p:txBody>
      </p:sp>
      <p:sp>
        <p:nvSpPr>
          <p:cNvPr id="6" name="Text 4"/>
          <p:cNvSpPr/>
          <p:nvPr/>
        </p:nvSpPr>
        <p:spPr>
          <a:xfrm>
            <a:off x="457200" y="2468880"/>
            <a:ext cx="8229600" cy="548640"/>
          </a:xfrm>
          <a:prstGeom prst="rect">
            <a:avLst/>
          </a:prstGeom>
          <a:noFill/>
          <a:ln/>
        </p:spPr>
        <p:txBody>
          <a:bodyPr wrap="square" rtlCol="0" anchor="ctr"/>
          <a:lstStyle/>
          <a:p>
            <a:pPr algn="ctr" indent="0" marL="0">
              <a:buNone/>
            </a:pPr>
            <a:r>
              <a:rPr lang="en-US" sz="2400" dirty="0">
                <a:solidFill>
                  <a:srgbClr val="FCD34D"/>
                </a:solidFill>
              </a:rPr>
              <a:t>Working Effectively with AI Agents</a:t>
            </a:r>
            <a:endParaRPr lang="en-US" sz="2400" dirty="0"/>
          </a:p>
        </p:txBody>
      </p:sp>
      <p:sp>
        <p:nvSpPr>
          <p:cNvPr id="7" name="Shape 5"/>
          <p:cNvSpPr/>
          <p:nvPr/>
        </p:nvSpPr>
        <p:spPr>
          <a:xfrm>
            <a:off x="457200" y="3200400"/>
            <a:ext cx="8229600" cy="36576"/>
          </a:xfrm>
          <a:prstGeom prst="rect">
            <a:avLst/>
          </a:prstGeom>
          <a:solidFill>
            <a:srgbClr val="F59E0B"/>
          </a:solidFill>
          <a:ln/>
        </p:spPr>
      </p:sp>
      <p:sp>
        <p:nvSpPr>
          <p:cNvPr id="8" name="Text 6"/>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30 / 100</a:t>
            </a:r>
            <a:endParaRPr lang="en-US" sz="8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Slide 31">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Fresh Context is Everything</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200" dirty="0">
                <a:solidFill>
                  <a:srgbClr val="14B8A6"/>
                </a:solidFill>
                <a:latin typeface="Calibri" pitchFamily="34" charset="0"/>
                <a:ea typeface="Calibri" pitchFamily="34" charset="-122"/>
                <a:cs typeface="Calibri" pitchFamily="34" charset="-120"/>
              </a:rPr>
              <a:t>The single most important habit for quality output from AI agents</a:t>
            </a:r>
            <a:endParaRPr lang="en-US" sz="1200" dirty="0"/>
          </a:p>
        </p:txBody>
      </p:sp>
      <p:sp>
        <p:nvSpPr>
          <p:cNvPr id="5" name="Shape 3"/>
          <p:cNvSpPr/>
          <p:nvPr/>
        </p:nvSpPr>
        <p:spPr>
          <a:xfrm>
            <a:off x="457200" y="1234440"/>
            <a:ext cx="8229600" cy="777240"/>
          </a:xfrm>
          <a:prstGeom prst="rect">
            <a:avLst/>
          </a:prstGeom>
          <a:solidFill>
            <a:srgbClr val="7F1D1D"/>
          </a:solidFill>
          <a:ln/>
        </p:spPr>
      </p:sp>
      <p:sp>
        <p:nvSpPr>
          <p:cNvPr id="6" name="Shape 4"/>
          <p:cNvSpPr/>
          <p:nvPr/>
        </p:nvSpPr>
        <p:spPr>
          <a:xfrm>
            <a:off x="457200" y="1234440"/>
            <a:ext cx="54864" cy="777240"/>
          </a:xfrm>
          <a:prstGeom prst="rect">
            <a:avLst/>
          </a:prstGeom>
          <a:solidFill>
            <a:srgbClr val="DC2626"/>
          </a:solidFill>
          <a:ln/>
        </p:spPr>
      </p:sp>
      <p:sp>
        <p:nvSpPr>
          <p:cNvPr id="7" name="Text 5"/>
          <p:cNvSpPr/>
          <p:nvPr/>
        </p:nvSpPr>
        <p:spPr>
          <a:xfrm>
            <a:off x="685800" y="1280160"/>
            <a:ext cx="7772400" cy="228600"/>
          </a:xfrm>
          <a:prstGeom prst="rect">
            <a:avLst/>
          </a:prstGeom>
          <a:noFill/>
          <a:ln/>
        </p:spPr>
        <p:txBody>
          <a:bodyPr wrap="square" lIns="0" tIns="0" rIns="0" bIns="0" rtlCol="0" anchor="ctr"/>
          <a:lstStyle/>
          <a:p>
            <a:pPr indent="0" marL="0">
              <a:buNone/>
            </a:pPr>
            <a:r>
              <a:rPr lang="en-US" sz="1200" b="1" dirty="0">
                <a:solidFill>
                  <a:srgbClr val="FCA5A5"/>
                </a:solidFill>
                <a:latin typeface="Calibri" pitchFamily="34" charset="0"/>
                <a:ea typeface="Calibri" pitchFamily="34" charset="-122"/>
                <a:cs typeface="Calibri" pitchFamily="34" charset="-120"/>
              </a:rPr>
              <a:t>The Problem: Context Pollution</a:t>
            </a:r>
            <a:endParaRPr lang="en-US" sz="1200" dirty="0"/>
          </a:p>
        </p:txBody>
      </p:sp>
      <p:sp>
        <p:nvSpPr>
          <p:cNvPr id="8" name="Text 6"/>
          <p:cNvSpPr/>
          <p:nvPr/>
        </p:nvSpPr>
        <p:spPr>
          <a:xfrm>
            <a:off x="685800" y="1554480"/>
            <a:ext cx="7772400" cy="411480"/>
          </a:xfrm>
          <a:prstGeom prst="rect">
            <a:avLst/>
          </a:prstGeom>
          <a:noFill/>
          <a:ln/>
        </p:spPr>
        <p:txBody>
          <a:bodyPr wrap="square" lIns="0" tIns="0" rIns="0" bIns="0" rtlCol="0" anchor="t"/>
          <a:lstStyle/>
          <a:p>
            <a:pPr indent="0" marL="0">
              <a:buNone/>
            </a:pPr>
            <a:r>
              <a:rPr lang="en-US" sz="1000" dirty="0">
                <a:solidFill>
                  <a:srgbClr val="FECACA"/>
                </a:solidFill>
                <a:latin typeface="Calibri" pitchFamily="34" charset="0"/>
                <a:ea typeface="Calibri" pitchFamily="34" charset="-122"/>
                <a:cs typeface="Calibri" pitchFamily="34" charset="-120"/>
              </a:rPr>
              <a:t>As a conversation grows, the agent forgets early instructions (“lost in the middle”). Decisions from Story 1 leak into Story 2. Debugging context from one session corrupts the next implementation. The agent starts making assumptions based on stale context instead of reading the docs.</a:t>
            </a:r>
            <a:endParaRPr lang="en-US" sz="1000" dirty="0"/>
          </a:p>
        </p:txBody>
      </p:sp>
      <p:sp>
        <p:nvSpPr>
          <p:cNvPr id="9" name="Text 7"/>
          <p:cNvSpPr/>
          <p:nvPr/>
        </p:nvSpPr>
        <p:spPr>
          <a:xfrm>
            <a:off x="457200" y="2194560"/>
            <a:ext cx="8229600" cy="274320"/>
          </a:xfrm>
          <a:prstGeom prst="rect">
            <a:avLst/>
          </a:prstGeom>
          <a:noFill/>
          <a:ln/>
        </p:spPr>
        <p:txBody>
          <a:bodyPr wrap="square" lIns="0" tIns="0" rIns="0" bIns="0" rtlCol="0" anchor="ctr"/>
          <a:lstStyle/>
          <a:p>
            <a:pPr indent="0" marL="0">
              <a:buNone/>
            </a:pPr>
            <a:r>
              <a:rPr lang="en-US" sz="1400" b="1" dirty="0">
                <a:solidFill>
                  <a:srgbClr val="FFFFFF"/>
                </a:solidFill>
                <a:latin typeface="Calibri" pitchFamily="34" charset="0"/>
                <a:ea typeface="Calibri" pitchFamily="34" charset="-122"/>
                <a:cs typeface="Calibri" pitchFamily="34" charset="-120"/>
              </a:rPr>
              <a:t>The Rules</a:t>
            </a:r>
            <a:endParaRPr lang="en-US" sz="1400" dirty="0"/>
          </a:p>
        </p:txBody>
      </p:sp>
      <p:sp>
        <p:nvSpPr>
          <p:cNvPr id="10" name="Shape 8"/>
          <p:cNvSpPr/>
          <p:nvPr/>
        </p:nvSpPr>
        <p:spPr>
          <a:xfrm>
            <a:off x="502920" y="2606040"/>
            <a:ext cx="365760" cy="365760"/>
          </a:xfrm>
          <a:prstGeom prst="ellipse">
            <a:avLst/>
          </a:prstGeom>
          <a:solidFill>
            <a:srgbClr val="3B82F6"/>
          </a:solidFill>
          <a:ln/>
        </p:spPr>
      </p:sp>
      <p:sp>
        <p:nvSpPr>
          <p:cNvPr id="11" name="Text 9"/>
          <p:cNvSpPr/>
          <p:nvPr/>
        </p:nvSpPr>
        <p:spPr>
          <a:xfrm>
            <a:off x="502920" y="2606040"/>
            <a:ext cx="365760" cy="365760"/>
          </a:xfrm>
          <a:prstGeom prst="rect">
            <a:avLst/>
          </a:prstGeom>
          <a:noFill/>
          <a:ln/>
        </p:spPr>
        <p:txBody>
          <a:bodyPr wrap="square"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1</a:t>
            </a:r>
            <a:endParaRPr lang="en-US" sz="1400" dirty="0"/>
          </a:p>
        </p:txBody>
      </p:sp>
      <p:sp>
        <p:nvSpPr>
          <p:cNvPr id="12" name="Text 10"/>
          <p:cNvSpPr/>
          <p:nvPr/>
        </p:nvSpPr>
        <p:spPr>
          <a:xfrm>
            <a:off x="1005840" y="2560320"/>
            <a:ext cx="2743200" cy="438912"/>
          </a:xfrm>
          <a:prstGeom prst="rect">
            <a:avLst/>
          </a:prstGeom>
          <a:noFill/>
          <a:ln/>
        </p:spPr>
        <p:txBody>
          <a:bodyPr wrap="square" lIns="0" tIns="0" rIns="0" bIns="0" rtlCol="0" anchor="ctr"/>
          <a:lstStyle/>
          <a:p>
            <a:pPr indent="0" marL="0">
              <a:buNone/>
            </a:pPr>
            <a:r>
              <a:rPr lang="en-US" sz="1050" b="1" dirty="0">
                <a:solidFill>
                  <a:srgbClr val="FFFFFF"/>
                </a:solidFill>
                <a:latin typeface="Calibri" pitchFamily="34" charset="0"/>
                <a:ea typeface="Calibri" pitchFamily="34" charset="-122"/>
                <a:cs typeface="Calibri" pitchFamily="34" charset="-120"/>
              </a:rPr>
              <a:t>One workflow per chat session</a:t>
            </a:r>
            <a:endParaRPr lang="en-US" sz="1050" dirty="0"/>
          </a:p>
        </p:txBody>
      </p:sp>
      <p:sp>
        <p:nvSpPr>
          <p:cNvPr id="13" name="Text 11"/>
          <p:cNvSpPr/>
          <p:nvPr/>
        </p:nvSpPr>
        <p:spPr>
          <a:xfrm>
            <a:off x="3749040" y="2560320"/>
            <a:ext cx="4937760" cy="438912"/>
          </a:xfrm>
          <a:prstGeom prst="rect">
            <a:avLst/>
          </a:prstGeom>
          <a:noFill/>
          <a:ln/>
        </p:spPr>
        <p:txBody>
          <a:bodyPr wrap="square" lIns="0" tIns="0" rIns="0" bIns="0" rtlCol="0" anchor="ctr"/>
          <a:lstStyle/>
          <a:p>
            <a:pPr indent="0" marL="0">
              <a:buNone/>
            </a:pPr>
            <a:r>
              <a:rPr lang="en-US" sz="950" dirty="0">
                <a:solidFill>
                  <a:srgbClr val="94A3B8"/>
                </a:solidFill>
                <a:latin typeface="Calibri" pitchFamily="34" charset="0"/>
                <a:ea typeface="Calibri" pitchFamily="34" charset="-122"/>
                <a:cs typeface="Calibri" pitchFamily="34" charset="-120"/>
              </a:rPr>
              <a:t>Start /bmad-bmm-create-prd in a new chat. When done, close it. Start /bmad-bmm-create-architecture in a new chat.</a:t>
            </a:r>
            <a:endParaRPr lang="en-US" sz="950" dirty="0"/>
          </a:p>
        </p:txBody>
      </p:sp>
      <p:sp>
        <p:nvSpPr>
          <p:cNvPr id="14" name="Shape 12"/>
          <p:cNvSpPr/>
          <p:nvPr/>
        </p:nvSpPr>
        <p:spPr>
          <a:xfrm>
            <a:off x="502920" y="3136392"/>
            <a:ext cx="365760" cy="365760"/>
          </a:xfrm>
          <a:prstGeom prst="ellipse">
            <a:avLst/>
          </a:prstGeom>
          <a:solidFill>
            <a:srgbClr val="3B82F6"/>
          </a:solidFill>
          <a:ln/>
        </p:spPr>
      </p:sp>
      <p:sp>
        <p:nvSpPr>
          <p:cNvPr id="15" name="Text 13"/>
          <p:cNvSpPr/>
          <p:nvPr/>
        </p:nvSpPr>
        <p:spPr>
          <a:xfrm>
            <a:off x="502920" y="3136392"/>
            <a:ext cx="365760" cy="365760"/>
          </a:xfrm>
          <a:prstGeom prst="rect">
            <a:avLst/>
          </a:prstGeom>
          <a:noFill/>
          <a:ln/>
        </p:spPr>
        <p:txBody>
          <a:bodyPr wrap="square"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2</a:t>
            </a:r>
            <a:endParaRPr lang="en-US" sz="1400" dirty="0"/>
          </a:p>
        </p:txBody>
      </p:sp>
      <p:sp>
        <p:nvSpPr>
          <p:cNvPr id="16" name="Text 14"/>
          <p:cNvSpPr/>
          <p:nvPr/>
        </p:nvSpPr>
        <p:spPr>
          <a:xfrm>
            <a:off x="1005840" y="3090672"/>
            <a:ext cx="2743200" cy="438912"/>
          </a:xfrm>
          <a:prstGeom prst="rect">
            <a:avLst/>
          </a:prstGeom>
          <a:noFill/>
          <a:ln/>
        </p:spPr>
        <p:txBody>
          <a:bodyPr wrap="square" lIns="0" tIns="0" rIns="0" bIns="0" rtlCol="0" anchor="ctr"/>
          <a:lstStyle/>
          <a:p>
            <a:pPr indent="0" marL="0">
              <a:buNone/>
            </a:pPr>
            <a:r>
              <a:rPr lang="en-US" sz="1050" b="1" dirty="0">
                <a:solidFill>
                  <a:srgbClr val="FFFFFF"/>
                </a:solidFill>
                <a:latin typeface="Calibri" pitchFamily="34" charset="0"/>
                <a:ea typeface="Calibri" pitchFamily="34" charset="-122"/>
                <a:cs typeface="Calibri" pitchFamily="34" charset="-120"/>
              </a:rPr>
              <a:t>One story per dev session</a:t>
            </a:r>
            <a:endParaRPr lang="en-US" sz="1050" dirty="0"/>
          </a:p>
        </p:txBody>
      </p:sp>
      <p:sp>
        <p:nvSpPr>
          <p:cNvPr id="17" name="Text 15"/>
          <p:cNvSpPr/>
          <p:nvPr/>
        </p:nvSpPr>
        <p:spPr>
          <a:xfrm>
            <a:off x="3749040" y="3090672"/>
            <a:ext cx="4937760" cy="438912"/>
          </a:xfrm>
          <a:prstGeom prst="rect">
            <a:avLst/>
          </a:prstGeom>
          <a:noFill/>
          <a:ln/>
        </p:spPr>
        <p:txBody>
          <a:bodyPr wrap="square" lIns="0" tIns="0" rIns="0" bIns="0" rtlCol="0" anchor="ctr"/>
          <a:lstStyle/>
          <a:p>
            <a:pPr indent="0" marL="0">
              <a:buNone/>
            </a:pPr>
            <a:r>
              <a:rPr lang="en-US" sz="950" dirty="0">
                <a:solidFill>
                  <a:srgbClr val="94A3B8"/>
                </a:solidFill>
                <a:latin typeface="Calibri" pitchFamily="34" charset="0"/>
                <a:ea typeface="Calibri" pitchFamily="34" charset="-122"/>
                <a:cs typeface="Calibri" pitchFamily="34" charset="-120"/>
              </a:rPr>
              <a:t>Run /bmad-bmm-dev-story MOT-1234 in a fresh chat. When the story is done and reviewed, close the chat. Start the next story fresh.</a:t>
            </a:r>
            <a:endParaRPr lang="en-US" sz="950" dirty="0"/>
          </a:p>
        </p:txBody>
      </p:sp>
      <p:sp>
        <p:nvSpPr>
          <p:cNvPr id="18" name="Shape 16"/>
          <p:cNvSpPr/>
          <p:nvPr/>
        </p:nvSpPr>
        <p:spPr>
          <a:xfrm>
            <a:off x="502920" y="3666744"/>
            <a:ext cx="365760" cy="365760"/>
          </a:xfrm>
          <a:prstGeom prst="ellipse">
            <a:avLst/>
          </a:prstGeom>
          <a:solidFill>
            <a:srgbClr val="3B82F6"/>
          </a:solidFill>
          <a:ln/>
        </p:spPr>
      </p:sp>
      <p:sp>
        <p:nvSpPr>
          <p:cNvPr id="19" name="Text 17"/>
          <p:cNvSpPr/>
          <p:nvPr/>
        </p:nvSpPr>
        <p:spPr>
          <a:xfrm>
            <a:off x="502920" y="3666744"/>
            <a:ext cx="365760" cy="365760"/>
          </a:xfrm>
          <a:prstGeom prst="rect">
            <a:avLst/>
          </a:prstGeom>
          <a:noFill/>
          <a:ln/>
        </p:spPr>
        <p:txBody>
          <a:bodyPr wrap="square"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3</a:t>
            </a:r>
            <a:endParaRPr lang="en-US" sz="1400" dirty="0"/>
          </a:p>
        </p:txBody>
      </p:sp>
      <p:sp>
        <p:nvSpPr>
          <p:cNvPr id="20" name="Text 18"/>
          <p:cNvSpPr/>
          <p:nvPr/>
        </p:nvSpPr>
        <p:spPr>
          <a:xfrm>
            <a:off x="1005840" y="3621024"/>
            <a:ext cx="2743200" cy="438912"/>
          </a:xfrm>
          <a:prstGeom prst="rect">
            <a:avLst/>
          </a:prstGeom>
          <a:noFill/>
          <a:ln/>
        </p:spPr>
        <p:txBody>
          <a:bodyPr wrap="square" lIns="0" tIns="0" rIns="0" bIns="0" rtlCol="0" anchor="ctr"/>
          <a:lstStyle/>
          <a:p>
            <a:pPr indent="0" marL="0">
              <a:buNone/>
            </a:pPr>
            <a:r>
              <a:rPr lang="en-US" sz="1050" b="1" dirty="0">
                <a:solidFill>
                  <a:srgbClr val="FFFFFF"/>
                </a:solidFill>
                <a:latin typeface="Calibri" pitchFamily="34" charset="0"/>
                <a:ea typeface="Calibri" pitchFamily="34" charset="-122"/>
                <a:cs typeface="Calibri" pitchFamily="34" charset="-120"/>
              </a:rPr>
              <a:t>Never continue development after a code review</a:t>
            </a:r>
            <a:endParaRPr lang="en-US" sz="1050" dirty="0"/>
          </a:p>
        </p:txBody>
      </p:sp>
      <p:sp>
        <p:nvSpPr>
          <p:cNvPr id="21" name="Text 19"/>
          <p:cNvSpPr/>
          <p:nvPr/>
        </p:nvSpPr>
        <p:spPr>
          <a:xfrm>
            <a:off x="3749040" y="3621024"/>
            <a:ext cx="4937760" cy="438912"/>
          </a:xfrm>
          <a:prstGeom prst="rect">
            <a:avLst/>
          </a:prstGeom>
          <a:noFill/>
          <a:ln/>
        </p:spPr>
        <p:txBody>
          <a:bodyPr wrap="square" lIns="0" tIns="0" rIns="0" bIns="0" rtlCol="0" anchor="ctr"/>
          <a:lstStyle/>
          <a:p>
            <a:pPr indent="0" marL="0">
              <a:buNone/>
            </a:pPr>
            <a:r>
              <a:rPr lang="en-US" sz="950" dirty="0">
                <a:solidFill>
                  <a:srgbClr val="94A3B8"/>
                </a:solidFill>
                <a:latin typeface="Calibri" pitchFamily="34" charset="0"/>
                <a:ea typeface="Calibri" pitchFamily="34" charset="-122"/>
                <a:cs typeface="Calibri" pitchFamily="34" charset="-120"/>
              </a:rPr>
              <a:t>After /bmad-bmm-code-review, close the session. Fix issues in a new session with fresh context loading.</a:t>
            </a:r>
            <a:endParaRPr lang="en-US" sz="950" dirty="0"/>
          </a:p>
        </p:txBody>
      </p:sp>
      <p:sp>
        <p:nvSpPr>
          <p:cNvPr id="22" name="Shape 20"/>
          <p:cNvSpPr/>
          <p:nvPr/>
        </p:nvSpPr>
        <p:spPr>
          <a:xfrm>
            <a:off x="502920" y="4197096"/>
            <a:ext cx="365760" cy="365760"/>
          </a:xfrm>
          <a:prstGeom prst="ellipse">
            <a:avLst/>
          </a:prstGeom>
          <a:solidFill>
            <a:srgbClr val="3B82F6"/>
          </a:solidFill>
          <a:ln/>
        </p:spPr>
      </p:sp>
      <p:sp>
        <p:nvSpPr>
          <p:cNvPr id="23" name="Text 21"/>
          <p:cNvSpPr/>
          <p:nvPr/>
        </p:nvSpPr>
        <p:spPr>
          <a:xfrm>
            <a:off x="502920" y="4197096"/>
            <a:ext cx="365760" cy="365760"/>
          </a:xfrm>
          <a:prstGeom prst="rect">
            <a:avLst/>
          </a:prstGeom>
          <a:noFill/>
          <a:ln/>
        </p:spPr>
        <p:txBody>
          <a:bodyPr wrap="square"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4</a:t>
            </a:r>
            <a:endParaRPr lang="en-US" sz="1400" dirty="0"/>
          </a:p>
        </p:txBody>
      </p:sp>
      <p:sp>
        <p:nvSpPr>
          <p:cNvPr id="24" name="Text 22"/>
          <p:cNvSpPr/>
          <p:nvPr/>
        </p:nvSpPr>
        <p:spPr>
          <a:xfrm>
            <a:off x="1005840" y="4151376"/>
            <a:ext cx="2743200" cy="438912"/>
          </a:xfrm>
          <a:prstGeom prst="rect">
            <a:avLst/>
          </a:prstGeom>
          <a:noFill/>
          <a:ln/>
        </p:spPr>
        <p:txBody>
          <a:bodyPr wrap="square" lIns="0" tIns="0" rIns="0" bIns="0" rtlCol="0" anchor="ctr"/>
          <a:lstStyle/>
          <a:p>
            <a:pPr indent="0" marL="0">
              <a:buNone/>
            </a:pPr>
            <a:r>
              <a:rPr lang="en-US" sz="1050" b="1" dirty="0">
                <a:solidFill>
                  <a:srgbClr val="FFFFFF"/>
                </a:solidFill>
                <a:latin typeface="Calibri" pitchFamily="34" charset="0"/>
                <a:ea typeface="Calibri" pitchFamily="34" charset="-122"/>
                <a:cs typeface="Calibri" pitchFamily="34" charset="-120"/>
              </a:rPr>
              <a:t>Never mix planning and implementation</a:t>
            </a:r>
            <a:endParaRPr lang="en-US" sz="1050" dirty="0"/>
          </a:p>
        </p:txBody>
      </p:sp>
      <p:sp>
        <p:nvSpPr>
          <p:cNvPr id="25" name="Text 23"/>
          <p:cNvSpPr/>
          <p:nvPr/>
        </p:nvSpPr>
        <p:spPr>
          <a:xfrm>
            <a:off x="3749040" y="4151376"/>
            <a:ext cx="4937760" cy="438912"/>
          </a:xfrm>
          <a:prstGeom prst="rect">
            <a:avLst/>
          </a:prstGeom>
          <a:noFill/>
          <a:ln/>
        </p:spPr>
        <p:txBody>
          <a:bodyPr wrap="square" lIns="0" tIns="0" rIns="0" bIns="0" rtlCol="0" anchor="ctr"/>
          <a:lstStyle/>
          <a:p>
            <a:pPr indent="0" marL="0">
              <a:buNone/>
            </a:pPr>
            <a:r>
              <a:rPr lang="en-US" sz="950" dirty="0">
                <a:solidFill>
                  <a:srgbClr val="94A3B8"/>
                </a:solidFill>
                <a:latin typeface="Calibri" pitchFamily="34" charset="0"/>
                <a:ea typeface="Calibri" pitchFamily="34" charset="-122"/>
                <a:cs typeface="Calibri" pitchFamily="34" charset="-120"/>
              </a:rPr>
              <a:t>Don’t create a story and implement it in the same chat. Create the story, close, then implement in a new session.</a:t>
            </a:r>
            <a:endParaRPr lang="en-US" sz="950" dirty="0"/>
          </a:p>
        </p:txBody>
      </p:sp>
      <p:sp>
        <p:nvSpPr>
          <p:cNvPr id="26" name="Text 24"/>
          <p:cNvSpPr/>
          <p:nvPr/>
        </p:nvSpPr>
        <p:spPr>
          <a:xfrm>
            <a:off x="457200" y="4709160"/>
            <a:ext cx="8229600" cy="274320"/>
          </a:xfrm>
          <a:prstGeom prst="rect">
            <a:avLst/>
          </a:prstGeom>
          <a:noFill/>
          <a:ln/>
        </p:spPr>
        <p:txBody>
          <a:bodyPr wrap="square" rtlCol="0" anchor="ctr"/>
          <a:lstStyle/>
          <a:p>
            <a:pPr algn="ctr" indent="0" marL="0">
              <a:buNone/>
            </a:pPr>
            <a:r>
              <a:rPr lang="en-US" sz="1000" i="1" dirty="0">
                <a:solidFill>
                  <a:srgbClr val="F59E0B"/>
                </a:solidFill>
                <a:latin typeface="Calibri" pitchFamily="34" charset="0"/>
                <a:ea typeface="Calibri" pitchFamily="34" charset="-122"/>
                <a:cs typeface="Calibri" pitchFamily="34" charset="-120"/>
              </a:rPr>
              <a:t>BMAD’s step-file architecture was designed for this — each step loads fresh instructions so the agent doesn’t rely on memory</a:t>
            </a:r>
            <a:endParaRPr lang="en-US" sz="1000" dirty="0"/>
          </a:p>
        </p:txBody>
      </p:sp>
      <p:sp>
        <p:nvSpPr>
          <p:cNvPr id="27" name="Text 25"/>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31 / 100</a:t>
            </a:r>
            <a:endParaRPr lang="en-US" sz="8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Slide 32">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You Are the Team Lead, Not a Passenger</a:t>
            </a:r>
            <a:endParaRPr lang="en-US" sz="2600" dirty="0"/>
          </a:p>
        </p:txBody>
      </p:sp>
      <p:sp>
        <p:nvSpPr>
          <p:cNvPr id="5" name="Shape 3"/>
          <p:cNvSpPr/>
          <p:nvPr/>
        </p:nvSpPr>
        <p:spPr>
          <a:xfrm>
            <a:off x="457200" y="1005840"/>
            <a:ext cx="8229600" cy="457200"/>
          </a:xfrm>
          <a:prstGeom prst="rect">
            <a:avLst/>
          </a:prstGeom>
          <a:solidFill>
            <a:srgbClr val="0F1B2D"/>
          </a:solidFill>
          <a:ln/>
        </p:spPr>
      </p:sp>
      <p:sp>
        <p:nvSpPr>
          <p:cNvPr id="6" name="Text 4"/>
          <p:cNvSpPr/>
          <p:nvPr/>
        </p:nvSpPr>
        <p:spPr>
          <a:xfrm>
            <a:off x="640080" y="1005840"/>
            <a:ext cx="7863840" cy="457200"/>
          </a:xfrm>
          <a:prstGeom prst="rect">
            <a:avLst/>
          </a:prstGeom>
          <a:noFill/>
          <a:ln/>
        </p:spPr>
        <p:txBody>
          <a:bodyPr wrap="square" lIns="0" tIns="0" rIns="0" bIns="0" rtlCol="0" anchor="ctr"/>
          <a:lstStyle/>
          <a:p>
            <a:pPr indent="0" marL="0">
              <a:buNone/>
            </a:pPr>
            <a:r>
              <a:rPr lang="en-US" sz="1200" dirty="0">
                <a:solidFill>
                  <a:srgbClr val="14B8A6"/>
                </a:solidFill>
                <a:latin typeface="Calibri" pitchFamily="34" charset="0"/>
                <a:ea typeface="Calibri" pitchFamily="34" charset="-122"/>
                <a:cs typeface="Calibri" pitchFamily="34" charset="-120"/>
              </a:rPr>
              <a:t>The agent is fast and capable — but it’s not infallible. Your job is to direct, review, and correct.</a:t>
            </a:r>
            <a:endParaRPr lang="en-US" sz="1200" dirty="0"/>
          </a:p>
        </p:txBody>
      </p:sp>
      <p:sp>
        <p:nvSpPr>
          <p:cNvPr id="7" name="Shape 5"/>
          <p:cNvSpPr/>
          <p:nvPr/>
        </p:nvSpPr>
        <p:spPr>
          <a:xfrm>
            <a:off x="457200" y="1645920"/>
            <a:ext cx="8229600" cy="502920"/>
          </a:xfrm>
          <a:prstGeom prst="rect">
            <a:avLst/>
          </a:prstGeom>
          <a:solidFill>
            <a:srgbClr val="F8FAFC"/>
          </a:solidFill>
          <a:ln/>
          <a:effectLst>
            <a:outerShdw sx="100000" sy="100000" kx="0" ky="0" algn="bl" rotWithShape="0" blurRad="76200" dist="25400" dir="8100000">
              <a:srgbClr val="000000">
                <a:alpha val="12000"/>
              </a:srgbClr>
            </a:outerShdw>
          </a:effectLst>
        </p:spPr>
      </p:sp>
      <p:sp>
        <p:nvSpPr>
          <p:cNvPr id="8" name="Text 6"/>
          <p:cNvSpPr/>
          <p:nvPr/>
        </p:nvSpPr>
        <p:spPr>
          <a:xfrm>
            <a:off x="548640" y="1645920"/>
            <a:ext cx="2560320" cy="502920"/>
          </a:xfrm>
          <a:prstGeom prst="rect">
            <a:avLst/>
          </a:prstGeom>
          <a:noFill/>
          <a:ln/>
        </p:spPr>
        <p:txBody>
          <a:bodyPr wrap="square" lIns="0" tIns="0" rIns="0" bIns="0" rtlCol="0" anchor="ctr"/>
          <a:lstStyle/>
          <a:p>
            <a:pPr indent="0" marL="0">
              <a:buNone/>
            </a:pPr>
            <a:r>
              <a:rPr lang="en-US" sz="1000" b="1" dirty="0">
                <a:solidFill>
                  <a:srgbClr val="059669"/>
                </a:solidFill>
                <a:latin typeface="Calibri" pitchFamily="34" charset="0"/>
                <a:ea typeface="Calibri" pitchFamily="34" charset="-122"/>
                <a:cs typeface="Calibri" pitchFamily="34" charset="-120"/>
              </a:rPr>
              <a:t>✔  Talk to the agent before missions</a:t>
            </a:r>
            <a:endParaRPr lang="en-US" sz="1000" dirty="0"/>
          </a:p>
        </p:txBody>
      </p:sp>
      <p:sp>
        <p:nvSpPr>
          <p:cNvPr id="9" name="Text 7"/>
          <p:cNvSpPr/>
          <p:nvPr/>
        </p:nvSpPr>
        <p:spPr>
          <a:xfrm>
            <a:off x="3108960" y="1645920"/>
            <a:ext cx="5486400" cy="502920"/>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Ask: “Before we start, what’s your understanding of this story?” — verify the agent loaded the right context.</a:t>
            </a:r>
            <a:endParaRPr lang="en-US" sz="900" dirty="0"/>
          </a:p>
        </p:txBody>
      </p:sp>
      <p:sp>
        <p:nvSpPr>
          <p:cNvPr id="10" name="Shape 8"/>
          <p:cNvSpPr/>
          <p:nvPr/>
        </p:nvSpPr>
        <p:spPr>
          <a:xfrm>
            <a:off x="457200" y="2212848"/>
            <a:ext cx="8229600" cy="502920"/>
          </a:xfrm>
          <a:prstGeom prst="rect">
            <a:avLst/>
          </a:prstGeom>
          <a:solidFill>
            <a:srgbClr val="FFFFFF"/>
          </a:solidFill>
          <a:ln/>
        </p:spPr>
      </p:sp>
      <p:sp>
        <p:nvSpPr>
          <p:cNvPr id="11" name="Text 9"/>
          <p:cNvSpPr/>
          <p:nvPr/>
        </p:nvSpPr>
        <p:spPr>
          <a:xfrm>
            <a:off x="548640" y="2212848"/>
            <a:ext cx="2560320" cy="502920"/>
          </a:xfrm>
          <a:prstGeom prst="rect">
            <a:avLst/>
          </a:prstGeom>
          <a:noFill/>
          <a:ln/>
        </p:spPr>
        <p:txBody>
          <a:bodyPr wrap="square" lIns="0" tIns="0" rIns="0" bIns="0" rtlCol="0" anchor="ctr"/>
          <a:lstStyle/>
          <a:p>
            <a:pPr indent="0" marL="0">
              <a:buNone/>
            </a:pPr>
            <a:r>
              <a:rPr lang="en-US" sz="1000" b="1" dirty="0">
                <a:solidFill>
                  <a:srgbClr val="059669"/>
                </a:solidFill>
                <a:latin typeface="Calibri" pitchFamily="34" charset="0"/>
                <a:ea typeface="Calibri" pitchFamily="34" charset="-122"/>
                <a:cs typeface="Calibri" pitchFamily="34" charset="-120"/>
              </a:rPr>
              <a:t>✔  Review every output before moving on</a:t>
            </a:r>
            <a:endParaRPr lang="en-US" sz="1000" dirty="0"/>
          </a:p>
        </p:txBody>
      </p:sp>
      <p:sp>
        <p:nvSpPr>
          <p:cNvPr id="12" name="Text 10"/>
          <p:cNvSpPr/>
          <p:nvPr/>
        </p:nvSpPr>
        <p:spPr>
          <a:xfrm>
            <a:off x="3108960" y="2212848"/>
            <a:ext cx="5486400" cy="502920"/>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Read the PRD, architecture, or story file. Challenge vague acceptance criteria. Ask: “Is this testable? Is this complete?”</a:t>
            </a:r>
            <a:endParaRPr lang="en-US" sz="900" dirty="0"/>
          </a:p>
        </p:txBody>
      </p:sp>
      <p:sp>
        <p:nvSpPr>
          <p:cNvPr id="13" name="Shape 11"/>
          <p:cNvSpPr/>
          <p:nvPr/>
        </p:nvSpPr>
        <p:spPr>
          <a:xfrm>
            <a:off x="457200" y="2779776"/>
            <a:ext cx="8229600" cy="502920"/>
          </a:xfrm>
          <a:prstGeom prst="rect">
            <a:avLst/>
          </a:prstGeom>
          <a:solidFill>
            <a:srgbClr val="F8FAFC"/>
          </a:solidFill>
          <a:ln/>
          <a:effectLst>
            <a:outerShdw sx="100000" sy="100000" kx="0" ky="0" algn="bl" rotWithShape="0" blurRad="76200" dist="25400" dir="8100000">
              <a:srgbClr val="000000">
                <a:alpha val="12000"/>
              </a:srgbClr>
            </a:outerShdw>
          </a:effectLst>
        </p:spPr>
      </p:sp>
      <p:sp>
        <p:nvSpPr>
          <p:cNvPr id="14" name="Text 12"/>
          <p:cNvSpPr/>
          <p:nvPr/>
        </p:nvSpPr>
        <p:spPr>
          <a:xfrm>
            <a:off x="548640" y="2779776"/>
            <a:ext cx="2560320" cy="502920"/>
          </a:xfrm>
          <a:prstGeom prst="rect">
            <a:avLst/>
          </a:prstGeom>
          <a:noFill/>
          <a:ln/>
        </p:spPr>
        <p:txBody>
          <a:bodyPr wrap="square" lIns="0" tIns="0" rIns="0" bIns="0" rtlCol="0" anchor="ctr"/>
          <a:lstStyle/>
          <a:p>
            <a:pPr indent="0" marL="0">
              <a:buNone/>
            </a:pPr>
            <a:r>
              <a:rPr lang="en-US" sz="1000" b="1" dirty="0">
                <a:solidFill>
                  <a:srgbClr val="059669"/>
                </a:solidFill>
                <a:latin typeface="Calibri" pitchFamily="34" charset="0"/>
                <a:ea typeface="Calibri" pitchFamily="34" charset="-122"/>
                <a:cs typeface="Calibri" pitchFamily="34" charset="-120"/>
              </a:rPr>
              <a:t>✔  Correct the agent when it drifts</a:t>
            </a:r>
            <a:endParaRPr lang="en-US" sz="1000" dirty="0"/>
          </a:p>
        </p:txBody>
      </p:sp>
      <p:sp>
        <p:nvSpPr>
          <p:cNvPr id="15" name="Text 13"/>
          <p:cNvSpPr/>
          <p:nvPr/>
        </p:nvSpPr>
        <p:spPr>
          <a:xfrm>
            <a:off x="3108960" y="2779776"/>
            <a:ext cx="5486400" cy="502920"/>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If the agent makes a wrong assumption, stop and correct immediately. Say: “That’s not what the architecture says. Re-read architecture.md section X.”</a:t>
            </a:r>
            <a:endParaRPr lang="en-US" sz="900" dirty="0"/>
          </a:p>
        </p:txBody>
      </p:sp>
      <p:sp>
        <p:nvSpPr>
          <p:cNvPr id="16" name="Shape 14"/>
          <p:cNvSpPr/>
          <p:nvPr/>
        </p:nvSpPr>
        <p:spPr>
          <a:xfrm>
            <a:off x="457200" y="3346704"/>
            <a:ext cx="8229600" cy="502920"/>
          </a:xfrm>
          <a:prstGeom prst="rect">
            <a:avLst/>
          </a:prstGeom>
          <a:solidFill>
            <a:srgbClr val="FFFFFF"/>
          </a:solidFill>
          <a:ln/>
        </p:spPr>
      </p:sp>
      <p:sp>
        <p:nvSpPr>
          <p:cNvPr id="17" name="Text 15"/>
          <p:cNvSpPr/>
          <p:nvPr/>
        </p:nvSpPr>
        <p:spPr>
          <a:xfrm>
            <a:off x="548640" y="3346704"/>
            <a:ext cx="2560320" cy="502920"/>
          </a:xfrm>
          <a:prstGeom prst="rect">
            <a:avLst/>
          </a:prstGeom>
          <a:noFill/>
          <a:ln/>
        </p:spPr>
        <p:txBody>
          <a:bodyPr wrap="square" lIns="0" tIns="0" rIns="0" bIns="0" rtlCol="0" anchor="ctr"/>
          <a:lstStyle/>
          <a:p>
            <a:pPr indent="0" marL="0">
              <a:buNone/>
            </a:pPr>
            <a:r>
              <a:rPr lang="en-US" sz="1000" b="1" dirty="0">
                <a:solidFill>
                  <a:srgbClr val="059669"/>
                </a:solidFill>
                <a:latin typeface="Calibri" pitchFamily="34" charset="0"/>
                <a:ea typeface="Calibri" pitchFamily="34" charset="-122"/>
                <a:cs typeface="Calibri" pitchFamily="34" charset="-120"/>
              </a:rPr>
              <a:t>✔  Let the agent do the heavy lifting</a:t>
            </a:r>
            <a:endParaRPr lang="en-US" sz="1000" dirty="0"/>
          </a:p>
        </p:txBody>
      </p:sp>
      <p:sp>
        <p:nvSpPr>
          <p:cNvPr id="18" name="Text 16"/>
          <p:cNvSpPr/>
          <p:nvPr/>
        </p:nvSpPr>
        <p:spPr>
          <a:xfrm>
            <a:off x="3108960" y="3346704"/>
            <a:ext cx="5486400" cy="502920"/>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Give clear instructions, let the agent work, then review the result. You’re a reviewer, not a typist.</a:t>
            </a:r>
            <a:endParaRPr lang="en-US" sz="900" dirty="0"/>
          </a:p>
        </p:txBody>
      </p:sp>
      <p:sp>
        <p:nvSpPr>
          <p:cNvPr id="19" name="Shape 17"/>
          <p:cNvSpPr/>
          <p:nvPr/>
        </p:nvSpPr>
        <p:spPr>
          <a:xfrm>
            <a:off x="457200" y="3913632"/>
            <a:ext cx="8229600" cy="502920"/>
          </a:xfrm>
          <a:prstGeom prst="rect">
            <a:avLst/>
          </a:prstGeom>
          <a:solidFill>
            <a:srgbClr val="F8FAFC"/>
          </a:solidFill>
          <a:ln/>
          <a:effectLst>
            <a:outerShdw sx="100000" sy="100000" kx="0" ky="0" algn="bl" rotWithShape="0" blurRad="76200" dist="25400" dir="8100000">
              <a:srgbClr val="000000">
                <a:alpha val="12000"/>
              </a:srgbClr>
            </a:outerShdw>
          </a:effectLst>
        </p:spPr>
      </p:sp>
      <p:sp>
        <p:nvSpPr>
          <p:cNvPr id="20" name="Text 18"/>
          <p:cNvSpPr/>
          <p:nvPr/>
        </p:nvSpPr>
        <p:spPr>
          <a:xfrm>
            <a:off x="548640" y="3913632"/>
            <a:ext cx="2560320" cy="502920"/>
          </a:xfrm>
          <a:prstGeom prst="rect">
            <a:avLst/>
          </a:prstGeom>
          <a:noFill/>
          <a:ln/>
        </p:spPr>
        <p:txBody>
          <a:bodyPr wrap="square" lIns="0" tIns="0" rIns="0" bIns="0" rtlCol="0" anchor="ctr"/>
          <a:lstStyle/>
          <a:p>
            <a:pPr indent="0" marL="0">
              <a:buNone/>
            </a:pPr>
            <a:r>
              <a:rPr lang="en-US" sz="1000" b="1" dirty="0">
                <a:solidFill>
                  <a:srgbClr val="059669"/>
                </a:solidFill>
                <a:latin typeface="Calibri" pitchFamily="34" charset="0"/>
                <a:ea typeface="Calibri" pitchFamily="34" charset="-122"/>
                <a:cs typeface="Calibri" pitchFamily="34" charset="-120"/>
              </a:rPr>
              <a:t>✔  Use /bmad-help when unsure</a:t>
            </a:r>
            <a:endParaRPr lang="en-US" sz="1000" dirty="0"/>
          </a:p>
        </p:txBody>
      </p:sp>
      <p:sp>
        <p:nvSpPr>
          <p:cNvPr id="21" name="Text 19"/>
          <p:cNvSpPr/>
          <p:nvPr/>
        </p:nvSpPr>
        <p:spPr>
          <a:xfrm>
            <a:off x="3108960" y="3913632"/>
            <a:ext cx="5486400" cy="502920"/>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The help system knows your project state and will recommend the correct next workflow.</a:t>
            </a:r>
            <a:endParaRPr lang="en-US" sz="900" dirty="0"/>
          </a:p>
        </p:txBody>
      </p:sp>
      <p:sp>
        <p:nvSpPr>
          <p:cNvPr id="22" name="Text 20"/>
          <p:cNvSpPr/>
          <p:nvPr/>
        </p:nvSpPr>
        <p:spPr>
          <a:xfrm>
            <a:off x="457200" y="4709160"/>
            <a:ext cx="8229600" cy="274320"/>
          </a:xfrm>
          <a:prstGeom prst="rect">
            <a:avLst/>
          </a:prstGeom>
          <a:noFill/>
          <a:ln/>
        </p:spPr>
        <p:txBody>
          <a:bodyPr wrap="square" rtlCol="0" anchor="ctr"/>
          <a:lstStyle/>
          <a:p>
            <a:pPr algn="ctr" indent="0" marL="0">
              <a:buNone/>
            </a:pPr>
            <a:r>
              <a:rPr lang="en-US" sz="1000" i="1" dirty="0">
                <a:solidFill>
                  <a:srgbClr val="0D9488"/>
                </a:solidFill>
                <a:latin typeface="Calibri" pitchFamily="34" charset="0"/>
                <a:ea typeface="Calibri" pitchFamily="34" charset="-122"/>
                <a:cs typeface="Calibri" pitchFamily="34" charset="-120"/>
              </a:rPr>
              <a:t>Think of it like managing a junior developer who works at 10x speed — fast output, but needs your guidance and review</a:t>
            </a:r>
            <a:endParaRPr lang="en-US" sz="1000" dirty="0"/>
          </a:p>
        </p:txBody>
      </p:sp>
      <p:sp>
        <p:nvSpPr>
          <p:cNvPr id="23" name="Text 21"/>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32 / 100</a:t>
            </a:r>
            <a:endParaRPr lang="en-US" sz="8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name="Slide 33">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Verify After Every Action</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200" dirty="0">
                <a:solidFill>
                  <a:srgbClr val="14B8A6"/>
                </a:solidFill>
                <a:latin typeface="Calibri" pitchFamily="34" charset="0"/>
                <a:ea typeface="Calibri" pitchFamily="34" charset="-122"/>
                <a:cs typeface="Calibri" pitchFamily="34" charset="-120"/>
              </a:rPr>
              <a:t>Which verification command to run after each type of action</a:t>
            </a:r>
            <a:endParaRPr lang="en-US" sz="1200" dirty="0"/>
          </a:p>
        </p:txBody>
      </p:sp>
      <p:sp>
        <p:nvSpPr>
          <p:cNvPr id="5" name="Shape 3"/>
          <p:cNvSpPr/>
          <p:nvPr/>
        </p:nvSpPr>
        <p:spPr>
          <a:xfrm>
            <a:off x="457200" y="1234440"/>
            <a:ext cx="8229600" cy="384048"/>
          </a:xfrm>
          <a:prstGeom prst="rect">
            <a:avLst/>
          </a:prstGeom>
          <a:solidFill>
            <a:srgbClr val="1A2744"/>
          </a:solidFill>
          <a:ln/>
        </p:spPr>
      </p:sp>
      <p:sp>
        <p:nvSpPr>
          <p:cNvPr id="6" name="Shape 4"/>
          <p:cNvSpPr/>
          <p:nvPr/>
        </p:nvSpPr>
        <p:spPr>
          <a:xfrm>
            <a:off x="457200" y="1234440"/>
            <a:ext cx="45720" cy="384048"/>
          </a:xfrm>
          <a:prstGeom prst="rect">
            <a:avLst/>
          </a:prstGeom>
          <a:solidFill>
            <a:srgbClr val="3B82F6"/>
          </a:solidFill>
          <a:ln/>
        </p:spPr>
      </p:sp>
      <p:sp>
        <p:nvSpPr>
          <p:cNvPr id="7" name="Text 5"/>
          <p:cNvSpPr/>
          <p:nvPr/>
        </p:nvSpPr>
        <p:spPr>
          <a:xfrm>
            <a:off x="594360" y="1234440"/>
            <a:ext cx="1645920" cy="384048"/>
          </a:xfrm>
          <a:prstGeom prst="rect">
            <a:avLst/>
          </a:prstGeom>
          <a:noFill/>
          <a:ln/>
        </p:spPr>
        <p:txBody>
          <a:bodyPr wrap="square" lIns="0" tIns="0" rIns="0" bIns="0" rtlCol="0" anchor="ctr"/>
          <a:lstStyle/>
          <a:p>
            <a:pPr indent="0" marL="0">
              <a:buNone/>
            </a:pPr>
            <a:r>
              <a:rPr lang="en-US" sz="900" b="1" dirty="0">
                <a:solidFill>
                  <a:srgbClr val="FFFFFF"/>
                </a:solidFill>
                <a:latin typeface="Calibri" pitchFamily="34" charset="0"/>
                <a:ea typeface="Calibri" pitchFamily="34" charset="-122"/>
                <a:cs typeface="Calibri" pitchFamily="34" charset="-120"/>
              </a:rPr>
              <a:t>Created a Brief</a:t>
            </a:r>
            <a:endParaRPr lang="en-US" sz="900" dirty="0"/>
          </a:p>
        </p:txBody>
      </p:sp>
      <p:sp>
        <p:nvSpPr>
          <p:cNvPr id="8" name="Text 6"/>
          <p:cNvSpPr/>
          <p:nvPr/>
        </p:nvSpPr>
        <p:spPr>
          <a:xfrm>
            <a:off x="2286000" y="1234440"/>
            <a:ext cx="3200400" cy="384048"/>
          </a:xfrm>
          <a:prstGeom prst="rect">
            <a:avLst/>
          </a:prstGeom>
          <a:noFill/>
          <a:ln/>
        </p:spPr>
        <p:txBody>
          <a:bodyPr wrap="square" lIns="0" tIns="0" rIns="0" bIns="0" rtlCol="0" anchor="ctr"/>
          <a:lstStyle/>
          <a:p>
            <a:pPr indent="0" marL="0">
              <a:buNone/>
            </a:pPr>
            <a:r>
              <a:rPr lang="en-US" sz="750" dirty="0">
                <a:solidFill>
                  <a:srgbClr val="14B8A6"/>
                </a:solidFill>
                <a:latin typeface="Consolas" pitchFamily="34" charset="0"/>
                <a:ea typeface="Consolas" pitchFamily="34" charset="-122"/>
                <a:cs typeface="Consolas" pitchFamily="34" charset="-120"/>
              </a:rPr>
              <a:t>/bmad-bmm-validate-brief</a:t>
            </a:r>
            <a:endParaRPr lang="en-US" sz="750" dirty="0"/>
          </a:p>
        </p:txBody>
      </p:sp>
      <p:sp>
        <p:nvSpPr>
          <p:cNvPr id="9" name="Text 7"/>
          <p:cNvSpPr/>
          <p:nvPr/>
        </p:nvSpPr>
        <p:spPr>
          <a:xfrm>
            <a:off x="5486400" y="1234440"/>
            <a:ext cx="3017520" cy="384048"/>
          </a:xfrm>
          <a:prstGeom prst="rect">
            <a:avLst/>
          </a:prstGeom>
          <a:noFill/>
          <a:ln/>
        </p:spPr>
        <p:txBody>
          <a:bodyPr wrap="square" lIns="0" tIns="0" rIns="0" bIns="0" rtlCol="0" anchor="ctr"/>
          <a:lstStyle/>
          <a:p>
            <a:pPr indent="0" marL="0">
              <a:buNone/>
            </a:pPr>
            <a:r>
              <a:rPr lang="en-US" sz="850" dirty="0">
                <a:solidFill>
                  <a:srgbClr val="94A3B8"/>
                </a:solidFill>
                <a:latin typeface="Calibri" pitchFamily="34" charset="0"/>
                <a:ea typeface="Calibri" pitchFamily="34" charset="-122"/>
                <a:cs typeface="Calibri" pitchFamily="34" charset="-120"/>
              </a:rPr>
              <a:t>Check completeness, scope clarity, stakeholder alignment</a:t>
            </a:r>
            <a:endParaRPr lang="en-US" sz="850" dirty="0"/>
          </a:p>
        </p:txBody>
      </p:sp>
      <p:sp>
        <p:nvSpPr>
          <p:cNvPr id="10" name="Shape 8"/>
          <p:cNvSpPr/>
          <p:nvPr/>
        </p:nvSpPr>
        <p:spPr>
          <a:xfrm>
            <a:off x="457200" y="1664208"/>
            <a:ext cx="8229600" cy="384048"/>
          </a:xfrm>
          <a:prstGeom prst="rect">
            <a:avLst/>
          </a:prstGeom>
          <a:solidFill>
            <a:srgbClr val="1E293B"/>
          </a:solidFill>
          <a:ln/>
        </p:spPr>
      </p:sp>
      <p:sp>
        <p:nvSpPr>
          <p:cNvPr id="11" name="Shape 9"/>
          <p:cNvSpPr/>
          <p:nvPr/>
        </p:nvSpPr>
        <p:spPr>
          <a:xfrm>
            <a:off x="457200" y="1664208"/>
            <a:ext cx="45720" cy="384048"/>
          </a:xfrm>
          <a:prstGeom prst="rect">
            <a:avLst/>
          </a:prstGeom>
          <a:solidFill>
            <a:srgbClr val="8B5CF6"/>
          </a:solidFill>
          <a:ln/>
        </p:spPr>
      </p:sp>
      <p:sp>
        <p:nvSpPr>
          <p:cNvPr id="12" name="Text 10"/>
          <p:cNvSpPr/>
          <p:nvPr/>
        </p:nvSpPr>
        <p:spPr>
          <a:xfrm>
            <a:off x="594360" y="1664208"/>
            <a:ext cx="1645920" cy="384048"/>
          </a:xfrm>
          <a:prstGeom prst="rect">
            <a:avLst/>
          </a:prstGeom>
          <a:noFill/>
          <a:ln/>
        </p:spPr>
        <p:txBody>
          <a:bodyPr wrap="square" lIns="0" tIns="0" rIns="0" bIns="0" rtlCol="0" anchor="ctr"/>
          <a:lstStyle/>
          <a:p>
            <a:pPr indent="0" marL="0">
              <a:buNone/>
            </a:pPr>
            <a:r>
              <a:rPr lang="en-US" sz="900" b="1" dirty="0">
                <a:solidFill>
                  <a:srgbClr val="FFFFFF"/>
                </a:solidFill>
                <a:latin typeface="Calibri" pitchFamily="34" charset="0"/>
                <a:ea typeface="Calibri" pitchFamily="34" charset="-122"/>
                <a:cs typeface="Calibri" pitchFamily="34" charset="-120"/>
              </a:rPr>
              <a:t>Created a PRD</a:t>
            </a:r>
            <a:endParaRPr lang="en-US" sz="900" dirty="0"/>
          </a:p>
        </p:txBody>
      </p:sp>
      <p:sp>
        <p:nvSpPr>
          <p:cNvPr id="13" name="Text 11"/>
          <p:cNvSpPr/>
          <p:nvPr/>
        </p:nvSpPr>
        <p:spPr>
          <a:xfrm>
            <a:off x="2286000" y="1664208"/>
            <a:ext cx="3200400" cy="384048"/>
          </a:xfrm>
          <a:prstGeom prst="rect">
            <a:avLst/>
          </a:prstGeom>
          <a:noFill/>
          <a:ln/>
        </p:spPr>
        <p:txBody>
          <a:bodyPr wrap="square" lIns="0" tIns="0" rIns="0" bIns="0" rtlCol="0" anchor="ctr"/>
          <a:lstStyle/>
          <a:p>
            <a:pPr indent="0" marL="0">
              <a:buNone/>
            </a:pPr>
            <a:r>
              <a:rPr lang="en-US" sz="750" dirty="0">
                <a:solidFill>
                  <a:srgbClr val="14B8A6"/>
                </a:solidFill>
                <a:latin typeface="Consolas" pitchFamily="34" charset="0"/>
                <a:ea typeface="Consolas" pitchFamily="34" charset="-122"/>
                <a:cs typeface="Consolas" pitchFamily="34" charset="-120"/>
              </a:rPr>
              <a:t>/bmad-bmm-validate-prd</a:t>
            </a:r>
            <a:endParaRPr lang="en-US" sz="750" dirty="0"/>
          </a:p>
        </p:txBody>
      </p:sp>
      <p:sp>
        <p:nvSpPr>
          <p:cNvPr id="14" name="Text 12"/>
          <p:cNvSpPr/>
          <p:nvPr/>
        </p:nvSpPr>
        <p:spPr>
          <a:xfrm>
            <a:off x="5486400" y="1664208"/>
            <a:ext cx="3017520" cy="384048"/>
          </a:xfrm>
          <a:prstGeom prst="rect">
            <a:avLst/>
          </a:prstGeom>
          <a:noFill/>
          <a:ln/>
        </p:spPr>
        <p:txBody>
          <a:bodyPr wrap="square" lIns="0" tIns="0" rIns="0" bIns="0" rtlCol="0" anchor="ctr"/>
          <a:lstStyle/>
          <a:p>
            <a:pPr indent="0" marL="0">
              <a:buNone/>
            </a:pPr>
            <a:r>
              <a:rPr lang="en-US" sz="850" dirty="0">
                <a:solidFill>
                  <a:srgbClr val="94A3B8"/>
                </a:solidFill>
                <a:latin typeface="Calibri" pitchFamily="34" charset="0"/>
                <a:ea typeface="Calibri" pitchFamily="34" charset="-122"/>
                <a:cs typeface="Calibri" pitchFamily="34" charset="-120"/>
              </a:rPr>
              <a:t>Check FR/NFR completeness, consistency with brief</a:t>
            </a:r>
            <a:endParaRPr lang="en-US" sz="850" dirty="0"/>
          </a:p>
        </p:txBody>
      </p:sp>
      <p:sp>
        <p:nvSpPr>
          <p:cNvPr id="15" name="Shape 13"/>
          <p:cNvSpPr/>
          <p:nvPr/>
        </p:nvSpPr>
        <p:spPr>
          <a:xfrm>
            <a:off x="457200" y="2093976"/>
            <a:ext cx="8229600" cy="384048"/>
          </a:xfrm>
          <a:prstGeom prst="rect">
            <a:avLst/>
          </a:prstGeom>
          <a:solidFill>
            <a:srgbClr val="1A2744"/>
          </a:solidFill>
          <a:ln/>
        </p:spPr>
      </p:sp>
      <p:sp>
        <p:nvSpPr>
          <p:cNvPr id="16" name="Shape 14"/>
          <p:cNvSpPr/>
          <p:nvPr/>
        </p:nvSpPr>
        <p:spPr>
          <a:xfrm>
            <a:off x="457200" y="2093976"/>
            <a:ext cx="45720" cy="384048"/>
          </a:xfrm>
          <a:prstGeom prst="rect">
            <a:avLst/>
          </a:prstGeom>
          <a:solidFill>
            <a:srgbClr val="10B981"/>
          </a:solidFill>
          <a:ln/>
        </p:spPr>
      </p:sp>
      <p:sp>
        <p:nvSpPr>
          <p:cNvPr id="17" name="Text 15"/>
          <p:cNvSpPr/>
          <p:nvPr/>
        </p:nvSpPr>
        <p:spPr>
          <a:xfrm>
            <a:off x="594360" y="2093976"/>
            <a:ext cx="1645920" cy="384048"/>
          </a:xfrm>
          <a:prstGeom prst="rect">
            <a:avLst/>
          </a:prstGeom>
          <a:noFill/>
          <a:ln/>
        </p:spPr>
        <p:txBody>
          <a:bodyPr wrap="square" lIns="0" tIns="0" rIns="0" bIns="0" rtlCol="0" anchor="ctr"/>
          <a:lstStyle/>
          <a:p>
            <a:pPr indent="0" marL="0">
              <a:buNone/>
            </a:pPr>
            <a:r>
              <a:rPr lang="en-US" sz="900" b="1" dirty="0">
                <a:solidFill>
                  <a:srgbClr val="FFFFFF"/>
                </a:solidFill>
                <a:latin typeface="Calibri" pitchFamily="34" charset="0"/>
                <a:ea typeface="Calibri" pitchFamily="34" charset="-122"/>
                <a:cs typeface="Calibri" pitchFamily="34" charset="-120"/>
              </a:rPr>
              <a:t>Created Architecture</a:t>
            </a:r>
            <a:endParaRPr lang="en-US" sz="900" dirty="0"/>
          </a:p>
        </p:txBody>
      </p:sp>
      <p:sp>
        <p:nvSpPr>
          <p:cNvPr id="18" name="Text 16"/>
          <p:cNvSpPr/>
          <p:nvPr/>
        </p:nvSpPr>
        <p:spPr>
          <a:xfrm>
            <a:off x="2286000" y="2093976"/>
            <a:ext cx="3200400" cy="384048"/>
          </a:xfrm>
          <a:prstGeom prst="rect">
            <a:avLst/>
          </a:prstGeom>
          <a:noFill/>
          <a:ln/>
        </p:spPr>
        <p:txBody>
          <a:bodyPr wrap="square" lIns="0" tIns="0" rIns="0" bIns="0" rtlCol="0" anchor="ctr"/>
          <a:lstStyle/>
          <a:p>
            <a:pPr indent="0" marL="0">
              <a:buNone/>
            </a:pPr>
            <a:r>
              <a:rPr lang="en-US" sz="750" dirty="0">
                <a:solidFill>
                  <a:srgbClr val="14B8A6"/>
                </a:solidFill>
                <a:latin typeface="Consolas" pitchFamily="34" charset="0"/>
                <a:ea typeface="Consolas" pitchFamily="34" charset="-122"/>
                <a:cs typeface="Consolas" pitchFamily="34" charset="-120"/>
              </a:rPr>
              <a:t>/bmad-bmm-check-implementation-readiness</a:t>
            </a:r>
            <a:endParaRPr lang="en-US" sz="750" dirty="0"/>
          </a:p>
        </p:txBody>
      </p:sp>
      <p:sp>
        <p:nvSpPr>
          <p:cNvPr id="19" name="Text 17"/>
          <p:cNvSpPr/>
          <p:nvPr/>
        </p:nvSpPr>
        <p:spPr>
          <a:xfrm>
            <a:off x="5486400" y="2093976"/>
            <a:ext cx="3017520" cy="384048"/>
          </a:xfrm>
          <a:prstGeom prst="rect">
            <a:avLst/>
          </a:prstGeom>
          <a:noFill/>
          <a:ln/>
        </p:spPr>
        <p:txBody>
          <a:bodyPr wrap="square" lIns="0" tIns="0" rIns="0" bIns="0" rtlCol="0" anchor="ctr"/>
          <a:lstStyle/>
          <a:p>
            <a:pPr indent="0" marL="0">
              <a:buNone/>
            </a:pPr>
            <a:r>
              <a:rPr lang="en-US" sz="850" dirty="0">
                <a:solidFill>
                  <a:srgbClr val="94A3B8"/>
                </a:solidFill>
                <a:latin typeface="Calibri" pitchFamily="34" charset="0"/>
                <a:ea typeface="Calibri" pitchFamily="34" charset="-122"/>
                <a:cs typeface="Calibri" pitchFamily="34" charset="-120"/>
              </a:rPr>
              <a:t>Check alignment with PRD, tech stack justified</a:t>
            </a:r>
            <a:endParaRPr lang="en-US" sz="850" dirty="0"/>
          </a:p>
        </p:txBody>
      </p:sp>
      <p:sp>
        <p:nvSpPr>
          <p:cNvPr id="20" name="Shape 18"/>
          <p:cNvSpPr/>
          <p:nvPr/>
        </p:nvSpPr>
        <p:spPr>
          <a:xfrm>
            <a:off x="457200" y="2523744"/>
            <a:ext cx="8229600" cy="384048"/>
          </a:xfrm>
          <a:prstGeom prst="rect">
            <a:avLst/>
          </a:prstGeom>
          <a:solidFill>
            <a:srgbClr val="1E293B"/>
          </a:solidFill>
          <a:ln/>
        </p:spPr>
      </p:sp>
      <p:sp>
        <p:nvSpPr>
          <p:cNvPr id="21" name="Shape 19"/>
          <p:cNvSpPr/>
          <p:nvPr/>
        </p:nvSpPr>
        <p:spPr>
          <a:xfrm>
            <a:off x="457200" y="2523744"/>
            <a:ext cx="45720" cy="384048"/>
          </a:xfrm>
          <a:prstGeom prst="rect">
            <a:avLst/>
          </a:prstGeom>
          <a:solidFill>
            <a:srgbClr val="F59E0B"/>
          </a:solidFill>
          <a:ln/>
        </p:spPr>
      </p:sp>
      <p:sp>
        <p:nvSpPr>
          <p:cNvPr id="22" name="Text 20"/>
          <p:cNvSpPr/>
          <p:nvPr/>
        </p:nvSpPr>
        <p:spPr>
          <a:xfrm>
            <a:off x="594360" y="2523744"/>
            <a:ext cx="1645920" cy="384048"/>
          </a:xfrm>
          <a:prstGeom prst="rect">
            <a:avLst/>
          </a:prstGeom>
          <a:noFill/>
          <a:ln/>
        </p:spPr>
        <p:txBody>
          <a:bodyPr wrap="square" lIns="0" tIns="0" rIns="0" bIns="0" rtlCol="0" anchor="ctr"/>
          <a:lstStyle/>
          <a:p>
            <a:pPr indent="0" marL="0">
              <a:buNone/>
            </a:pPr>
            <a:r>
              <a:rPr lang="en-US" sz="900" b="1" dirty="0">
                <a:solidFill>
                  <a:srgbClr val="FFFFFF"/>
                </a:solidFill>
                <a:latin typeface="Calibri" pitchFamily="34" charset="0"/>
                <a:ea typeface="Calibri" pitchFamily="34" charset="-122"/>
                <a:cs typeface="Calibri" pitchFamily="34" charset="-120"/>
              </a:rPr>
              <a:t>Created Epics/Stories</a:t>
            </a:r>
            <a:endParaRPr lang="en-US" sz="900" dirty="0"/>
          </a:p>
        </p:txBody>
      </p:sp>
      <p:sp>
        <p:nvSpPr>
          <p:cNvPr id="23" name="Text 21"/>
          <p:cNvSpPr/>
          <p:nvPr/>
        </p:nvSpPr>
        <p:spPr>
          <a:xfrm>
            <a:off x="2286000" y="2523744"/>
            <a:ext cx="3200400" cy="384048"/>
          </a:xfrm>
          <a:prstGeom prst="rect">
            <a:avLst/>
          </a:prstGeom>
          <a:noFill/>
          <a:ln/>
        </p:spPr>
        <p:txBody>
          <a:bodyPr wrap="square" lIns="0" tIns="0" rIns="0" bIns="0" rtlCol="0" anchor="ctr"/>
          <a:lstStyle/>
          <a:p>
            <a:pPr indent="0" marL="0">
              <a:buNone/>
            </a:pPr>
            <a:r>
              <a:rPr lang="en-US" sz="750" dirty="0">
                <a:solidFill>
                  <a:srgbClr val="14B8A6"/>
                </a:solidFill>
                <a:latin typeface="Consolas" pitchFamily="34" charset="0"/>
                <a:ea typeface="Consolas" pitchFamily="34" charset="-122"/>
                <a:cs typeface="Consolas" pitchFamily="34" charset="-120"/>
              </a:rPr>
              <a:t>/bmad-bmm-validate-epics-and-stories</a:t>
            </a:r>
            <a:endParaRPr lang="en-US" sz="750" dirty="0"/>
          </a:p>
        </p:txBody>
      </p:sp>
      <p:sp>
        <p:nvSpPr>
          <p:cNvPr id="24" name="Text 22"/>
          <p:cNvSpPr/>
          <p:nvPr/>
        </p:nvSpPr>
        <p:spPr>
          <a:xfrm>
            <a:off x="5486400" y="2523744"/>
            <a:ext cx="3017520" cy="384048"/>
          </a:xfrm>
          <a:prstGeom prst="rect">
            <a:avLst/>
          </a:prstGeom>
          <a:noFill/>
          <a:ln/>
        </p:spPr>
        <p:txBody>
          <a:bodyPr wrap="square" lIns="0" tIns="0" rIns="0" bIns="0" rtlCol="0" anchor="ctr"/>
          <a:lstStyle/>
          <a:p>
            <a:pPr indent="0" marL="0">
              <a:buNone/>
            </a:pPr>
            <a:r>
              <a:rPr lang="en-US" sz="850" dirty="0">
                <a:solidFill>
                  <a:srgbClr val="94A3B8"/>
                </a:solidFill>
                <a:latin typeface="Calibri" pitchFamily="34" charset="0"/>
                <a:ea typeface="Calibri" pitchFamily="34" charset="-122"/>
                <a:cs typeface="Calibri" pitchFamily="34" charset="-120"/>
              </a:rPr>
              <a:t>Check requirements coverage, INVEST, no orphans</a:t>
            </a:r>
            <a:endParaRPr lang="en-US" sz="850" dirty="0"/>
          </a:p>
        </p:txBody>
      </p:sp>
      <p:sp>
        <p:nvSpPr>
          <p:cNvPr id="25" name="Shape 23"/>
          <p:cNvSpPr/>
          <p:nvPr/>
        </p:nvSpPr>
        <p:spPr>
          <a:xfrm>
            <a:off x="457200" y="2953512"/>
            <a:ext cx="8229600" cy="384048"/>
          </a:xfrm>
          <a:prstGeom prst="rect">
            <a:avLst/>
          </a:prstGeom>
          <a:solidFill>
            <a:srgbClr val="1A2744"/>
          </a:solidFill>
          <a:ln/>
        </p:spPr>
      </p:sp>
      <p:sp>
        <p:nvSpPr>
          <p:cNvPr id="26" name="Shape 24"/>
          <p:cNvSpPr/>
          <p:nvPr/>
        </p:nvSpPr>
        <p:spPr>
          <a:xfrm>
            <a:off x="457200" y="2953512"/>
            <a:ext cx="45720" cy="384048"/>
          </a:xfrm>
          <a:prstGeom prst="rect">
            <a:avLst/>
          </a:prstGeom>
          <a:solidFill>
            <a:srgbClr val="EF4444"/>
          </a:solidFill>
          <a:ln/>
        </p:spPr>
      </p:sp>
      <p:sp>
        <p:nvSpPr>
          <p:cNvPr id="27" name="Text 25"/>
          <p:cNvSpPr/>
          <p:nvPr/>
        </p:nvSpPr>
        <p:spPr>
          <a:xfrm>
            <a:off x="594360" y="2953512"/>
            <a:ext cx="1645920" cy="384048"/>
          </a:xfrm>
          <a:prstGeom prst="rect">
            <a:avLst/>
          </a:prstGeom>
          <a:noFill/>
          <a:ln/>
        </p:spPr>
        <p:txBody>
          <a:bodyPr wrap="square" lIns="0" tIns="0" rIns="0" bIns="0" rtlCol="0" anchor="ctr"/>
          <a:lstStyle/>
          <a:p>
            <a:pPr indent="0" marL="0">
              <a:buNone/>
            </a:pPr>
            <a:r>
              <a:rPr lang="en-US" sz="900" b="1" dirty="0">
                <a:solidFill>
                  <a:srgbClr val="FFFFFF"/>
                </a:solidFill>
                <a:latin typeface="Calibri" pitchFamily="34" charset="0"/>
                <a:ea typeface="Calibri" pitchFamily="34" charset="-122"/>
                <a:cs typeface="Calibri" pitchFamily="34" charset="-120"/>
              </a:rPr>
              <a:t>About to start dev</a:t>
            </a:r>
            <a:endParaRPr lang="en-US" sz="900" dirty="0"/>
          </a:p>
        </p:txBody>
      </p:sp>
      <p:sp>
        <p:nvSpPr>
          <p:cNvPr id="28" name="Text 26"/>
          <p:cNvSpPr/>
          <p:nvPr/>
        </p:nvSpPr>
        <p:spPr>
          <a:xfrm>
            <a:off x="2286000" y="2953512"/>
            <a:ext cx="3200400" cy="384048"/>
          </a:xfrm>
          <a:prstGeom prst="rect">
            <a:avLst/>
          </a:prstGeom>
          <a:noFill/>
          <a:ln/>
        </p:spPr>
        <p:txBody>
          <a:bodyPr wrap="square" lIns="0" tIns="0" rIns="0" bIns="0" rtlCol="0" anchor="ctr"/>
          <a:lstStyle/>
          <a:p>
            <a:pPr indent="0" marL="0">
              <a:buNone/>
            </a:pPr>
            <a:r>
              <a:rPr lang="en-US" sz="750" dirty="0">
                <a:solidFill>
                  <a:srgbClr val="14B8A6"/>
                </a:solidFill>
                <a:latin typeface="Consolas" pitchFamily="34" charset="0"/>
                <a:ea typeface="Consolas" pitchFamily="34" charset="-122"/>
                <a:cs typeface="Consolas" pitchFamily="34" charset="-120"/>
              </a:rPr>
              <a:t>/bmad-bmm-check-implementation-readiness</a:t>
            </a:r>
            <a:endParaRPr lang="en-US" sz="750" dirty="0"/>
          </a:p>
        </p:txBody>
      </p:sp>
      <p:sp>
        <p:nvSpPr>
          <p:cNvPr id="29" name="Text 27"/>
          <p:cNvSpPr/>
          <p:nvPr/>
        </p:nvSpPr>
        <p:spPr>
          <a:xfrm>
            <a:off x="5486400" y="2953512"/>
            <a:ext cx="3017520" cy="384048"/>
          </a:xfrm>
          <a:prstGeom prst="rect">
            <a:avLst/>
          </a:prstGeom>
          <a:noFill/>
          <a:ln/>
        </p:spPr>
        <p:txBody>
          <a:bodyPr wrap="square" lIns="0" tIns="0" rIns="0" bIns="0" rtlCol="0" anchor="ctr"/>
          <a:lstStyle/>
          <a:p>
            <a:pPr indent="0" marL="0">
              <a:buNone/>
            </a:pPr>
            <a:r>
              <a:rPr lang="en-US" sz="850" dirty="0">
                <a:solidFill>
                  <a:srgbClr val="94A3B8"/>
                </a:solidFill>
                <a:latin typeface="Calibri" pitchFamily="34" charset="0"/>
                <a:ea typeface="Calibri" pitchFamily="34" charset="-122"/>
                <a:cs typeface="Calibri" pitchFamily="34" charset="-120"/>
              </a:rPr>
              <a:t>Full alignment gate: PASS / CONCERNS / FAIL</a:t>
            </a:r>
            <a:endParaRPr lang="en-US" sz="850" dirty="0"/>
          </a:p>
        </p:txBody>
      </p:sp>
      <p:sp>
        <p:nvSpPr>
          <p:cNvPr id="30" name="Shape 28"/>
          <p:cNvSpPr/>
          <p:nvPr/>
        </p:nvSpPr>
        <p:spPr>
          <a:xfrm>
            <a:off x="457200" y="3383280"/>
            <a:ext cx="8229600" cy="384048"/>
          </a:xfrm>
          <a:prstGeom prst="rect">
            <a:avLst/>
          </a:prstGeom>
          <a:solidFill>
            <a:srgbClr val="1E293B"/>
          </a:solidFill>
          <a:ln/>
        </p:spPr>
      </p:sp>
      <p:sp>
        <p:nvSpPr>
          <p:cNvPr id="31" name="Shape 29"/>
          <p:cNvSpPr/>
          <p:nvPr/>
        </p:nvSpPr>
        <p:spPr>
          <a:xfrm>
            <a:off x="457200" y="3383280"/>
            <a:ext cx="45720" cy="384048"/>
          </a:xfrm>
          <a:prstGeom prst="rect">
            <a:avLst/>
          </a:prstGeom>
          <a:solidFill>
            <a:srgbClr val="EC4899"/>
          </a:solidFill>
          <a:ln/>
        </p:spPr>
      </p:sp>
      <p:sp>
        <p:nvSpPr>
          <p:cNvPr id="32" name="Text 30"/>
          <p:cNvSpPr/>
          <p:nvPr/>
        </p:nvSpPr>
        <p:spPr>
          <a:xfrm>
            <a:off x="594360" y="3383280"/>
            <a:ext cx="1645920" cy="384048"/>
          </a:xfrm>
          <a:prstGeom prst="rect">
            <a:avLst/>
          </a:prstGeom>
          <a:noFill/>
          <a:ln/>
        </p:spPr>
        <p:txBody>
          <a:bodyPr wrap="square" lIns="0" tIns="0" rIns="0" bIns="0" rtlCol="0" anchor="ctr"/>
          <a:lstStyle/>
          <a:p>
            <a:pPr indent="0" marL="0">
              <a:buNone/>
            </a:pPr>
            <a:r>
              <a:rPr lang="en-US" sz="900" b="1" dirty="0">
                <a:solidFill>
                  <a:srgbClr val="FFFFFF"/>
                </a:solidFill>
                <a:latin typeface="Calibri" pitchFamily="34" charset="0"/>
                <a:ea typeface="Calibri" pitchFamily="34" charset="-122"/>
                <a:cs typeface="Calibri" pitchFamily="34" charset="-120"/>
              </a:rPr>
              <a:t>Implemented a story</a:t>
            </a:r>
            <a:endParaRPr lang="en-US" sz="900" dirty="0"/>
          </a:p>
        </p:txBody>
      </p:sp>
      <p:sp>
        <p:nvSpPr>
          <p:cNvPr id="33" name="Text 31"/>
          <p:cNvSpPr/>
          <p:nvPr/>
        </p:nvSpPr>
        <p:spPr>
          <a:xfrm>
            <a:off x="2286000" y="3383280"/>
            <a:ext cx="3200400" cy="384048"/>
          </a:xfrm>
          <a:prstGeom prst="rect">
            <a:avLst/>
          </a:prstGeom>
          <a:noFill/>
          <a:ln/>
        </p:spPr>
        <p:txBody>
          <a:bodyPr wrap="square" lIns="0" tIns="0" rIns="0" bIns="0" rtlCol="0" anchor="ctr"/>
          <a:lstStyle/>
          <a:p>
            <a:pPr indent="0" marL="0">
              <a:buNone/>
            </a:pPr>
            <a:r>
              <a:rPr lang="en-US" sz="750" dirty="0">
                <a:solidFill>
                  <a:srgbClr val="14B8A6"/>
                </a:solidFill>
                <a:latin typeface="Consolas" pitchFamily="34" charset="0"/>
                <a:ea typeface="Consolas" pitchFamily="34" charset="-122"/>
                <a:cs typeface="Consolas" pitchFamily="34" charset="-120"/>
              </a:rPr>
              <a:t>/bmad-bmm-code-review</a:t>
            </a:r>
            <a:endParaRPr lang="en-US" sz="750" dirty="0"/>
          </a:p>
        </p:txBody>
      </p:sp>
      <p:sp>
        <p:nvSpPr>
          <p:cNvPr id="34" name="Text 32"/>
          <p:cNvSpPr/>
          <p:nvPr/>
        </p:nvSpPr>
        <p:spPr>
          <a:xfrm>
            <a:off x="5486400" y="3383280"/>
            <a:ext cx="3017520" cy="384048"/>
          </a:xfrm>
          <a:prstGeom prst="rect">
            <a:avLst/>
          </a:prstGeom>
          <a:noFill/>
          <a:ln/>
        </p:spPr>
        <p:txBody>
          <a:bodyPr wrap="square" lIns="0" tIns="0" rIns="0" bIns="0" rtlCol="0" anchor="ctr"/>
          <a:lstStyle/>
          <a:p>
            <a:pPr indent="0" marL="0">
              <a:buNone/>
            </a:pPr>
            <a:r>
              <a:rPr lang="en-US" sz="850" dirty="0">
                <a:solidFill>
                  <a:srgbClr val="94A3B8"/>
                </a:solidFill>
                <a:latin typeface="Calibri" pitchFamily="34" charset="0"/>
                <a:ea typeface="Calibri" pitchFamily="34" charset="-122"/>
                <a:cs typeface="Calibri" pitchFamily="34" charset="-120"/>
              </a:rPr>
              <a:t>Code matches AC, arch followed, tests pass</a:t>
            </a:r>
            <a:endParaRPr lang="en-US" sz="850" dirty="0"/>
          </a:p>
        </p:txBody>
      </p:sp>
      <p:sp>
        <p:nvSpPr>
          <p:cNvPr id="35" name="Shape 33"/>
          <p:cNvSpPr/>
          <p:nvPr/>
        </p:nvSpPr>
        <p:spPr>
          <a:xfrm>
            <a:off x="457200" y="3813048"/>
            <a:ext cx="8229600" cy="384048"/>
          </a:xfrm>
          <a:prstGeom prst="rect">
            <a:avLst/>
          </a:prstGeom>
          <a:solidFill>
            <a:srgbClr val="1A2744"/>
          </a:solidFill>
          <a:ln/>
        </p:spPr>
      </p:sp>
      <p:sp>
        <p:nvSpPr>
          <p:cNvPr id="36" name="Shape 34"/>
          <p:cNvSpPr/>
          <p:nvPr/>
        </p:nvSpPr>
        <p:spPr>
          <a:xfrm>
            <a:off x="457200" y="3813048"/>
            <a:ext cx="45720" cy="384048"/>
          </a:xfrm>
          <a:prstGeom prst="rect">
            <a:avLst/>
          </a:prstGeom>
          <a:solidFill>
            <a:srgbClr val="6366F1"/>
          </a:solidFill>
          <a:ln/>
        </p:spPr>
      </p:sp>
      <p:sp>
        <p:nvSpPr>
          <p:cNvPr id="37" name="Text 35"/>
          <p:cNvSpPr/>
          <p:nvPr/>
        </p:nvSpPr>
        <p:spPr>
          <a:xfrm>
            <a:off x="594360" y="3813048"/>
            <a:ext cx="1645920" cy="384048"/>
          </a:xfrm>
          <a:prstGeom prst="rect">
            <a:avLst/>
          </a:prstGeom>
          <a:noFill/>
          <a:ln/>
        </p:spPr>
        <p:txBody>
          <a:bodyPr wrap="square" lIns="0" tIns="0" rIns="0" bIns="0" rtlCol="0" anchor="ctr"/>
          <a:lstStyle/>
          <a:p>
            <a:pPr indent="0" marL="0">
              <a:buNone/>
            </a:pPr>
            <a:r>
              <a:rPr lang="en-US" sz="900" b="1" dirty="0">
                <a:solidFill>
                  <a:srgbClr val="FFFFFF"/>
                </a:solidFill>
                <a:latin typeface="Calibri" pitchFamily="34" charset="0"/>
                <a:ea typeface="Calibri" pitchFamily="34" charset="-122"/>
                <a:cs typeface="Calibri" pitchFamily="34" charset="-120"/>
              </a:rPr>
              <a:t>Any artifact, any time</a:t>
            </a:r>
            <a:endParaRPr lang="en-US" sz="900" dirty="0"/>
          </a:p>
        </p:txBody>
      </p:sp>
      <p:sp>
        <p:nvSpPr>
          <p:cNvPr id="38" name="Text 36"/>
          <p:cNvSpPr/>
          <p:nvPr/>
        </p:nvSpPr>
        <p:spPr>
          <a:xfrm>
            <a:off x="2286000" y="3813048"/>
            <a:ext cx="3200400" cy="384048"/>
          </a:xfrm>
          <a:prstGeom prst="rect">
            <a:avLst/>
          </a:prstGeom>
          <a:noFill/>
          <a:ln/>
        </p:spPr>
        <p:txBody>
          <a:bodyPr wrap="square" lIns="0" tIns="0" rIns="0" bIns="0" rtlCol="0" anchor="ctr"/>
          <a:lstStyle/>
          <a:p>
            <a:pPr indent="0" marL="0">
              <a:buNone/>
            </a:pPr>
            <a:r>
              <a:rPr lang="en-US" sz="750" dirty="0">
                <a:solidFill>
                  <a:srgbClr val="14B8A6"/>
                </a:solidFill>
                <a:latin typeface="Consolas" pitchFamily="34" charset="0"/>
                <a:ea typeface="Consolas" pitchFamily="34" charset="-122"/>
                <a:cs typeface="Consolas" pitchFamily="34" charset="-120"/>
              </a:rPr>
              <a:t>/bmad-review-adversarial-general</a:t>
            </a:r>
            <a:endParaRPr lang="en-US" sz="750" dirty="0"/>
          </a:p>
        </p:txBody>
      </p:sp>
      <p:sp>
        <p:nvSpPr>
          <p:cNvPr id="39" name="Text 37"/>
          <p:cNvSpPr/>
          <p:nvPr/>
        </p:nvSpPr>
        <p:spPr>
          <a:xfrm>
            <a:off x="5486400" y="3813048"/>
            <a:ext cx="3017520" cy="384048"/>
          </a:xfrm>
          <a:prstGeom prst="rect">
            <a:avLst/>
          </a:prstGeom>
          <a:noFill/>
          <a:ln/>
        </p:spPr>
        <p:txBody>
          <a:bodyPr wrap="square" lIns="0" tIns="0" rIns="0" bIns="0" rtlCol="0" anchor="ctr"/>
          <a:lstStyle/>
          <a:p>
            <a:pPr indent="0" marL="0">
              <a:buNone/>
            </a:pPr>
            <a:r>
              <a:rPr lang="en-US" sz="850" dirty="0">
                <a:solidFill>
                  <a:srgbClr val="94A3B8"/>
                </a:solidFill>
                <a:latin typeface="Calibri" pitchFamily="34" charset="0"/>
                <a:ea typeface="Calibri" pitchFamily="34" charset="-122"/>
                <a:cs typeface="Calibri" pitchFamily="34" charset="-120"/>
              </a:rPr>
              <a:t>Challenge assumptions, find contradictions</a:t>
            </a:r>
            <a:endParaRPr lang="en-US" sz="850" dirty="0"/>
          </a:p>
        </p:txBody>
      </p:sp>
      <p:sp>
        <p:nvSpPr>
          <p:cNvPr id="40" name="Shape 38"/>
          <p:cNvSpPr/>
          <p:nvPr/>
        </p:nvSpPr>
        <p:spPr>
          <a:xfrm>
            <a:off x="457200" y="4242816"/>
            <a:ext cx="8229600" cy="384048"/>
          </a:xfrm>
          <a:prstGeom prst="rect">
            <a:avLst/>
          </a:prstGeom>
          <a:solidFill>
            <a:srgbClr val="1E293B"/>
          </a:solidFill>
          <a:ln/>
        </p:spPr>
      </p:sp>
      <p:sp>
        <p:nvSpPr>
          <p:cNvPr id="41" name="Shape 39"/>
          <p:cNvSpPr/>
          <p:nvPr/>
        </p:nvSpPr>
        <p:spPr>
          <a:xfrm>
            <a:off x="457200" y="4242816"/>
            <a:ext cx="45720" cy="384048"/>
          </a:xfrm>
          <a:prstGeom prst="rect">
            <a:avLst/>
          </a:prstGeom>
          <a:solidFill>
            <a:srgbClr val="0EA5E9"/>
          </a:solidFill>
          <a:ln/>
        </p:spPr>
      </p:sp>
      <p:sp>
        <p:nvSpPr>
          <p:cNvPr id="42" name="Text 40"/>
          <p:cNvSpPr/>
          <p:nvPr/>
        </p:nvSpPr>
        <p:spPr>
          <a:xfrm>
            <a:off x="594360" y="4242816"/>
            <a:ext cx="1645920" cy="384048"/>
          </a:xfrm>
          <a:prstGeom prst="rect">
            <a:avLst/>
          </a:prstGeom>
          <a:noFill/>
          <a:ln/>
        </p:spPr>
        <p:txBody>
          <a:bodyPr wrap="square" lIns="0" tIns="0" rIns="0" bIns="0" rtlCol="0" anchor="ctr"/>
          <a:lstStyle/>
          <a:p>
            <a:pPr indent="0" marL="0">
              <a:buNone/>
            </a:pPr>
            <a:r>
              <a:rPr lang="en-US" sz="900" b="1" dirty="0">
                <a:solidFill>
                  <a:srgbClr val="FFFFFF"/>
                </a:solidFill>
                <a:latin typeface="Calibri" pitchFamily="34" charset="0"/>
                <a:ea typeface="Calibri" pitchFamily="34" charset="-122"/>
                <a:cs typeface="Calibri" pitchFamily="34" charset="-120"/>
              </a:rPr>
              <a:t>Story or feature complete</a:t>
            </a:r>
            <a:endParaRPr lang="en-US" sz="900" dirty="0"/>
          </a:p>
        </p:txBody>
      </p:sp>
      <p:sp>
        <p:nvSpPr>
          <p:cNvPr id="43" name="Text 41"/>
          <p:cNvSpPr/>
          <p:nvPr/>
        </p:nvSpPr>
        <p:spPr>
          <a:xfrm>
            <a:off x="2286000" y="4242816"/>
            <a:ext cx="3200400" cy="384048"/>
          </a:xfrm>
          <a:prstGeom prst="rect">
            <a:avLst/>
          </a:prstGeom>
          <a:noFill/>
          <a:ln/>
        </p:spPr>
        <p:txBody>
          <a:bodyPr wrap="square" lIns="0" tIns="0" rIns="0" bIns="0" rtlCol="0" anchor="ctr"/>
          <a:lstStyle/>
          <a:p>
            <a:pPr indent="0" marL="0">
              <a:buNone/>
            </a:pPr>
            <a:r>
              <a:rPr lang="en-US" sz="750" dirty="0">
                <a:solidFill>
                  <a:srgbClr val="14B8A6"/>
                </a:solidFill>
                <a:latin typeface="Consolas" pitchFamily="34" charset="0"/>
                <a:ea typeface="Consolas" pitchFamily="34" charset="-122"/>
                <a:cs typeface="Consolas" pitchFamily="34" charset="-120"/>
              </a:rPr>
              <a:t>/bmad-review-edge-case-hunter</a:t>
            </a:r>
            <a:endParaRPr lang="en-US" sz="750" dirty="0"/>
          </a:p>
        </p:txBody>
      </p:sp>
      <p:sp>
        <p:nvSpPr>
          <p:cNvPr id="44" name="Text 42"/>
          <p:cNvSpPr/>
          <p:nvPr/>
        </p:nvSpPr>
        <p:spPr>
          <a:xfrm>
            <a:off x="5486400" y="4242816"/>
            <a:ext cx="3017520" cy="384048"/>
          </a:xfrm>
          <a:prstGeom prst="rect">
            <a:avLst/>
          </a:prstGeom>
          <a:noFill/>
          <a:ln/>
        </p:spPr>
        <p:txBody>
          <a:bodyPr wrap="square" lIns="0" tIns="0" rIns="0" bIns="0" rtlCol="0" anchor="ctr"/>
          <a:lstStyle/>
          <a:p>
            <a:pPr indent="0" marL="0">
              <a:buNone/>
            </a:pPr>
            <a:r>
              <a:rPr lang="en-US" sz="850" dirty="0">
                <a:solidFill>
                  <a:srgbClr val="94A3B8"/>
                </a:solidFill>
                <a:latin typeface="Calibri" pitchFamily="34" charset="0"/>
                <a:ea typeface="Calibri" pitchFamily="34" charset="-122"/>
                <a:cs typeface="Calibri" pitchFamily="34" charset="-120"/>
              </a:rPr>
              <a:t>Find boundary conditions and failure scenarios</a:t>
            </a:r>
            <a:endParaRPr lang="en-US" sz="850" dirty="0"/>
          </a:p>
        </p:txBody>
      </p:sp>
      <p:sp>
        <p:nvSpPr>
          <p:cNvPr id="45" name="Text 43"/>
          <p:cNvSpPr/>
          <p:nvPr/>
        </p:nvSpPr>
        <p:spPr>
          <a:xfrm>
            <a:off x="457200" y="4709160"/>
            <a:ext cx="8229600" cy="274320"/>
          </a:xfrm>
          <a:prstGeom prst="rect">
            <a:avLst/>
          </a:prstGeom>
          <a:noFill/>
          <a:ln/>
        </p:spPr>
        <p:txBody>
          <a:bodyPr wrap="square" rtlCol="0" anchor="ctr"/>
          <a:lstStyle/>
          <a:p>
            <a:pPr algn="ctr" indent="0" marL="0">
              <a:buNone/>
            </a:pPr>
            <a:r>
              <a:rPr lang="en-US" sz="1000" i="1" dirty="0">
                <a:solidFill>
                  <a:srgbClr val="F59E0B"/>
                </a:solidFill>
                <a:latin typeface="Calibri" pitchFamily="34" charset="0"/>
                <a:ea typeface="Calibri" pitchFamily="34" charset="-122"/>
                <a:cs typeface="Calibri" pitchFamily="34" charset="-120"/>
              </a:rPr>
              <a:t>Rule of thumb: if you created something, verify it before moving to the next step. Never batch reviews.</a:t>
            </a:r>
            <a:endParaRPr lang="en-US" sz="1000" dirty="0"/>
          </a:p>
        </p:txBody>
      </p:sp>
      <p:sp>
        <p:nvSpPr>
          <p:cNvPr id="46" name="Text 44"/>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33 / 100</a:t>
            </a:r>
            <a:endParaRPr lang="en-US" sz="8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name="Slide 34">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Keep Stories Small — Break Them Down</a:t>
            </a:r>
            <a:endParaRPr lang="en-US" sz="2600" dirty="0"/>
          </a:p>
        </p:txBody>
      </p:sp>
      <p:sp>
        <p:nvSpPr>
          <p:cNvPr id="5" name="Shape 3"/>
          <p:cNvSpPr/>
          <p:nvPr/>
        </p:nvSpPr>
        <p:spPr>
          <a:xfrm>
            <a:off x="457200" y="1005840"/>
            <a:ext cx="8229600" cy="457200"/>
          </a:xfrm>
          <a:prstGeom prst="rect">
            <a:avLst/>
          </a:prstGeom>
          <a:solidFill>
            <a:srgbClr val="0F1B2D"/>
          </a:solidFill>
          <a:ln/>
        </p:spPr>
      </p:sp>
      <p:sp>
        <p:nvSpPr>
          <p:cNvPr id="6" name="Text 4"/>
          <p:cNvSpPr/>
          <p:nvPr/>
        </p:nvSpPr>
        <p:spPr>
          <a:xfrm>
            <a:off x="640080" y="1005840"/>
            <a:ext cx="7863840" cy="457200"/>
          </a:xfrm>
          <a:prstGeom prst="rect">
            <a:avLst/>
          </a:prstGeom>
          <a:noFill/>
          <a:ln/>
        </p:spPr>
        <p:txBody>
          <a:bodyPr wrap="square" lIns="0" tIns="0" rIns="0" bIns="0" rtlCol="0" anchor="ctr"/>
          <a:lstStyle/>
          <a:p>
            <a:pPr indent="0" marL="0">
              <a:buNone/>
            </a:pPr>
            <a:r>
              <a:rPr lang="en-US" sz="1200" dirty="0">
                <a:solidFill>
                  <a:srgbClr val="FCA5A5"/>
                </a:solidFill>
                <a:latin typeface="Calibri" pitchFamily="34" charset="0"/>
                <a:ea typeface="Calibri" pitchFamily="34" charset="-122"/>
                <a:cs typeface="Calibri" pitchFamily="34" charset="-120"/>
              </a:rPr>
              <a:t>Large stories are the #1 cause of agent drift, incomplete implementation, and context overflow.</a:t>
            </a:r>
            <a:endParaRPr lang="en-US" sz="1200" dirty="0"/>
          </a:p>
        </p:txBody>
      </p:sp>
      <p:sp>
        <p:nvSpPr>
          <p:cNvPr id="7" name="Shape 5"/>
          <p:cNvSpPr/>
          <p:nvPr/>
        </p:nvSpPr>
        <p:spPr>
          <a:xfrm>
            <a:off x="457200" y="1645920"/>
            <a:ext cx="3931920" cy="219456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8" name="Shape 6"/>
          <p:cNvSpPr/>
          <p:nvPr/>
        </p:nvSpPr>
        <p:spPr>
          <a:xfrm>
            <a:off x="457200" y="1645920"/>
            <a:ext cx="3931920" cy="54864"/>
          </a:xfrm>
          <a:prstGeom prst="rect">
            <a:avLst/>
          </a:prstGeom>
          <a:solidFill>
            <a:srgbClr val="EF4444"/>
          </a:solidFill>
          <a:ln/>
        </p:spPr>
      </p:sp>
      <p:sp>
        <p:nvSpPr>
          <p:cNvPr id="9" name="Text 7"/>
          <p:cNvSpPr/>
          <p:nvPr/>
        </p:nvSpPr>
        <p:spPr>
          <a:xfrm>
            <a:off x="640080" y="1737360"/>
            <a:ext cx="3566160" cy="274320"/>
          </a:xfrm>
          <a:prstGeom prst="rect">
            <a:avLst/>
          </a:prstGeom>
          <a:noFill/>
          <a:ln/>
        </p:spPr>
        <p:txBody>
          <a:bodyPr wrap="square" lIns="0" tIns="0" rIns="0" bIns="0" rtlCol="0" anchor="ctr"/>
          <a:lstStyle/>
          <a:p>
            <a:pPr indent="0" marL="0">
              <a:buNone/>
            </a:pPr>
            <a:r>
              <a:rPr lang="en-US" sz="1200" b="1" dirty="0">
                <a:solidFill>
                  <a:srgbClr val="EF4444"/>
                </a:solidFill>
                <a:latin typeface="Calibri" pitchFamily="34" charset="0"/>
                <a:ea typeface="Calibri" pitchFamily="34" charset="-122"/>
                <a:cs typeface="Calibri" pitchFamily="34" charset="-120"/>
              </a:rPr>
              <a:t>⚠  Signs a Story is Too Big</a:t>
            </a:r>
            <a:endParaRPr lang="en-US" sz="1200" dirty="0"/>
          </a:p>
        </p:txBody>
      </p:sp>
      <p:sp>
        <p:nvSpPr>
          <p:cNvPr id="10" name="Text 8"/>
          <p:cNvSpPr/>
          <p:nvPr/>
        </p:nvSpPr>
        <p:spPr>
          <a:xfrm>
            <a:off x="640080" y="2103120"/>
            <a:ext cx="3566160" cy="256032"/>
          </a:xfrm>
          <a:prstGeom prst="rect">
            <a:avLst/>
          </a:prstGeom>
          <a:noFill/>
          <a:ln/>
        </p:spPr>
        <p:txBody>
          <a:bodyPr wrap="square" lIns="0" tIns="0" rIns="0" bIns="0" rtlCol="0" anchor="ctr"/>
          <a:lstStyle/>
          <a:p>
            <a:pPr indent="0" marL="0">
              <a:buNone/>
            </a:pPr>
            <a:r>
              <a:rPr lang="en-US" sz="950" dirty="0">
                <a:solidFill>
                  <a:srgbClr val="DC2626"/>
                </a:solidFill>
                <a:latin typeface="Calibri" pitchFamily="34" charset="0"/>
                <a:ea typeface="Calibri" pitchFamily="34" charset="-122"/>
                <a:cs typeface="Calibri" pitchFamily="34" charset="-120"/>
              </a:rPr>
              <a:t>•  More than 8–10 acceptance criteria</a:t>
            </a:r>
            <a:endParaRPr lang="en-US" sz="950" dirty="0"/>
          </a:p>
        </p:txBody>
      </p:sp>
      <p:sp>
        <p:nvSpPr>
          <p:cNvPr id="11" name="Text 9"/>
          <p:cNvSpPr/>
          <p:nvPr/>
        </p:nvSpPr>
        <p:spPr>
          <a:xfrm>
            <a:off x="640080" y="2359152"/>
            <a:ext cx="3566160" cy="256032"/>
          </a:xfrm>
          <a:prstGeom prst="rect">
            <a:avLst/>
          </a:prstGeom>
          <a:noFill/>
          <a:ln/>
        </p:spPr>
        <p:txBody>
          <a:bodyPr wrap="square" lIns="0" tIns="0" rIns="0" bIns="0" rtlCol="0" anchor="ctr"/>
          <a:lstStyle/>
          <a:p>
            <a:pPr indent="0" marL="0">
              <a:buNone/>
            </a:pPr>
            <a:r>
              <a:rPr lang="en-US" sz="950" dirty="0">
                <a:solidFill>
                  <a:srgbClr val="DC2626"/>
                </a:solidFill>
                <a:latin typeface="Calibri" pitchFamily="34" charset="0"/>
                <a:ea typeface="Calibri" pitchFamily="34" charset="-122"/>
                <a:cs typeface="Calibri" pitchFamily="34" charset="-120"/>
              </a:rPr>
              <a:t>•  Touches more than 3–4 files/modules</a:t>
            </a:r>
            <a:endParaRPr lang="en-US" sz="950" dirty="0"/>
          </a:p>
        </p:txBody>
      </p:sp>
      <p:sp>
        <p:nvSpPr>
          <p:cNvPr id="12" name="Text 10"/>
          <p:cNvSpPr/>
          <p:nvPr/>
        </p:nvSpPr>
        <p:spPr>
          <a:xfrm>
            <a:off x="640080" y="2615184"/>
            <a:ext cx="3566160" cy="256032"/>
          </a:xfrm>
          <a:prstGeom prst="rect">
            <a:avLst/>
          </a:prstGeom>
          <a:noFill/>
          <a:ln/>
        </p:spPr>
        <p:txBody>
          <a:bodyPr wrap="square" lIns="0" tIns="0" rIns="0" bIns="0" rtlCol="0" anchor="ctr"/>
          <a:lstStyle/>
          <a:p>
            <a:pPr indent="0" marL="0">
              <a:buNone/>
            </a:pPr>
            <a:r>
              <a:rPr lang="en-US" sz="950" dirty="0">
                <a:solidFill>
                  <a:srgbClr val="DC2626"/>
                </a:solidFill>
                <a:latin typeface="Calibri" pitchFamily="34" charset="0"/>
                <a:ea typeface="Calibri" pitchFamily="34" charset="-122"/>
                <a:cs typeface="Calibri" pitchFamily="34" charset="-120"/>
              </a:rPr>
              <a:t>•  Story .md file exceeds ~200 lines</a:t>
            </a:r>
            <a:endParaRPr lang="en-US" sz="950" dirty="0"/>
          </a:p>
        </p:txBody>
      </p:sp>
      <p:sp>
        <p:nvSpPr>
          <p:cNvPr id="13" name="Text 11"/>
          <p:cNvSpPr/>
          <p:nvPr/>
        </p:nvSpPr>
        <p:spPr>
          <a:xfrm>
            <a:off x="640080" y="2871216"/>
            <a:ext cx="3566160" cy="256032"/>
          </a:xfrm>
          <a:prstGeom prst="rect">
            <a:avLst/>
          </a:prstGeom>
          <a:noFill/>
          <a:ln/>
        </p:spPr>
        <p:txBody>
          <a:bodyPr wrap="square" lIns="0" tIns="0" rIns="0" bIns="0" rtlCol="0" anchor="ctr"/>
          <a:lstStyle/>
          <a:p>
            <a:pPr indent="0" marL="0">
              <a:buNone/>
            </a:pPr>
            <a:r>
              <a:rPr lang="en-US" sz="950" dirty="0">
                <a:solidFill>
                  <a:srgbClr val="DC2626"/>
                </a:solidFill>
                <a:latin typeface="Calibri" pitchFamily="34" charset="0"/>
                <a:ea typeface="Calibri" pitchFamily="34" charset="-122"/>
                <a:cs typeface="Calibri" pitchFamily="34" charset="-120"/>
              </a:rPr>
              <a:t>•  Agent loses track of tasks mid-implementation</a:t>
            </a:r>
            <a:endParaRPr lang="en-US" sz="950" dirty="0"/>
          </a:p>
        </p:txBody>
      </p:sp>
      <p:sp>
        <p:nvSpPr>
          <p:cNvPr id="14" name="Text 12"/>
          <p:cNvSpPr/>
          <p:nvPr/>
        </p:nvSpPr>
        <p:spPr>
          <a:xfrm>
            <a:off x="640080" y="3127248"/>
            <a:ext cx="3566160" cy="256032"/>
          </a:xfrm>
          <a:prstGeom prst="rect">
            <a:avLst/>
          </a:prstGeom>
          <a:noFill/>
          <a:ln/>
        </p:spPr>
        <p:txBody>
          <a:bodyPr wrap="square" lIns="0" tIns="0" rIns="0" bIns="0" rtlCol="0" anchor="ctr"/>
          <a:lstStyle/>
          <a:p>
            <a:pPr indent="0" marL="0">
              <a:buNone/>
            </a:pPr>
            <a:r>
              <a:rPr lang="en-US" sz="950" dirty="0">
                <a:solidFill>
                  <a:srgbClr val="DC2626"/>
                </a:solidFill>
                <a:latin typeface="Calibri" pitchFamily="34" charset="0"/>
                <a:ea typeface="Calibri" pitchFamily="34" charset="-122"/>
                <a:cs typeface="Calibri" pitchFamily="34" charset="-120"/>
              </a:rPr>
              <a:t>•  You can’t explain it in 2 sentences</a:t>
            </a:r>
            <a:endParaRPr lang="en-US" sz="950" dirty="0"/>
          </a:p>
        </p:txBody>
      </p:sp>
      <p:sp>
        <p:nvSpPr>
          <p:cNvPr id="15" name="Text 13"/>
          <p:cNvSpPr/>
          <p:nvPr/>
        </p:nvSpPr>
        <p:spPr>
          <a:xfrm>
            <a:off x="640080" y="3383280"/>
            <a:ext cx="3566160" cy="256032"/>
          </a:xfrm>
          <a:prstGeom prst="rect">
            <a:avLst/>
          </a:prstGeom>
          <a:noFill/>
          <a:ln/>
        </p:spPr>
        <p:txBody>
          <a:bodyPr wrap="square" lIns="0" tIns="0" rIns="0" bIns="0" rtlCol="0" anchor="ctr"/>
          <a:lstStyle/>
          <a:p>
            <a:pPr indent="0" marL="0">
              <a:buNone/>
            </a:pPr>
            <a:r>
              <a:rPr lang="en-US" sz="950" dirty="0">
                <a:solidFill>
                  <a:srgbClr val="DC2626"/>
                </a:solidFill>
                <a:latin typeface="Calibri" pitchFamily="34" charset="0"/>
                <a:ea typeface="Calibri" pitchFamily="34" charset="-122"/>
                <a:cs typeface="Calibri" pitchFamily="34" charset="-120"/>
              </a:rPr>
              <a:t>•  Estimated effort &gt; 1 day with AI agents</a:t>
            </a:r>
            <a:endParaRPr lang="en-US" sz="950" dirty="0"/>
          </a:p>
        </p:txBody>
      </p:sp>
      <p:sp>
        <p:nvSpPr>
          <p:cNvPr id="16" name="Shape 14"/>
          <p:cNvSpPr/>
          <p:nvPr/>
        </p:nvSpPr>
        <p:spPr>
          <a:xfrm>
            <a:off x="4754880" y="1645920"/>
            <a:ext cx="3931920" cy="219456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17" name="Shape 15"/>
          <p:cNvSpPr/>
          <p:nvPr/>
        </p:nvSpPr>
        <p:spPr>
          <a:xfrm>
            <a:off x="4754880" y="1645920"/>
            <a:ext cx="3931920" cy="54864"/>
          </a:xfrm>
          <a:prstGeom prst="rect">
            <a:avLst/>
          </a:prstGeom>
          <a:solidFill>
            <a:srgbClr val="10B981"/>
          </a:solidFill>
          <a:ln/>
        </p:spPr>
      </p:sp>
      <p:sp>
        <p:nvSpPr>
          <p:cNvPr id="18" name="Text 16"/>
          <p:cNvSpPr/>
          <p:nvPr/>
        </p:nvSpPr>
        <p:spPr>
          <a:xfrm>
            <a:off x="4937760" y="1737360"/>
            <a:ext cx="3566160" cy="274320"/>
          </a:xfrm>
          <a:prstGeom prst="rect">
            <a:avLst/>
          </a:prstGeom>
          <a:noFill/>
          <a:ln/>
        </p:spPr>
        <p:txBody>
          <a:bodyPr wrap="square" lIns="0" tIns="0" rIns="0" bIns="0" rtlCol="0" anchor="ctr"/>
          <a:lstStyle/>
          <a:p>
            <a:pPr indent="0" marL="0">
              <a:buNone/>
            </a:pPr>
            <a:r>
              <a:rPr lang="en-US" sz="1200" b="1" dirty="0">
                <a:solidFill>
                  <a:srgbClr val="10B981"/>
                </a:solidFill>
                <a:latin typeface="Calibri" pitchFamily="34" charset="0"/>
                <a:ea typeface="Calibri" pitchFamily="34" charset="-122"/>
                <a:cs typeface="Calibri" pitchFamily="34" charset="-120"/>
              </a:rPr>
              <a:t>✔  How to Break It Down</a:t>
            </a:r>
            <a:endParaRPr lang="en-US" sz="1200" dirty="0"/>
          </a:p>
        </p:txBody>
      </p:sp>
      <p:sp>
        <p:nvSpPr>
          <p:cNvPr id="19" name="Text 17"/>
          <p:cNvSpPr/>
          <p:nvPr/>
        </p:nvSpPr>
        <p:spPr>
          <a:xfrm>
            <a:off x="4937760" y="2103120"/>
            <a:ext cx="1463040" cy="292608"/>
          </a:xfrm>
          <a:prstGeom prst="rect">
            <a:avLst/>
          </a:prstGeom>
          <a:noFill/>
          <a:ln/>
        </p:spPr>
        <p:txBody>
          <a:bodyPr wrap="square" lIns="0" tIns="0" rIns="0" bIns="0" rtlCol="0" anchor="ctr"/>
          <a:lstStyle/>
          <a:p>
            <a:pPr indent="0" marL="0">
              <a:buNone/>
            </a:pPr>
            <a:r>
              <a:rPr lang="en-US" sz="900" b="1" dirty="0">
                <a:solidFill>
                  <a:srgbClr val="1E293B"/>
                </a:solidFill>
                <a:latin typeface="Calibri" pitchFamily="34" charset="0"/>
                <a:ea typeface="Calibri" pitchFamily="34" charset="-122"/>
                <a:cs typeface="Calibri" pitchFamily="34" charset="-120"/>
              </a:rPr>
              <a:t>Ask the SM agent:</a:t>
            </a:r>
            <a:endParaRPr lang="en-US" sz="900" dirty="0"/>
          </a:p>
        </p:txBody>
      </p:sp>
      <p:sp>
        <p:nvSpPr>
          <p:cNvPr id="20" name="Text 18"/>
          <p:cNvSpPr/>
          <p:nvPr/>
        </p:nvSpPr>
        <p:spPr>
          <a:xfrm>
            <a:off x="6400800" y="2103120"/>
            <a:ext cx="2103120" cy="292608"/>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“This story is too large. Break it into smaller stories that each fit the INVEST criteria.”</a:t>
            </a:r>
            <a:endParaRPr lang="en-US" sz="850" dirty="0"/>
          </a:p>
        </p:txBody>
      </p:sp>
      <p:sp>
        <p:nvSpPr>
          <p:cNvPr id="21" name="Text 19"/>
          <p:cNvSpPr/>
          <p:nvPr/>
        </p:nvSpPr>
        <p:spPr>
          <a:xfrm>
            <a:off x="4937760" y="2432304"/>
            <a:ext cx="1463040" cy="292608"/>
          </a:xfrm>
          <a:prstGeom prst="rect">
            <a:avLst/>
          </a:prstGeom>
          <a:noFill/>
          <a:ln/>
        </p:spPr>
        <p:txBody>
          <a:bodyPr wrap="square" lIns="0" tIns="0" rIns="0" bIns="0" rtlCol="0" anchor="ctr"/>
          <a:lstStyle/>
          <a:p>
            <a:pPr indent="0" marL="0">
              <a:buNone/>
            </a:pPr>
            <a:r>
              <a:rPr lang="en-US" sz="900" b="1" dirty="0">
                <a:solidFill>
                  <a:srgbClr val="1E293B"/>
                </a:solidFill>
                <a:latin typeface="Calibri" pitchFamily="34" charset="0"/>
                <a:ea typeface="Calibri" pitchFamily="34" charset="-122"/>
                <a:cs typeface="Calibri" pitchFamily="34" charset="-120"/>
              </a:rPr>
              <a:t>Split by layer:</a:t>
            </a:r>
            <a:endParaRPr lang="en-US" sz="900" dirty="0"/>
          </a:p>
        </p:txBody>
      </p:sp>
      <p:sp>
        <p:nvSpPr>
          <p:cNvPr id="22" name="Text 20"/>
          <p:cNvSpPr/>
          <p:nvPr/>
        </p:nvSpPr>
        <p:spPr>
          <a:xfrm>
            <a:off x="6400800" y="2432304"/>
            <a:ext cx="2103120" cy="292608"/>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Backend API story + Frontend UI story + Integration story</a:t>
            </a:r>
            <a:endParaRPr lang="en-US" sz="850" dirty="0"/>
          </a:p>
        </p:txBody>
      </p:sp>
      <p:sp>
        <p:nvSpPr>
          <p:cNvPr id="23" name="Text 21"/>
          <p:cNvSpPr/>
          <p:nvPr/>
        </p:nvSpPr>
        <p:spPr>
          <a:xfrm>
            <a:off x="4937760" y="2761488"/>
            <a:ext cx="1463040" cy="292608"/>
          </a:xfrm>
          <a:prstGeom prst="rect">
            <a:avLst/>
          </a:prstGeom>
          <a:noFill/>
          <a:ln/>
        </p:spPr>
        <p:txBody>
          <a:bodyPr wrap="square" lIns="0" tIns="0" rIns="0" bIns="0" rtlCol="0" anchor="ctr"/>
          <a:lstStyle/>
          <a:p>
            <a:pPr indent="0" marL="0">
              <a:buNone/>
            </a:pPr>
            <a:r>
              <a:rPr lang="en-US" sz="900" b="1" dirty="0">
                <a:solidFill>
                  <a:srgbClr val="1E293B"/>
                </a:solidFill>
                <a:latin typeface="Calibri" pitchFamily="34" charset="0"/>
                <a:ea typeface="Calibri" pitchFamily="34" charset="-122"/>
                <a:cs typeface="Calibri" pitchFamily="34" charset="-120"/>
              </a:rPr>
              <a:t>Split by AC:</a:t>
            </a:r>
            <a:endParaRPr lang="en-US" sz="900" dirty="0"/>
          </a:p>
        </p:txBody>
      </p:sp>
      <p:sp>
        <p:nvSpPr>
          <p:cNvPr id="24" name="Text 22"/>
          <p:cNvSpPr/>
          <p:nvPr/>
        </p:nvSpPr>
        <p:spPr>
          <a:xfrm>
            <a:off x="6400800" y="2761488"/>
            <a:ext cx="2103120" cy="292608"/>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Each group of related AC becomes its own story</a:t>
            </a:r>
            <a:endParaRPr lang="en-US" sz="850" dirty="0"/>
          </a:p>
        </p:txBody>
      </p:sp>
      <p:sp>
        <p:nvSpPr>
          <p:cNvPr id="25" name="Text 23"/>
          <p:cNvSpPr/>
          <p:nvPr/>
        </p:nvSpPr>
        <p:spPr>
          <a:xfrm>
            <a:off x="4937760" y="3090672"/>
            <a:ext cx="1463040" cy="292608"/>
          </a:xfrm>
          <a:prstGeom prst="rect">
            <a:avLst/>
          </a:prstGeom>
          <a:noFill/>
          <a:ln/>
        </p:spPr>
        <p:txBody>
          <a:bodyPr wrap="square" lIns="0" tIns="0" rIns="0" bIns="0" rtlCol="0" anchor="ctr"/>
          <a:lstStyle/>
          <a:p>
            <a:pPr indent="0" marL="0">
              <a:buNone/>
            </a:pPr>
            <a:r>
              <a:rPr lang="en-US" sz="900" b="1" dirty="0">
                <a:solidFill>
                  <a:srgbClr val="1E293B"/>
                </a:solidFill>
                <a:latin typeface="Calibri" pitchFamily="34" charset="0"/>
                <a:ea typeface="Calibri" pitchFamily="34" charset="-122"/>
                <a:cs typeface="Calibri" pitchFamily="34" charset="-120"/>
              </a:rPr>
              <a:t>Split by dependency:</a:t>
            </a:r>
            <a:endParaRPr lang="en-US" sz="900" dirty="0"/>
          </a:p>
        </p:txBody>
      </p:sp>
      <p:sp>
        <p:nvSpPr>
          <p:cNvPr id="26" name="Text 24"/>
          <p:cNvSpPr/>
          <p:nvPr/>
        </p:nvSpPr>
        <p:spPr>
          <a:xfrm>
            <a:off x="6400800" y="3090672"/>
            <a:ext cx="2103120" cy="292608"/>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Story A (no deps) ships first, Story B depends on A</a:t>
            </a:r>
            <a:endParaRPr lang="en-US" sz="850" dirty="0"/>
          </a:p>
        </p:txBody>
      </p:sp>
      <p:sp>
        <p:nvSpPr>
          <p:cNvPr id="27" name="Text 25"/>
          <p:cNvSpPr/>
          <p:nvPr/>
        </p:nvSpPr>
        <p:spPr>
          <a:xfrm>
            <a:off x="4937760" y="3419856"/>
            <a:ext cx="1463040" cy="292608"/>
          </a:xfrm>
          <a:prstGeom prst="rect">
            <a:avLst/>
          </a:prstGeom>
          <a:noFill/>
          <a:ln/>
        </p:spPr>
        <p:txBody>
          <a:bodyPr wrap="square" lIns="0" tIns="0" rIns="0" bIns="0" rtlCol="0" anchor="ctr"/>
          <a:lstStyle/>
          <a:p>
            <a:pPr indent="0" marL="0">
              <a:buNone/>
            </a:pPr>
            <a:r>
              <a:rPr lang="en-US" sz="900" b="1" dirty="0">
                <a:solidFill>
                  <a:srgbClr val="1E293B"/>
                </a:solidFill>
                <a:latin typeface="Calibri" pitchFamily="34" charset="0"/>
                <a:ea typeface="Calibri" pitchFamily="34" charset="-122"/>
                <a:cs typeface="Calibri" pitchFamily="34" charset="-120"/>
              </a:rPr>
              <a:t>Validate after split:</a:t>
            </a:r>
            <a:endParaRPr lang="en-US" sz="900" dirty="0"/>
          </a:p>
        </p:txBody>
      </p:sp>
      <p:sp>
        <p:nvSpPr>
          <p:cNvPr id="28" name="Text 26"/>
          <p:cNvSpPr/>
          <p:nvPr/>
        </p:nvSpPr>
        <p:spPr>
          <a:xfrm>
            <a:off x="6400800" y="3419856"/>
            <a:ext cx="2103120" cy="292608"/>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Run /bmad-bmm-validate-epics-and-stories to check nothing was lost</a:t>
            </a:r>
            <a:endParaRPr lang="en-US" sz="850" dirty="0"/>
          </a:p>
        </p:txBody>
      </p:sp>
      <p:sp>
        <p:nvSpPr>
          <p:cNvPr id="29" name="Shape 27"/>
          <p:cNvSpPr/>
          <p:nvPr/>
        </p:nvSpPr>
        <p:spPr>
          <a:xfrm>
            <a:off x="457200" y="4023360"/>
            <a:ext cx="8229600" cy="594360"/>
          </a:xfrm>
          <a:prstGeom prst="rect">
            <a:avLst/>
          </a:prstGeom>
          <a:solidFill>
            <a:srgbClr val="0F1B2D"/>
          </a:solidFill>
          <a:ln/>
        </p:spPr>
      </p:sp>
      <p:sp>
        <p:nvSpPr>
          <p:cNvPr id="30" name="Text 28"/>
          <p:cNvSpPr/>
          <p:nvPr/>
        </p:nvSpPr>
        <p:spPr>
          <a:xfrm>
            <a:off x="640080" y="4050792"/>
            <a:ext cx="7772400" cy="228600"/>
          </a:xfrm>
          <a:prstGeom prst="rect">
            <a:avLst/>
          </a:prstGeom>
          <a:noFill/>
          <a:ln/>
        </p:spPr>
        <p:txBody>
          <a:bodyPr wrap="square" lIns="0" tIns="0" rIns="0" bIns="0" rtlCol="0" anchor="ctr"/>
          <a:lstStyle/>
          <a:p>
            <a:pPr indent="0" marL="0">
              <a:buNone/>
            </a:pPr>
            <a:r>
              <a:rPr lang="en-US" sz="1100" b="1" dirty="0">
                <a:solidFill>
                  <a:srgbClr val="14B8A6"/>
                </a:solidFill>
                <a:latin typeface="Calibri" pitchFamily="34" charset="0"/>
                <a:ea typeface="Calibri" pitchFamily="34" charset="-122"/>
                <a:cs typeface="Calibri" pitchFamily="34" charset="-120"/>
              </a:rPr>
              <a:t>The INVEST “S” (Small) Guideline for AI-Driven Dev</a:t>
            </a:r>
            <a:endParaRPr lang="en-US" sz="1100" dirty="0"/>
          </a:p>
        </p:txBody>
      </p:sp>
      <p:sp>
        <p:nvSpPr>
          <p:cNvPr id="31" name="Text 29"/>
          <p:cNvSpPr/>
          <p:nvPr/>
        </p:nvSpPr>
        <p:spPr>
          <a:xfrm>
            <a:off x="640080" y="4297680"/>
            <a:ext cx="7772400" cy="27432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A good story for an AI agent should be completable in a single focused session (1–4 hours of agent work). If the agent needs to “remember” what it did earlier in the same session, the story is too big. When in doubt, split.</a:t>
            </a:r>
            <a:endParaRPr lang="en-US" sz="1000" dirty="0"/>
          </a:p>
        </p:txBody>
      </p:sp>
      <p:sp>
        <p:nvSpPr>
          <p:cNvPr id="32" name="Text 30"/>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34 / 100</a:t>
            </a:r>
            <a:endParaRPr lang="en-US" sz="8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name="Slide 35">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project-context.md — Your Constitution</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200" dirty="0">
                <a:solidFill>
                  <a:srgbClr val="14B8A6"/>
                </a:solidFill>
                <a:latin typeface="Calibri" pitchFamily="34" charset="0"/>
                <a:ea typeface="Calibri" pitchFamily="34" charset="-122"/>
                <a:cs typeface="Calibri" pitchFamily="34" charset="-120"/>
              </a:rPr>
              <a:t>A single file that tells every agent how your project works</a:t>
            </a:r>
            <a:endParaRPr lang="en-US" sz="1200" dirty="0"/>
          </a:p>
        </p:txBody>
      </p:sp>
      <p:sp>
        <p:nvSpPr>
          <p:cNvPr id="5" name="Shape 3"/>
          <p:cNvSpPr/>
          <p:nvPr/>
        </p:nvSpPr>
        <p:spPr>
          <a:xfrm>
            <a:off x="457200" y="1234440"/>
            <a:ext cx="3931920" cy="109728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6" name="Shape 4"/>
          <p:cNvSpPr/>
          <p:nvPr/>
        </p:nvSpPr>
        <p:spPr>
          <a:xfrm>
            <a:off x="457200" y="1234440"/>
            <a:ext cx="54864" cy="1097280"/>
          </a:xfrm>
          <a:prstGeom prst="rect">
            <a:avLst/>
          </a:prstGeom>
          <a:solidFill>
            <a:srgbClr val="10B981"/>
          </a:solidFill>
          <a:ln/>
        </p:spPr>
      </p:sp>
      <p:sp>
        <p:nvSpPr>
          <p:cNvPr id="7" name="Text 5"/>
          <p:cNvSpPr/>
          <p:nvPr/>
        </p:nvSpPr>
        <p:spPr>
          <a:xfrm>
            <a:off x="685800" y="1280160"/>
            <a:ext cx="3474720" cy="22860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What It Is</a:t>
            </a:r>
            <a:endParaRPr lang="en-US" sz="1200" dirty="0"/>
          </a:p>
        </p:txBody>
      </p:sp>
      <p:sp>
        <p:nvSpPr>
          <p:cNvPr id="8" name="Text 6"/>
          <p:cNvSpPr/>
          <p:nvPr/>
        </p:nvSpPr>
        <p:spPr>
          <a:xfrm>
            <a:off x="685800" y="1554480"/>
            <a:ext cx="3474720" cy="68580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A markdown file that captures your tech stack, coding conventions, architectural patterns, and implementation rules. Every BMAD agent reads this file. It’s your way to enforce consistency without repeating yourself in every chat.</a:t>
            </a:r>
            <a:endParaRPr lang="en-US" sz="1000" dirty="0"/>
          </a:p>
        </p:txBody>
      </p:sp>
      <p:sp>
        <p:nvSpPr>
          <p:cNvPr id="9" name="Shape 7"/>
          <p:cNvSpPr/>
          <p:nvPr/>
        </p:nvSpPr>
        <p:spPr>
          <a:xfrm>
            <a:off x="4754880" y="1234440"/>
            <a:ext cx="3931920" cy="109728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0" name="Shape 8"/>
          <p:cNvSpPr/>
          <p:nvPr/>
        </p:nvSpPr>
        <p:spPr>
          <a:xfrm>
            <a:off x="4754880" y="1234440"/>
            <a:ext cx="54864" cy="1097280"/>
          </a:xfrm>
          <a:prstGeom prst="rect">
            <a:avLst/>
          </a:prstGeom>
          <a:solidFill>
            <a:srgbClr val="3B82F6"/>
          </a:solidFill>
          <a:ln/>
        </p:spPr>
      </p:sp>
      <p:sp>
        <p:nvSpPr>
          <p:cNvPr id="11" name="Text 9"/>
          <p:cNvSpPr/>
          <p:nvPr/>
        </p:nvSpPr>
        <p:spPr>
          <a:xfrm>
            <a:off x="4983480" y="1280160"/>
            <a:ext cx="3474720" cy="22860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How to Create It</a:t>
            </a:r>
            <a:endParaRPr lang="en-US" sz="1200" dirty="0"/>
          </a:p>
        </p:txBody>
      </p:sp>
      <p:sp>
        <p:nvSpPr>
          <p:cNvPr id="12" name="Text 10"/>
          <p:cNvSpPr/>
          <p:nvPr/>
        </p:nvSpPr>
        <p:spPr>
          <a:xfrm>
            <a:off x="4983480" y="1554480"/>
            <a:ext cx="3474720" cy="68580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Option A: Run /generate-project-context after architecture creation — the agent scans your codebase and generates it.</a:t>
            </a:r>
            <a:endParaRPr lang="en-US" sz="1000" dirty="0"/>
          </a:p>
          <a:p>
            <a:pPr indent="0" marL="0">
              <a:buNone/>
            </a:pPr>
            <a:endParaRPr lang="en-US" sz="1000" dirty="0"/>
          </a:p>
          <a:p>
            <a:pPr indent="0" marL="0">
              <a:buNone/>
            </a:pPr>
            <a:r>
              <a:rPr lang="en-US" sz="1000" dirty="0">
                <a:solidFill>
                  <a:srgbClr val="94A3B8"/>
                </a:solidFill>
                <a:latin typeface="Calibri" pitchFamily="34" charset="0"/>
                <a:ea typeface="Calibri" pitchFamily="34" charset="-122"/>
                <a:cs typeface="Calibri" pitchFamily="34" charset="-120"/>
              </a:rPr>
              <a:t>Option B: Create manually at _bmad-output/project-context.md with your rules.</a:t>
            </a:r>
            <a:endParaRPr lang="en-US" sz="1000" dirty="0"/>
          </a:p>
        </p:txBody>
      </p:sp>
      <p:sp>
        <p:nvSpPr>
          <p:cNvPr id="13" name="Shape 11"/>
          <p:cNvSpPr/>
          <p:nvPr/>
        </p:nvSpPr>
        <p:spPr>
          <a:xfrm>
            <a:off x="457200" y="2514600"/>
            <a:ext cx="8229600" cy="2194560"/>
          </a:xfrm>
          <a:prstGeom prst="rect">
            <a:avLst/>
          </a:prstGeom>
          <a:solidFill>
            <a:srgbClr val="0F172A"/>
          </a:solidFill>
          <a:ln/>
        </p:spPr>
      </p:sp>
      <p:sp>
        <p:nvSpPr>
          <p:cNvPr id="14" name="Text 12"/>
          <p:cNvSpPr/>
          <p:nvPr/>
        </p:nvSpPr>
        <p:spPr>
          <a:xfrm>
            <a:off x="640080" y="2560320"/>
            <a:ext cx="7772400" cy="228600"/>
          </a:xfrm>
          <a:prstGeom prst="rect">
            <a:avLst/>
          </a:prstGeom>
          <a:noFill/>
          <a:ln/>
        </p:spPr>
        <p:txBody>
          <a:bodyPr wrap="square" lIns="0" tIns="0" rIns="0" bIns="0" rtlCol="0" anchor="ctr"/>
          <a:lstStyle/>
          <a:p>
            <a:pPr indent="0" marL="0">
              <a:buNone/>
            </a:pPr>
            <a:r>
              <a:rPr lang="en-US" sz="1100" b="1" dirty="0">
                <a:solidFill>
                  <a:srgbClr val="14B8A6"/>
                </a:solidFill>
                <a:latin typeface="Calibri" pitchFamily="34" charset="0"/>
                <a:ea typeface="Calibri" pitchFamily="34" charset="-122"/>
                <a:cs typeface="Calibri" pitchFamily="34" charset="-120"/>
              </a:rPr>
              <a:t>Example: project-context.md</a:t>
            </a:r>
            <a:endParaRPr lang="en-US" sz="1100" dirty="0"/>
          </a:p>
        </p:txBody>
      </p:sp>
      <p:sp>
        <p:nvSpPr>
          <p:cNvPr id="15" name="Text 13"/>
          <p:cNvSpPr/>
          <p:nvPr/>
        </p:nvSpPr>
        <p:spPr>
          <a:xfrm>
            <a:off x="822960" y="2834640"/>
            <a:ext cx="7315200" cy="155448"/>
          </a:xfrm>
          <a:prstGeom prst="rect">
            <a:avLst/>
          </a:prstGeom>
          <a:noFill/>
          <a:ln/>
        </p:spPr>
        <p:txBody>
          <a:bodyPr wrap="square" lIns="0" tIns="0" rIns="0" bIns="0" rtlCol="0" anchor="ctr"/>
          <a:lstStyle/>
          <a:p>
            <a:pPr indent="0" marL="0">
              <a:buNone/>
            </a:pPr>
            <a:r>
              <a:rPr lang="en-US" sz="950" dirty="0">
                <a:solidFill>
                  <a:srgbClr val="F59E0B"/>
                </a:solidFill>
                <a:latin typeface="Consolas" pitchFamily="34" charset="0"/>
                <a:ea typeface="Consolas" pitchFamily="34" charset="-122"/>
                <a:cs typeface="Consolas" pitchFamily="34" charset="-120"/>
              </a:rPr>
              <a:t># Tech Stack</a:t>
            </a:r>
            <a:endParaRPr lang="en-US" sz="950" dirty="0"/>
          </a:p>
        </p:txBody>
      </p:sp>
      <p:sp>
        <p:nvSpPr>
          <p:cNvPr id="16" name="Text 14"/>
          <p:cNvSpPr/>
          <p:nvPr/>
        </p:nvSpPr>
        <p:spPr>
          <a:xfrm>
            <a:off x="822960" y="2990088"/>
            <a:ext cx="7315200" cy="155448"/>
          </a:xfrm>
          <a:prstGeom prst="rect">
            <a:avLst/>
          </a:prstGeom>
          <a:noFill/>
          <a:ln/>
        </p:spPr>
        <p:txBody>
          <a:bodyPr wrap="square" lIns="0" tIns="0" rIns="0" bIns="0" rtlCol="0" anchor="ctr"/>
          <a:lstStyle/>
          <a:p>
            <a:pPr indent="0" marL="0">
              <a:buNone/>
            </a:pPr>
            <a:r>
              <a:rPr lang="en-US" sz="850" dirty="0">
                <a:solidFill>
                  <a:srgbClr val="94A3B8"/>
                </a:solidFill>
                <a:latin typeface="Consolas" pitchFamily="34" charset="0"/>
                <a:ea typeface="Consolas" pitchFamily="34" charset="-122"/>
                <a:cs typeface="Consolas" pitchFamily="34" charset="-120"/>
              </a:rPr>
              <a:t>- Backend: Java 17, Spring Boot 3.2, Maven</a:t>
            </a:r>
            <a:endParaRPr lang="en-US" sz="850" dirty="0"/>
          </a:p>
        </p:txBody>
      </p:sp>
      <p:sp>
        <p:nvSpPr>
          <p:cNvPr id="17" name="Text 15"/>
          <p:cNvSpPr/>
          <p:nvPr/>
        </p:nvSpPr>
        <p:spPr>
          <a:xfrm>
            <a:off x="822960" y="3145536"/>
            <a:ext cx="7315200" cy="155448"/>
          </a:xfrm>
          <a:prstGeom prst="rect">
            <a:avLst/>
          </a:prstGeom>
          <a:noFill/>
          <a:ln/>
        </p:spPr>
        <p:txBody>
          <a:bodyPr wrap="square" lIns="0" tIns="0" rIns="0" bIns="0" rtlCol="0" anchor="ctr"/>
          <a:lstStyle/>
          <a:p>
            <a:pPr indent="0" marL="0">
              <a:buNone/>
            </a:pPr>
            <a:r>
              <a:rPr lang="en-US" sz="850" dirty="0">
                <a:solidFill>
                  <a:srgbClr val="94A3B8"/>
                </a:solidFill>
                <a:latin typeface="Consolas" pitchFamily="34" charset="0"/>
                <a:ea typeface="Consolas" pitchFamily="34" charset="-122"/>
                <a:cs typeface="Consolas" pitchFamily="34" charset="-120"/>
              </a:rPr>
              <a:t>- Frontend: Angular 16, TypeScript strict mode</a:t>
            </a:r>
            <a:endParaRPr lang="en-US" sz="850" dirty="0"/>
          </a:p>
        </p:txBody>
      </p:sp>
      <p:sp>
        <p:nvSpPr>
          <p:cNvPr id="18" name="Text 16"/>
          <p:cNvSpPr/>
          <p:nvPr/>
        </p:nvSpPr>
        <p:spPr>
          <a:xfrm>
            <a:off x="822960" y="3300984"/>
            <a:ext cx="7315200" cy="155448"/>
          </a:xfrm>
          <a:prstGeom prst="rect">
            <a:avLst/>
          </a:prstGeom>
          <a:noFill/>
          <a:ln/>
        </p:spPr>
        <p:txBody>
          <a:bodyPr wrap="square" lIns="0" tIns="0" rIns="0" bIns="0" rtlCol="0" anchor="ctr"/>
          <a:lstStyle/>
          <a:p>
            <a:pPr indent="0" marL="0">
              <a:buNone/>
            </a:pPr>
            <a:r>
              <a:rPr lang="en-US" sz="850" dirty="0">
                <a:solidFill>
                  <a:srgbClr val="94A3B8"/>
                </a:solidFill>
                <a:latin typeface="Consolas" pitchFamily="34" charset="0"/>
                <a:ea typeface="Consolas" pitchFamily="34" charset="-122"/>
                <a:cs typeface="Consolas" pitchFamily="34" charset="-120"/>
              </a:rPr>
              <a:t>- Database: PostgreSQL 15, Flyway migrations</a:t>
            </a:r>
            <a:endParaRPr lang="en-US" sz="850" dirty="0"/>
          </a:p>
        </p:txBody>
      </p:sp>
      <p:sp>
        <p:nvSpPr>
          <p:cNvPr id="19" name="Text 17"/>
          <p:cNvSpPr/>
          <p:nvPr/>
        </p:nvSpPr>
        <p:spPr>
          <a:xfrm>
            <a:off x="822960" y="3456432"/>
            <a:ext cx="7315200" cy="155448"/>
          </a:xfrm>
          <a:prstGeom prst="rect">
            <a:avLst/>
          </a:prstGeom>
          <a:noFill/>
          <a:ln/>
        </p:spPr>
        <p:txBody>
          <a:bodyPr wrap="square" lIns="0" tIns="0" rIns="0" bIns="0" rtlCol="0" anchor="ctr"/>
          <a:lstStyle/>
          <a:p>
            <a:pPr indent="0" marL="0">
              <a:buNone/>
            </a:pPr>
            <a:r>
              <a:rPr lang="en-US" sz="850" dirty="0">
                <a:solidFill>
                  <a:srgbClr val="94A3B8"/>
                </a:solidFill>
                <a:latin typeface="Consolas" pitchFamily="34" charset="0"/>
                <a:ea typeface="Consolas" pitchFamily="34" charset="-122"/>
                <a:cs typeface="Consolas" pitchFamily="34" charset="-120"/>
              </a:rPr>
              <a:t>- CI/CD: Jenkins, SonarQube, Artifactory</a:t>
            </a:r>
            <a:endParaRPr lang="en-US" sz="850" dirty="0"/>
          </a:p>
        </p:txBody>
      </p:sp>
      <p:sp>
        <p:nvSpPr>
          <p:cNvPr id="20" name="Text 18"/>
          <p:cNvSpPr/>
          <p:nvPr/>
        </p:nvSpPr>
        <p:spPr>
          <a:xfrm>
            <a:off x="822960" y="3611880"/>
            <a:ext cx="7315200" cy="155448"/>
          </a:xfrm>
          <a:prstGeom prst="rect">
            <a:avLst/>
          </a:prstGeom>
          <a:noFill/>
          <a:ln/>
        </p:spPr>
        <p:txBody>
          <a:bodyPr wrap="square" lIns="0" tIns="0" rIns="0" bIns="0" rtlCol="0" anchor="ctr"/>
          <a:lstStyle/>
          <a:p>
            <a:pPr indent="0" marL="0">
              <a:buNone/>
            </a:pPr>
            <a:endParaRPr lang="en-US" sz="850" dirty="0"/>
          </a:p>
        </p:txBody>
      </p:sp>
      <p:sp>
        <p:nvSpPr>
          <p:cNvPr id="21" name="Text 19"/>
          <p:cNvSpPr/>
          <p:nvPr/>
        </p:nvSpPr>
        <p:spPr>
          <a:xfrm>
            <a:off x="822960" y="3767328"/>
            <a:ext cx="7315200" cy="155448"/>
          </a:xfrm>
          <a:prstGeom prst="rect">
            <a:avLst/>
          </a:prstGeom>
          <a:noFill/>
          <a:ln/>
        </p:spPr>
        <p:txBody>
          <a:bodyPr wrap="square" lIns="0" tIns="0" rIns="0" bIns="0" rtlCol="0" anchor="ctr"/>
          <a:lstStyle/>
          <a:p>
            <a:pPr indent="0" marL="0">
              <a:buNone/>
            </a:pPr>
            <a:r>
              <a:rPr lang="en-US" sz="950" dirty="0">
                <a:solidFill>
                  <a:srgbClr val="F59E0B"/>
                </a:solidFill>
                <a:latin typeface="Consolas" pitchFamily="34" charset="0"/>
                <a:ea typeface="Consolas" pitchFamily="34" charset="-122"/>
                <a:cs typeface="Consolas" pitchFamily="34" charset="-120"/>
              </a:rPr>
              <a:t># Coding Rules</a:t>
            </a:r>
            <a:endParaRPr lang="en-US" sz="950" dirty="0"/>
          </a:p>
        </p:txBody>
      </p:sp>
      <p:sp>
        <p:nvSpPr>
          <p:cNvPr id="22" name="Text 20"/>
          <p:cNvSpPr/>
          <p:nvPr/>
        </p:nvSpPr>
        <p:spPr>
          <a:xfrm>
            <a:off x="822960" y="3922776"/>
            <a:ext cx="7315200" cy="155448"/>
          </a:xfrm>
          <a:prstGeom prst="rect">
            <a:avLst/>
          </a:prstGeom>
          <a:noFill/>
          <a:ln/>
        </p:spPr>
        <p:txBody>
          <a:bodyPr wrap="square" lIns="0" tIns="0" rIns="0" bIns="0" rtlCol="0" anchor="ctr"/>
          <a:lstStyle/>
          <a:p>
            <a:pPr indent="0" marL="0">
              <a:buNone/>
            </a:pPr>
            <a:r>
              <a:rPr lang="en-US" sz="850" dirty="0">
                <a:solidFill>
                  <a:srgbClr val="94A3B8"/>
                </a:solidFill>
                <a:latin typeface="Consolas" pitchFamily="34" charset="0"/>
                <a:ea typeface="Consolas" pitchFamily="34" charset="-122"/>
                <a:cs typeface="Consolas" pitchFamily="34" charset="-120"/>
              </a:rPr>
              <a:t>- All REST endpoints must follow company API guidelines v2.3</a:t>
            </a:r>
            <a:endParaRPr lang="en-US" sz="850" dirty="0"/>
          </a:p>
        </p:txBody>
      </p:sp>
      <p:sp>
        <p:nvSpPr>
          <p:cNvPr id="23" name="Text 21"/>
          <p:cNvSpPr/>
          <p:nvPr/>
        </p:nvSpPr>
        <p:spPr>
          <a:xfrm>
            <a:off x="822960" y="4078224"/>
            <a:ext cx="7315200" cy="155448"/>
          </a:xfrm>
          <a:prstGeom prst="rect">
            <a:avLst/>
          </a:prstGeom>
          <a:noFill/>
          <a:ln/>
        </p:spPr>
        <p:txBody>
          <a:bodyPr wrap="square" lIns="0" tIns="0" rIns="0" bIns="0" rtlCol="0" anchor="ctr"/>
          <a:lstStyle/>
          <a:p>
            <a:pPr indent="0" marL="0">
              <a:buNone/>
            </a:pPr>
            <a:r>
              <a:rPr lang="en-US" sz="850" dirty="0">
                <a:solidFill>
                  <a:srgbClr val="94A3B8"/>
                </a:solidFill>
                <a:latin typeface="Consolas" pitchFamily="34" charset="0"/>
                <a:ea typeface="Consolas" pitchFamily="34" charset="-122"/>
                <a:cs typeface="Consolas" pitchFamily="34" charset="-120"/>
              </a:rPr>
              <a:t>- Unit test coverage minimum: 80%</a:t>
            </a:r>
            <a:endParaRPr lang="en-US" sz="850" dirty="0"/>
          </a:p>
        </p:txBody>
      </p:sp>
      <p:sp>
        <p:nvSpPr>
          <p:cNvPr id="24" name="Text 22"/>
          <p:cNvSpPr/>
          <p:nvPr/>
        </p:nvSpPr>
        <p:spPr>
          <a:xfrm>
            <a:off x="822960" y="4233672"/>
            <a:ext cx="7315200" cy="155448"/>
          </a:xfrm>
          <a:prstGeom prst="rect">
            <a:avLst/>
          </a:prstGeom>
          <a:noFill/>
          <a:ln/>
        </p:spPr>
        <p:txBody>
          <a:bodyPr wrap="square" lIns="0" tIns="0" rIns="0" bIns="0" rtlCol="0" anchor="ctr"/>
          <a:lstStyle/>
          <a:p>
            <a:pPr indent="0" marL="0">
              <a:buNone/>
            </a:pPr>
            <a:r>
              <a:rPr lang="en-US" sz="850" dirty="0">
                <a:solidFill>
                  <a:srgbClr val="94A3B8"/>
                </a:solidFill>
                <a:latin typeface="Consolas" pitchFamily="34" charset="0"/>
                <a:ea typeface="Consolas" pitchFamily="34" charset="-122"/>
                <a:cs typeface="Consolas" pitchFamily="34" charset="-120"/>
              </a:rPr>
              <a:t>- No direct SQL — use repository pattern only</a:t>
            </a:r>
            <a:endParaRPr lang="en-US" sz="850" dirty="0"/>
          </a:p>
        </p:txBody>
      </p:sp>
      <p:sp>
        <p:nvSpPr>
          <p:cNvPr id="25" name="Text 23"/>
          <p:cNvSpPr/>
          <p:nvPr/>
        </p:nvSpPr>
        <p:spPr>
          <a:xfrm>
            <a:off x="822960" y="4389120"/>
            <a:ext cx="7315200" cy="155448"/>
          </a:xfrm>
          <a:prstGeom prst="rect">
            <a:avLst/>
          </a:prstGeom>
          <a:noFill/>
          <a:ln/>
        </p:spPr>
        <p:txBody>
          <a:bodyPr wrap="square" lIns="0" tIns="0" rIns="0" bIns="0" rtlCol="0" anchor="ctr"/>
          <a:lstStyle/>
          <a:p>
            <a:pPr indent="0" marL="0">
              <a:buNone/>
            </a:pPr>
            <a:r>
              <a:rPr lang="en-US" sz="850" dirty="0">
                <a:solidFill>
                  <a:srgbClr val="94A3B8"/>
                </a:solidFill>
                <a:latin typeface="Consolas" pitchFamily="34" charset="0"/>
                <a:ea typeface="Consolas" pitchFamily="34" charset="-122"/>
                <a:cs typeface="Consolas" pitchFamily="34" charset="-120"/>
              </a:rPr>
              <a:t>- All secrets from HashiCorp Vault — never hardcode</a:t>
            </a:r>
            <a:endParaRPr lang="en-US" sz="850" dirty="0"/>
          </a:p>
        </p:txBody>
      </p:sp>
      <p:sp>
        <p:nvSpPr>
          <p:cNvPr id="26" name="Text 24"/>
          <p:cNvSpPr/>
          <p:nvPr/>
        </p:nvSpPr>
        <p:spPr>
          <a:xfrm>
            <a:off x="822960" y="4544568"/>
            <a:ext cx="7315200" cy="155448"/>
          </a:xfrm>
          <a:prstGeom prst="rect">
            <a:avLst/>
          </a:prstGeom>
          <a:noFill/>
          <a:ln/>
        </p:spPr>
        <p:txBody>
          <a:bodyPr wrap="square" lIns="0" tIns="0" rIns="0" bIns="0" rtlCol="0" anchor="ctr"/>
          <a:lstStyle/>
          <a:p>
            <a:pPr indent="0" marL="0">
              <a:buNone/>
            </a:pPr>
            <a:r>
              <a:rPr lang="en-US" sz="850" dirty="0">
                <a:solidFill>
                  <a:srgbClr val="94A3B8"/>
                </a:solidFill>
                <a:latin typeface="Consolas" pitchFamily="34" charset="0"/>
                <a:ea typeface="Consolas" pitchFamily="34" charset="-122"/>
                <a:cs typeface="Consolas" pitchFamily="34" charset="-120"/>
              </a:rPr>
              <a:t>- Hebrew comments are acceptable in domain-specific code</a:t>
            </a:r>
            <a:endParaRPr lang="en-US" sz="850" dirty="0"/>
          </a:p>
        </p:txBody>
      </p:sp>
      <p:sp>
        <p:nvSpPr>
          <p:cNvPr id="27" name="Text 25"/>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35 / 100</a:t>
            </a:r>
            <a:endParaRPr lang="en-US" sz="8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name="Slide 36">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project-context.md — Lifecycle &amp; Updates</a:t>
            </a:r>
            <a:endParaRPr lang="en-US" sz="2600" dirty="0"/>
          </a:p>
        </p:txBody>
      </p:sp>
      <p:sp>
        <p:nvSpPr>
          <p:cNvPr id="5" name="Text 3"/>
          <p:cNvSpPr/>
          <p:nvPr/>
        </p:nvSpPr>
        <p:spPr>
          <a:xfrm>
            <a:off x="457200" y="914400"/>
            <a:ext cx="8229600" cy="274320"/>
          </a:xfrm>
          <a:prstGeom prst="rect">
            <a:avLst/>
          </a:prstGeom>
          <a:noFill/>
          <a:ln/>
        </p:spPr>
        <p:txBody>
          <a:bodyPr wrap="square" lIns="0" tIns="0" rIns="0" bIns="0" rtlCol="0" anchor="ctr"/>
          <a:lstStyle/>
          <a:p>
            <a:pPr indent="0" marL="0">
              <a:buNone/>
            </a:pPr>
            <a:r>
              <a:rPr lang="en-US" sz="1100" dirty="0">
                <a:solidFill>
                  <a:srgbClr val="1E293B"/>
                </a:solidFill>
                <a:latin typeface="Calibri" pitchFamily="34" charset="0"/>
                <a:ea typeface="Calibri" pitchFamily="34" charset="-122"/>
                <a:cs typeface="Calibri" pitchFamily="34" charset="-120"/>
              </a:rPr>
              <a:t>A living document that grows with your project — every BMAD workflow reads it automatically</a:t>
            </a:r>
            <a:endParaRPr lang="en-US" sz="1100" dirty="0"/>
          </a:p>
        </p:txBody>
      </p:sp>
      <p:sp>
        <p:nvSpPr>
          <p:cNvPr id="6" name="Shape 4"/>
          <p:cNvSpPr/>
          <p:nvPr/>
        </p:nvSpPr>
        <p:spPr>
          <a:xfrm>
            <a:off x="365760" y="1280160"/>
            <a:ext cx="4937760" cy="329184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7" name="Shape 5"/>
          <p:cNvSpPr/>
          <p:nvPr/>
        </p:nvSpPr>
        <p:spPr>
          <a:xfrm>
            <a:off x="365760" y="1280160"/>
            <a:ext cx="4937760" cy="54864"/>
          </a:xfrm>
          <a:prstGeom prst="rect">
            <a:avLst/>
          </a:prstGeom>
          <a:solidFill>
            <a:srgbClr val="0D9488"/>
          </a:solidFill>
          <a:ln/>
        </p:spPr>
      </p:sp>
      <p:sp>
        <p:nvSpPr>
          <p:cNvPr id="8" name="Text 6"/>
          <p:cNvSpPr/>
          <p:nvPr/>
        </p:nvSpPr>
        <p:spPr>
          <a:xfrm>
            <a:off x="548640" y="1371600"/>
            <a:ext cx="4572000" cy="274320"/>
          </a:xfrm>
          <a:prstGeom prst="rect">
            <a:avLst/>
          </a:prstGeom>
          <a:noFill/>
          <a:ln/>
        </p:spPr>
        <p:txBody>
          <a:bodyPr wrap="square" lIns="0" tIns="0" rIns="0" bIns="0" rtlCol="0" anchor="ctr"/>
          <a:lstStyle/>
          <a:p>
            <a:pPr indent="0" marL="0">
              <a:buNone/>
            </a:pPr>
            <a:r>
              <a:rPr lang="en-US" sz="1300" b="1" dirty="0">
                <a:solidFill>
                  <a:srgbClr val="1E293B"/>
                </a:solidFill>
                <a:latin typeface="Calibri" pitchFamily="34" charset="0"/>
                <a:ea typeface="Calibri" pitchFamily="34" charset="-122"/>
                <a:cs typeface="Calibri" pitchFamily="34" charset="-120"/>
              </a:rPr>
              <a:t>When to Create &amp; Update</a:t>
            </a:r>
            <a:endParaRPr lang="en-US" sz="1300" dirty="0"/>
          </a:p>
        </p:txBody>
      </p:sp>
      <p:sp>
        <p:nvSpPr>
          <p:cNvPr id="9" name="Text 7"/>
          <p:cNvSpPr/>
          <p:nvPr/>
        </p:nvSpPr>
        <p:spPr>
          <a:xfrm>
            <a:off x="502920" y="1993392"/>
            <a:ext cx="1371600" cy="137160"/>
          </a:xfrm>
          <a:prstGeom prst="rect">
            <a:avLst/>
          </a:prstGeom>
          <a:noFill/>
          <a:ln/>
        </p:spPr>
        <p:txBody>
          <a:bodyPr wrap="square" rtlCol="0" anchor="ctr"/>
          <a:lstStyle/>
          <a:p>
            <a:pPr algn="ctr" indent="0" marL="0">
              <a:buNone/>
            </a:pPr>
            <a:r>
              <a:rPr lang="en-US" sz="600" dirty="0">
                <a:solidFill>
                  <a:srgbClr val="3B82F6"/>
                </a:solidFill>
                <a:latin typeface="Calibri" pitchFamily="34" charset="0"/>
                <a:ea typeface="Calibri" pitchFamily="34" charset="-122"/>
                <a:cs typeface="Calibri" pitchFamily="34" charset="-120"/>
              </a:rPr>
              <a:t>⭐</a:t>
            </a:r>
            <a:endParaRPr lang="en-US" sz="600" dirty="0"/>
          </a:p>
        </p:txBody>
      </p:sp>
      <p:sp>
        <p:nvSpPr>
          <p:cNvPr id="10" name="Shape 8"/>
          <p:cNvSpPr/>
          <p:nvPr/>
        </p:nvSpPr>
        <p:spPr>
          <a:xfrm>
            <a:off x="502920" y="1737360"/>
            <a:ext cx="1371600" cy="237744"/>
          </a:xfrm>
          <a:prstGeom prst="roundRect">
            <a:avLst>
              <a:gd name="adj" fmla="val 15385"/>
            </a:avLst>
          </a:prstGeom>
          <a:solidFill>
            <a:srgbClr val="3B82F6"/>
          </a:solidFill>
          <a:ln/>
        </p:spPr>
      </p:sp>
      <p:sp>
        <p:nvSpPr>
          <p:cNvPr id="11" name="Text 9"/>
          <p:cNvSpPr/>
          <p:nvPr/>
        </p:nvSpPr>
        <p:spPr>
          <a:xfrm>
            <a:off x="502920" y="1737360"/>
            <a:ext cx="1371600" cy="237744"/>
          </a:xfrm>
          <a:prstGeom prst="rect">
            <a:avLst/>
          </a:prstGeom>
          <a:noFill/>
          <a:ln/>
        </p:spPr>
        <p:txBody>
          <a:bodyPr wrap="square" rtlCol="0" anchor="ctr"/>
          <a:lstStyle/>
          <a:p>
            <a:pPr algn="ctr" indent="0" marL="0">
              <a:buNone/>
            </a:pPr>
            <a:r>
              <a:rPr lang="en-US" sz="750" b="1" dirty="0">
                <a:solidFill>
                  <a:srgbClr val="FFFFFF"/>
                </a:solidFill>
                <a:latin typeface="Calibri" pitchFamily="34" charset="0"/>
                <a:ea typeface="Calibri" pitchFamily="34" charset="-122"/>
                <a:cs typeface="Calibri" pitchFamily="34" charset="-120"/>
              </a:rPr>
              <a:t>Project Initiation</a:t>
            </a:r>
            <a:endParaRPr lang="en-US" sz="750" dirty="0"/>
          </a:p>
        </p:txBody>
      </p:sp>
      <p:sp>
        <p:nvSpPr>
          <p:cNvPr id="12" name="Text 10"/>
          <p:cNvSpPr/>
          <p:nvPr/>
        </p:nvSpPr>
        <p:spPr>
          <a:xfrm>
            <a:off x="1965960" y="1719072"/>
            <a:ext cx="3200400" cy="201168"/>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Create manually before /bmad-bmm-create-architecture</a:t>
            </a:r>
            <a:endParaRPr lang="en-US" sz="800" dirty="0"/>
          </a:p>
        </p:txBody>
      </p:sp>
      <p:sp>
        <p:nvSpPr>
          <p:cNvPr id="13" name="Text 11"/>
          <p:cNvSpPr/>
          <p:nvPr/>
        </p:nvSpPr>
        <p:spPr>
          <a:xfrm>
            <a:off x="1965960" y="1920240"/>
            <a:ext cx="3200400" cy="274320"/>
          </a:xfrm>
          <a:prstGeom prst="rect">
            <a:avLst/>
          </a:prstGeom>
          <a:noFill/>
          <a:ln/>
        </p:spPr>
        <p:txBody>
          <a:bodyPr wrap="square" lIns="0" tIns="0" rIns="0" bIns="0" rtlCol="0" anchor="t"/>
          <a:lstStyle/>
          <a:p>
            <a:pPr indent="0" marL="0">
              <a:buNone/>
            </a:pPr>
            <a:r>
              <a:rPr lang="en-US" sz="700" dirty="0">
                <a:solidFill>
                  <a:srgbClr val="64748B"/>
                </a:solidFill>
                <a:latin typeface="Calibri" pitchFamily="34" charset="0"/>
                <a:ea typeface="Calibri" pitchFamily="34" charset="-122"/>
                <a:cs typeface="Calibri" pitchFamily="34" charset="-120"/>
              </a:rPr>
              <a:t>Define tech stack, coding standards, and guardrails BEFORE the architect makes decisions</a:t>
            </a:r>
            <a:endParaRPr lang="en-US" sz="700" dirty="0"/>
          </a:p>
        </p:txBody>
      </p:sp>
      <p:sp>
        <p:nvSpPr>
          <p:cNvPr id="14" name="Text 12"/>
          <p:cNvSpPr/>
          <p:nvPr/>
        </p:nvSpPr>
        <p:spPr>
          <a:xfrm>
            <a:off x="502920" y="2542032"/>
            <a:ext cx="1371600" cy="137160"/>
          </a:xfrm>
          <a:prstGeom prst="rect">
            <a:avLst/>
          </a:prstGeom>
          <a:noFill/>
          <a:ln/>
        </p:spPr>
        <p:txBody>
          <a:bodyPr wrap="square" rtlCol="0" anchor="ctr"/>
          <a:lstStyle/>
          <a:p>
            <a:pPr algn="ctr" indent="0" marL="0">
              <a:buNone/>
            </a:pPr>
            <a:r>
              <a:rPr lang="en-US" sz="600" dirty="0">
                <a:solidFill>
                  <a:srgbClr val="8B5CF6"/>
                </a:solidFill>
                <a:latin typeface="Calibri" pitchFamily="34" charset="0"/>
                <a:ea typeface="Calibri" pitchFamily="34" charset="-122"/>
                <a:cs typeface="Calibri" pitchFamily="34" charset="-120"/>
              </a:rPr>
              <a:t>⭐</a:t>
            </a:r>
            <a:endParaRPr lang="en-US" sz="600" dirty="0"/>
          </a:p>
        </p:txBody>
      </p:sp>
      <p:sp>
        <p:nvSpPr>
          <p:cNvPr id="15" name="Shape 13"/>
          <p:cNvSpPr/>
          <p:nvPr/>
        </p:nvSpPr>
        <p:spPr>
          <a:xfrm>
            <a:off x="502920" y="2286000"/>
            <a:ext cx="1371600" cy="237744"/>
          </a:xfrm>
          <a:prstGeom prst="roundRect">
            <a:avLst>
              <a:gd name="adj" fmla="val 15385"/>
            </a:avLst>
          </a:prstGeom>
          <a:solidFill>
            <a:srgbClr val="8B5CF6"/>
          </a:solidFill>
          <a:ln/>
        </p:spPr>
      </p:sp>
      <p:sp>
        <p:nvSpPr>
          <p:cNvPr id="16" name="Text 14"/>
          <p:cNvSpPr/>
          <p:nvPr/>
        </p:nvSpPr>
        <p:spPr>
          <a:xfrm>
            <a:off x="502920" y="2286000"/>
            <a:ext cx="1371600" cy="237744"/>
          </a:xfrm>
          <a:prstGeom prst="rect">
            <a:avLst/>
          </a:prstGeom>
          <a:noFill/>
          <a:ln/>
        </p:spPr>
        <p:txBody>
          <a:bodyPr wrap="square" rtlCol="0" anchor="ctr"/>
          <a:lstStyle/>
          <a:p>
            <a:pPr algn="ctr" indent="0" marL="0">
              <a:buNone/>
            </a:pPr>
            <a:r>
              <a:rPr lang="en-US" sz="750" b="1" dirty="0">
                <a:solidFill>
                  <a:srgbClr val="FFFFFF"/>
                </a:solidFill>
                <a:latin typeface="Calibri" pitchFamily="34" charset="0"/>
                <a:ea typeface="Calibri" pitchFamily="34" charset="-122"/>
                <a:cs typeface="Calibri" pitchFamily="34" charset="-120"/>
              </a:rPr>
              <a:t>After Architecture</a:t>
            </a:r>
            <a:endParaRPr lang="en-US" sz="750" dirty="0"/>
          </a:p>
        </p:txBody>
      </p:sp>
      <p:sp>
        <p:nvSpPr>
          <p:cNvPr id="17" name="Text 15"/>
          <p:cNvSpPr/>
          <p:nvPr/>
        </p:nvSpPr>
        <p:spPr>
          <a:xfrm>
            <a:off x="1965960" y="2267712"/>
            <a:ext cx="3200400" cy="201168"/>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Run /bmad-generate-project-context</a:t>
            </a:r>
            <a:endParaRPr lang="en-US" sz="800" dirty="0"/>
          </a:p>
        </p:txBody>
      </p:sp>
      <p:sp>
        <p:nvSpPr>
          <p:cNvPr id="18" name="Text 16"/>
          <p:cNvSpPr/>
          <p:nvPr/>
        </p:nvSpPr>
        <p:spPr>
          <a:xfrm>
            <a:off x="1965960" y="2468880"/>
            <a:ext cx="3200400" cy="274320"/>
          </a:xfrm>
          <a:prstGeom prst="rect">
            <a:avLst/>
          </a:prstGeom>
          <a:noFill/>
          <a:ln/>
        </p:spPr>
        <p:txBody>
          <a:bodyPr wrap="square" lIns="0" tIns="0" rIns="0" bIns="0" rtlCol="0" anchor="t"/>
          <a:lstStyle/>
          <a:p>
            <a:pPr indent="0" marL="0">
              <a:buNone/>
            </a:pPr>
            <a:r>
              <a:rPr lang="en-US" sz="700" dirty="0">
                <a:solidFill>
                  <a:srgbClr val="64748B"/>
                </a:solidFill>
                <a:latin typeface="Calibri" pitchFamily="34" charset="0"/>
                <a:ea typeface="Calibri" pitchFamily="34" charset="-122"/>
                <a:cs typeface="Calibri" pitchFamily="34" charset="-120"/>
              </a:rPr>
              <a:t>Captures architecture decisions: API patterns, data models, module boundaries, NFR constraints</a:t>
            </a:r>
            <a:endParaRPr lang="en-US" sz="700" dirty="0"/>
          </a:p>
        </p:txBody>
      </p:sp>
      <p:sp>
        <p:nvSpPr>
          <p:cNvPr id="19" name="Shape 17"/>
          <p:cNvSpPr/>
          <p:nvPr/>
        </p:nvSpPr>
        <p:spPr>
          <a:xfrm>
            <a:off x="502920" y="2834640"/>
            <a:ext cx="1371600" cy="237744"/>
          </a:xfrm>
          <a:prstGeom prst="roundRect">
            <a:avLst>
              <a:gd name="adj" fmla="val 15385"/>
            </a:avLst>
          </a:prstGeom>
          <a:solidFill>
            <a:srgbClr val="10B981"/>
          </a:solidFill>
          <a:ln/>
        </p:spPr>
      </p:sp>
      <p:sp>
        <p:nvSpPr>
          <p:cNvPr id="20" name="Text 18"/>
          <p:cNvSpPr/>
          <p:nvPr/>
        </p:nvSpPr>
        <p:spPr>
          <a:xfrm>
            <a:off x="502920" y="2834640"/>
            <a:ext cx="1371600" cy="237744"/>
          </a:xfrm>
          <a:prstGeom prst="rect">
            <a:avLst/>
          </a:prstGeom>
          <a:noFill/>
          <a:ln/>
        </p:spPr>
        <p:txBody>
          <a:bodyPr wrap="square" rtlCol="0" anchor="ctr"/>
          <a:lstStyle/>
          <a:p>
            <a:pPr algn="ctr" indent="0" marL="0">
              <a:buNone/>
            </a:pPr>
            <a:r>
              <a:rPr lang="en-US" sz="750" b="1" dirty="0">
                <a:solidFill>
                  <a:srgbClr val="FFFFFF"/>
                </a:solidFill>
                <a:latin typeface="Calibri" pitchFamily="34" charset="0"/>
                <a:ea typeface="Calibri" pitchFamily="34" charset="-122"/>
                <a:cs typeface="Calibri" pitchFamily="34" charset="-120"/>
              </a:rPr>
              <a:t>Architecture Changes</a:t>
            </a:r>
            <a:endParaRPr lang="en-US" sz="750" dirty="0"/>
          </a:p>
        </p:txBody>
      </p:sp>
      <p:sp>
        <p:nvSpPr>
          <p:cNvPr id="21" name="Text 19"/>
          <p:cNvSpPr/>
          <p:nvPr/>
        </p:nvSpPr>
        <p:spPr>
          <a:xfrm>
            <a:off x="1965960" y="2816352"/>
            <a:ext cx="3200400" cy="201168"/>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Re-run /bmad-generate-project-context or update manually</a:t>
            </a:r>
            <a:endParaRPr lang="en-US" sz="800" dirty="0"/>
          </a:p>
        </p:txBody>
      </p:sp>
      <p:sp>
        <p:nvSpPr>
          <p:cNvPr id="22" name="Text 20"/>
          <p:cNvSpPr/>
          <p:nvPr/>
        </p:nvSpPr>
        <p:spPr>
          <a:xfrm>
            <a:off x="1965960" y="3017520"/>
            <a:ext cx="3200400" cy="274320"/>
          </a:xfrm>
          <a:prstGeom prst="rect">
            <a:avLst/>
          </a:prstGeom>
          <a:noFill/>
          <a:ln/>
        </p:spPr>
        <p:txBody>
          <a:bodyPr wrap="square" lIns="0" tIns="0" rIns="0" bIns="0" rtlCol="0" anchor="t"/>
          <a:lstStyle/>
          <a:p>
            <a:pPr indent="0" marL="0">
              <a:buNone/>
            </a:pPr>
            <a:r>
              <a:rPr lang="en-US" sz="700" dirty="0">
                <a:solidFill>
                  <a:srgbClr val="64748B"/>
                </a:solidFill>
                <a:latin typeface="Calibri" pitchFamily="34" charset="0"/>
                <a:ea typeface="Calibri" pitchFamily="34" charset="-122"/>
                <a:cs typeface="Calibri" pitchFamily="34" charset="-120"/>
              </a:rPr>
              <a:t>When tech stack, patterns, or module boundaries change — keeps agents aligned with reality</a:t>
            </a:r>
            <a:endParaRPr lang="en-US" sz="700" dirty="0"/>
          </a:p>
        </p:txBody>
      </p:sp>
      <p:sp>
        <p:nvSpPr>
          <p:cNvPr id="23" name="Shape 21"/>
          <p:cNvSpPr/>
          <p:nvPr/>
        </p:nvSpPr>
        <p:spPr>
          <a:xfrm>
            <a:off x="502920" y="3383280"/>
            <a:ext cx="1371600" cy="237744"/>
          </a:xfrm>
          <a:prstGeom prst="roundRect">
            <a:avLst>
              <a:gd name="adj" fmla="val 15385"/>
            </a:avLst>
          </a:prstGeom>
          <a:solidFill>
            <a:srgbClr val="F59E0B"/>
          </a:solidFill>
          <a:ln/>
        </p:spPr>
      </p:sp>
      <p:sp>
        <p:nvSpPr>
          <p:cNvPr id="24" name="Text 22"/>
          <p:cNvSpPr/>
          <p:nvPr/>
        </p:nvSpPr>
        <p:spPr>
          <a:xfrm>
            <a:off x="502920" y="3383280"/>
            <a:ext cx="1371600" cy="237744"/>
          </a:xfrm>
          <a:prstGeom prst="rect">
            <a:avLst/>
          </a:prstGeom>
          <a:noFill/>
          <a:ln/>
        </p:spPr>
        <p:txBody>
          <a:bodyPr wrap="square" rtlCol="0" anchor="ctr"/>
          <a:lstStyle/>
          <a:p>
            <a:pPr algn="ctr" indent="0" marL="0">
              <a:buNone/>
            </a:pPr>
            <a:r>
              <a:rPr lang="en-US" sz="750" b="1" dirty="0">
                <a:solidFill>
                  <a:srgbClr val="FFFFFF"/>
                </a:solidFill>
                <a:latin typeface="Calibri" pitchFamily="34" charset="0"/>
                <a:ea typeface="Calibri" pitchFamily="34" charset="-122"/>
                <a:cs typeface="Calibri" pitchFamily="34" charset="-120"/>
              </a:rPr>
              <a:t>Sprint Retrospective</a:t>
            </a:r>
            <a:endParaRPr lang="en-US" sz="750" dirty="0"/>
          </a:p>
        </p:txBody>
      </p:sp>
      <p:sp>
        <p:nvSpPr>
          <p:cNvPr id="25" name="Text 23"/>
          <p:cNvSpPr/>
          <p:nvPr/>
        </p:nvSpPr>
        <p:spPr>
          <a:xfrm>
            <a:off x="1965960" y="3364992"/>
            <a:ext cx="3200400" cy="201168"/>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Add lessons learned manually</a:t>
            </a:r>
            <a:endParaRPr lang="en-US" sz="800" dirty="0"/>
          </a:p>
        </p:txBody>
      </p:sp>
      <p:sp>
        <p:nvSpPr>
          <p:cNvPr id="26" name="Text 24"/>
          <p:cNvSpPr/>
          <p:nvPr/>
        </p:nvSpPr>
        <p:spPr>
          <a:xfrm>
            <a:off x="1965960" y="3566160"/>
            <a:ext cx="3200400" cy="274320"/>
          </a:xfrm>
          <a:prstGeom prst="rect">
            <a:avLst/>
          </a:prstGeom>
          <a:noFill/>
          <a:ln/>
        </p:spPr>
        <p:txBody>
          <a:bodyPr wrap="square" lIns="0" tIns="0" rIns="0" bIns="0" rtlCol="0" anchor="t"/>
          <a:lstStyle/>
          <a:p>
            <a:pPr indent="0" marL="0">
              <a:buNone/>
            </a:pPr>
            <a:r>
              <a:rPr lang="en-US" sz="700" dirty="0">
                <a:solidFill>
                  <a:srgbClr val="64748B"/>
                </a:solidFill>
                <a:latin typeface="Calibri" pitchFamily="34" charset="0"/>
                <a:ea typeface="Calibri" pitchFamily="34" charset="-122"/>
                <a:cs typeface="Calibri" pitchFamily="34" charset="-120"/>
              </a:rPr>
              <a:t>Team discovers patterns or anti-patterns during dev — document them so agents don’t repeat mistakes</a:t>
            </a:r>
            <a:endParaRPr lang="en-US" sz="700" dirty="0"/>
          </a:p>
        </p:txBody>
      </p:sp>
      <p:sp>
        <p:nvSpPr>
          <p:cNvPr id="27" name="Shape 25"/>
          <p:cNvSpPr/>
          <p:nvPr/>
        </p:nvSpPr>
        <p:spPr>
          <a:xfrm>
            <a:off x="502920" y="3931920"/>
            <a:ext cx="1371600" cy="237744"/>
          </a:xfrm>
          <a:prstGeom prst="roundRect">
            <a:avLst>
              <a:gd name="adj" fmla="val 15385"/>
            </a:avLst>
          </a:prstGeom>
          <a:solidFill>
            <a:srgbClr val="EC4899"/>
          </a:solidFill>
          <a:ln/>
        </p:spPr>
      </p:sp>
      <p:sp>
        <p:nvSpPr>
          <p:cNvPr id="28" name="Text 26"/>
          <p:cNvSpPr/>
          <p:nvPr/>
        </p:nvSpPr>
        <p:spPr>
          <a:xfrm>
            <a:off x="502920" y="3931920"/>
            <a:ext cx="1371600" cy="237744"/>
          </a:xfrm>
          <a:prstGeom prst="rect">
            <a:avLst/>
          </a:prstGeom>
          <a:noFill/>
          <a:ln/>
        </p:spPr>
        <p:txBody>
          <a:bodyPr wrap="square" rtlCol="0" anchor="ctr"/>
          <a:lstStyle/>
          <a:p>
            <a:pPr algn="ctr" indent="0" marL="0">
              <a:buNone/>
            </a:pPr>
            <a:r>
              <a:rPr lang="en-US" sz="750" b="1" dirty="0">
                <a:solidFill>
                  <a:srgbClr val="FFFFFF"/>
                </a:solidFill>
                <a:latin typeface="Calibri" pitchFamily="34" charset="0"/>
                <a:ea typeface="Calibri" pitchFamily="34" charset="-122"/>
                <a:cs typeface="Calibri" pitchFamily="34" charset="-120"/>
              </a:rPr>
              <a:t>New Convention</a:t>
            </a:r>
            <a:endParaRPr lang="en-US" sz="750" dirty="0"/>
          </a:p>
        </p:txBody>
      </p:sp>
      <p:sp>
        <p:nvSpPr>
          <p:cNvPr id="29" name="Text 27"/>
          <p:cNvSpPr/>
          <p:nvPr/>
        </p:nvSpPr>
        <p:spPr>
          <a:xfrm>
            <a:off x="1965960" y="3913632"/>
            <a:ext cx="3200400" cy="201168"/>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Update manually</a:t>
            </a:r>
            <a:endParaRPr lang="en-US" sz="800" dirty="0"/>
          </a:p>
        </p:txBody>
      </p:sp>
      <p:sp>
        <p:nvSpPr>
          <p:cNvPr id="30" name="Text 28"/>
          <p:cNvSpPr/>
          <p:nvPr/>
        </p:nvSpPr>
        <p:spPr>
          <a:xfrm>
            <a:off x="1965960" y="4114800"/>
            <a:ext cx="3200400" cy="274320"/>
          </a:xfrm>
          <a:prstGeom prst="rect">
            <a:avLst/>
          </a:prstGeom>
          <a:noFill/>
          <a:ln/>
        </p:spPr>
        <p:txBody>
          <a:bodyPr wrap="square" lIns="0" tIns="0" rIns="0" bIns="0" rtlCol="0" anchor="t"/>
          <a:lstStyle/>
          <a:p>
            <a:pPr indent="0" marL="0">
              <a:buNone/>
            </a:pPr>
            <a:r>
              <a:rPr lang="en-US" sz="700" dirty="0">
                <a:solidFill>
                  <a:srgbClr val="64748B"/>
                </a:solidFill>
                <a:latin typeface="Calibri" pitchFamily="34" charset="0"/>
                <a:ea typeface="Calibri" pitchFamily="34" charset="-122"/>
                <a:cs typeface="Calibri" pitchFamily="34" charset="-120"/>
              </a:rPr>
              <a:t>New coding standard, new API pattern, new testing requirement — add it before the next sprint</a:t>
            </a:r>
            <a:endParaRPr lang="en-US" sz="700" dirty="0"/>
          </a:p>
        </p:txBody>
      </p:sp>
      <p:sp>
        <p:nvSpPr>
          <p:cNvPr id="31" name="Shape 29"/>
          <p:cNvSpPr/>
          <p:nvPr/>
        </p:nvSpPr>
        <p:spPr>
          <a:xfrm>
            <a:off x="5577840" y="1280160"/>
            <a:ext cx="3200400" cy="1920240"/>
          </a:xfrm>
          <a:prstGeom prst="rect">
            <a:avLst/>
          </a:prstGeom>
          <a:solidFill>
            <a:srgbClr val="0F1B2D"/>
          </a:solidFill>
          <a:ln/>
        </p:spPr>
      </p:sp>
      <p:sp>
        <p:nvSpPr>
          <p:cNvPr id="32" name="Shape 30"/>
          <p:cNvSpPr/>
          <p:nvPr/>
        </p:nvSpPr>
        <p:spPr>
          <a:xfrm>
            <a:off x="5577840" y="1280160"/>
            <a:ext cx="3200400" cy="54864"/>
          </a:xfrm>
          <a:prstGeom prst="rect">
            <a:avLst/>
          </a:prstGeom>
          <a:solidFill>
            <a:srgbClr val="8B5CF6"/>
          </a:solidFill>
          <a:ln/>
        </p:spPr>
      </p:sp>
      <p:sp>
        <p:nvSpPr>
          <p:cNvPr id="33" name="Text 31"/>
          <p:cNvSpPr/>
          <p:nvPr/>
        </p:nvSpPr>
        <p:spPr>
          <a:xfrm>
            <a:off x="5760720" y="1371600"/>
            <a:ext cx="2834640" cy="228600"/>
          </a:xfrm>
          <a:prstGeom prst="rect">
            <a:avLst/>
          </a:prstGeom>
          <a:noFill/>
          <a:ln/>
        </p:spPr>
        <p:txBody>
          <a:bodyPr wrap="square" lIns="0" tIns="0" rIns="0" bIns="0" rtlCol="0" anchor="ctr"/>
          <a:lstStyle/>
          <a:p>
            <a:pPr indent="0" marL="0">
              <a:buNone/>
            </a:pPr>
            <a:r>
              <a:rPr lang="en-US" sz="1100" b="1" dirty="0">
                <a:solidFill>
                  <a:srgbClr val="14B8A6"/>
                </a:solidFill>
                <a:latin typeface="Calibri" pitchFamily="34" charset="0"/>
                <a:ea typeface="Calibri" pitchFamily="34" charset="-122"/>
                <a:cs typeface="Calibri" pitchFamily="34" charset="-120"/>
              </a:rPr>
              <a:t>Auto-Loaded By</a:t>
            </a:r>
            <a:endParaRPr lang="en-US" sz="1100" dirty="0"/>
          </a:p>
        </p:txBody>
      </p:sp>
      <p:sp>
        <p:nvSpPr>
          <p:cNvPr id="34" name="Text 32"/>
          <p:cNvSpPr/>
          <p:nvPr/>
        </p:nvSpPr>
        <p:spPr>
          <a:xfrm>
            <a:off x="5760720" y="1600200"/>
            <a:ext cx="2834640" cy="182880"/>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Every workflow below reads project-context.md if it exists:</a:t>
            </a:r>
            <a:endParaRPr lang="en-US" sz="750" dirty="0"/>
          </a:p>
        </p:txBody>
      </p:sp>
      <p:sp>
        <p:nvSpPr>
          <p:cNvPr id="35" name="Text 33"/>
          <p:cNvSpPr/>
          <p:nvPr/>
        </p:nvSpPr>
        <p:spPr>
          <a:xfrm>
            <a:off x="5760720" y="1874520"/>
            <a:ext cx="2834640" cy="182880"/>
          </a:xfrm>
          <a:prstGeom prst="rect">
            <a:avLst/>
          </a:prstGeom>
          <a:noFill/>
          <a:ln/>
        </p:spPr>
        <p:txBody>
          <a:bodyPr wrap="square" lIns="0" tIns="0" rIns="0" bIns="0" rtlCol="0" anchor="ctr"/>
          <a:lstStyle/>
          <a:p>
            <a:pPr indent="0" marL="0">
              <a:buNone/>
            </a:pPr>
            <a:r>
              <a:rPr lang="en-US" sz="750" dirty="0">
                <a:solidFill>
                  <a:srgbClr val="5EEAD4"/>
                </a:solidFill>
                <a:latin typeface="Consolas" pitchFamily="34" charset="0"/>
                <a:ea typeface="Consolas" pitchFamily="34" charset="-122"/>
                <a:cs typeface="Consolas" pitchFamily="34" charset="-120"/>
              </a:rPr>
              <a:t>✔  bmad-create-architecture</a:t>
            </a:r>
            <a:endParaRPr lang="en-US" sz="750" dirty="0"/>
          </a:p>
        </p:txBody>
      </p:sp>
      <p:sp>
        <p:nvSpPr>
          <p:cNvPr id="36" name="Text 34"/>
          <p:cNvSpPr/>
          <p:nvPr/>
        </p:nvSpPr>
        <p:spPr>
          <a:xfrm>
            <a:off x="5760720" y="2057400"/>
            <a:ext cx="2834640" cy="182880"/>
          </a:xfrm>
          <a:prstGeom prst="rect">
            <a:avLst/>
          </a:prstGeom>
          <a:noFill/>
          <a:ln/>
        </p:spPr>
        <p:txBody>
          <a:bodyPr wrap="square" lIns="0" tIns="0" rIns="0" bIns="0" rtlCol="0" anchor="ctr"/>
          <a:lstStyle/>
          <a:p>
            <a:pPr indent="0" marL="0">
              <a:buNone/>
            </a:pPr>
            <a:r>
              <a:rPr lang="en-US" sz="750" dirty="0">
                <a:solidFill>
                  <a:srgbClr val="5EEAD4"/>
                </a:solidFill>
                <a:latin typeface="Consolas" pitchFamily="34" charset="0"/>
                <a:ea typeface="Consolas" pitchFamily="34" charset="-122"/>
                <a:cs typeface="Consolas" pitchFamily="34" charset="-120"/>
              </a:rPr>
              <a:t>✔  bmad-create-story</a:t>
            </a:r>
            <a:endParaRPr lang="en-US" sz="750" dirty="0"/>
          </a:p>
        </p:txBody>
      </p:sp>
      <p:sp>
        <p:nvSpPr>
          <p:cNvPr id="37" name="Text 35"/>
          <p:cNvSpPr/>
          <p:nvPr/>
        </p:nvSpPr>
        <p:spPr>
          <a:xfrm>
            <a:off x="5760720" y="2240280"/>
            <a:ext cx="2834640" cy="182880"/>
          </a:xfrm>
          <a:prstGeom prst="rect">
            <a:avLst/>
          </a:prstGeom>
          <a:noFill/>
          <a:ln/>
        </p:spPr>
        <p:txBody>
          <a:bodyPr wrap="square" lIns="0" tIns="0" rIns="0" bIns="0" rtlCol="0" anchor="ctr"/>
          <a:lstStyle/>
          <a:p>
            <a:pPr indent="0" marL="0">
              <a:buNone/>
            </a:pPr>
            <a:r>
              <a:rPr lang="en-US" sz="750" dirty="0">
                <a:solidFill>
                  <a:srgbClr val="5EEAD4"/>
                </a:solidFill>
                <a:latin typeface="Consolas" pitchFamily="34" charset="0"/>
                <a:ea typeface="Consolas" pitchFamily="34" charset="-122"/>
                <a:cs typeface="Consolas" pitchFamily="34" charset="-120"/>
              </a:rPr>
              <a:t>✔  bmad-dev-story</a:t>
            </a:r>
            <a:endParaRPr lang="en-US" sz="750" dirty="0"/>
          </a:p>
        </p:txBody>
      </p:sp>
      <p:sp>
        <p:nvSpPr>
          <p:cNvPr id="38" name="Text 36"/>
          <p:cNvSpPr/>
          <p:nvPr/>
        </p:nvSpPr>
        <p:spPr>
          <a:xfrm>
            <a:off x="5760720" y="2423160"/>
            <a:ext cx="2834640" cy="182880"/>
          </a:xfrm>
          <a:prstGeom prst="rect">
            <a:avLst/>
          </a:prstGeom>
          <a:noFill/>
          <a:ln/>
        </p:spPr>
        <p:txBody>
          <a:bodyPr wrap="square" lIns="0" tIns="0" rIns="0" bIns="0" rtlCol="0" anchor="ctr"/>
          <a:lstStyle/>
          <a:p>
            <a:pPr indent="0" marL="0">
              <a:buNone/>
            </a:pPr>
            <a:r>
              <a:rPr lang="en-US" sz="750" dirty="0">
                <a:solidFill>
                  <a:srgbClr val="5EEAD4"/>
                </a:solidFill>
                <a:latin typeface="Consolas" pitchFamily="34" charset="0"/>
                <a:ea typeface="Consolas" pitchFamily="34" charset="-122"/>
                <a:cs typeface="Consolas" pitchFamily="34" charset="-120"/>
              </a:rPr>
              <a:t>✔  bmad-code-review</a:t>
            </a:r>
            <a:endParaRPr lang="en-US" sz="750" dirty="0"/>
          </a:p>
        </p:txBody>
      </p:sp>
      <p:sp>
        <p:nvSpPr>
          <p:cNvPr id="39" name="Text 37"/>
          <p:cNvSpPr/>
          <p:nvPr/>
        </p:nvSpPr>
        <p:spPr>
          <a:xfrm>
            <a:off x="5760720" y="2606040"/>
            <a:ext cx="2834640" cy="182880"/>
          </a:xfrm>
          <a:prstGeom prst="rect">
            <a:avLst/>
          </a:prstGeom>
          <a:noFill/>
          <a:ln/>
        </p:spPr>
        <p:txBody>
          <a:bodyPr wrap="square" lIns="0" tIns="0" rIns="0" bIns="0" rtlCol="0" anchor="ctr"/>
          <a:lstStyle/>
          <a:p>
            <a:pPr indent="0" marL="0">
              <a:buNone/>
            </a:pPr>
            <a:r>
              <a:rPr lang="en-US" sz="750" dirty="0">
                <a:solidFill>
                  <a:srgbClr val="5EEAD4"/>
                </a:solidFill>
                <a:latin typeface="Consolas" pitchFamily="34" charset="0"/>
                <a:ea typeface="Consolas" pitchFamily="34" charset="-122"/>
                <a:cs typeface="Consolas" pitchFamily="34" charset="-120"/>
              </a:rPr>
              <a:t>✔  bmad-quick-dev</a:t>
            </a:r>
            <a:endParaRPr lang="en-US" sz="750" dirty="0"/>
          </a:p>
        </p:txBody>
      </p:sp>
      <p:sp>
        <p:nvSpPr>
          <p:cNvPr id="40" name="Text 38"/>
          <p:cNvSpPr/>
          <p:nvPr/>
        </p:nvSpPr>
        <p:spPr>
          <a:xfrm>
            <a:off x="5760720" y="2788920"/>
            <a:ext cx="2834640" cy="182880"/>
          </a:xfrm>
          <a:prstGeom prst="rect">
            <a:avLst/>
          </a:prstGeom>
          <a:noFill/>
          <a:ln/>
        </p:spPr>
        <p:txBody>
          <a:bodyPr wrap="square" lIns="0" tIns="0" rIns="0" bIns="0" rtlCol="0" anchor="ctr"/>
          <a:lstStyle/>
          <a:p>
            <a:pPr indent="0" marL="0">
              <a:buNone/>
            </a:pPr>
            <a:r>
              <a:rPr lang="en-US" sz="750" dirty="0">
                <a:solidFill>
                  <a:srgbClr val="5EEAD4"/>
                </a:solidFill>
                <a:latin typeface="Consolas" pitchFamily="34" charset="0"/>
                <a:ea typeface="Consolas" pitchFamily="34" charset="-122"/>
                <a:cs typeface="Consolas" pitchFamily="34" charset="-120"/>
              </a:rPr>
              <a:t>✔  bmad-sprint-planning</a:t>
            </a:r>
            <a:endParaRPr lang="en-US" sz="750" dirty="0"/>
          </a:p>
        </p:txBody>
      </p:sp>
      <p:sp>
        <p:nvSpPr>
          <p:cNvPr id="41" name="Text 39"/>
          <p:cNvSpPr/>
          <p:nvPr/>
        </p:nvSpPr>
        <p:spPr>
          <a:xfrm>
            <a:off x="5760720" y="2971800"/>
            <a:ext cx="2834640" cy="182880"/>
          </a:xfrm>
          <a:prstGeom prst="rect">
            <a:avLst/>
          </a:prstGeom>
          <a:noFill/>
          <a:ln/>
        </p:spPr>
        <p:txBody>
          <a:bodyPr wrap="square" lIns="0" tIns="0" rIns="0" bIns="0" rtlCol="0" anchor="ctr"/>
          <a:lstStyle/>
          <a:p>
            <a:pPr indent="0" marL="0">
              <a:buNone/>
            </a:pPr>
            <a:r>
              <a:rPr lang="en-US" sz="750" dirty="0">
                <a:solidFill>
                  <a:srgbClr val="5EEAD4"/>
                </a:solidFill>
                <a:latin typeface="Consolas" pitchFamily="34" charset="0"/>
                <a:ea typeface="Consolas" pitchFamily="34" charset="-122"/>
                <a:cs typeface="Consolas" pitchFamily="34" charset="-120"/>
              </a:rPr>
              <a:t>✔  bmad-correct-course</a:t>
            </a:r>
            <a:endParaRPr lang="en-US" sz="750" dirty="0"/>
          </a:p>
        </p:txBody>
      </p:sp>
      <p:sp>
        <p:nvSpPr>
          <p:cNvPr id="42" name="Shape 40"/>
          <p:cNvSpPr/>
          <p:nvPr/>
        </p:nvSpPr>
        <p:spPr>
          <a:xfrm>
            <a:off x="5577840" y="3337560"/>
            <a:ext cx="3200400" cy="123444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43" name="Shape 41"/>
          <p:cNvSpPr/>
          <p:nvPr/>
        </p:nvSpPr>
        <p:spPr>
          <a:xfrm>
            <a:off x="5577840" y="3337560"/>
            <a:ext cx="3200400" cy="54864"/>
          </a:xfrm>
          <a:prstGeom prst="rect">
            <a:avLst/>
          </a:prstGeom>
          <a:solidFill>
            <a:srgbClr val="F59E0B"/>
          </a:solidFill>
          <a:ln/>
        </p:spPr>
      </p:sp>
      <p:sp>
        <p:nvSpPr>
          <p:cNvPr id="44" name="Text 42"/>
          <p:cNvSpPr/>
          <p:nvPr/>
        </p:nvSpPr>
        <p:spPr>
          <a:xfrm>
            <a:off x="5760720" y="3401568"/>
            <a:ext cx="2834640" cy="228600"/>
          </a:xfrm>
          <a:prstGeom prst="rect">
            <a:avLst/>
          </a:prstGeom>
          <a:noFill/>
          <a:ln/>
        </p:spPr>
        <p:txBody>
          <a:bodyPr wrap="square" lIns="0" tIns="0" rIns="0" bIns="0" rtlCol="0" anchor="ctr"/>
          <a:lstStyle/>
          <a:p>
            <a:pPr indent="0" marL="0">
              <a:buNone/>
            </a:pPr>
            <a:r>
              <a:rPr lang="en-US" sz="1100" b="1" dirty="0">
                <a:solidFill>
                  <a:srgbClr val="1E293B"/>
                </a:solidFill>
                <a:latin typeface="Calibri" pitchFamily="34" charset="0"/>
                <a:ea typeface="Calibri" pitchFamily="34" charset="-122"/>
                <a:cs typeface="Calibri" pitchFamily="34" charset="-120"/>
              </a:rPr>
              <a:t>Key Rules</a:t>
            </a:r>
            <a:endParaRPr lang="en-US" sz="1100" dirty="0"/>
          </a:p>
        </p:txBody>
      </p:sp>
      <p:sp>
        <p:nvSpPr>
          <p:cNvPr id="45" name="Text 43"/>
          <p:cNvSpPr/>
          <p:nvPr/>
        </p:nvSpPr>
        <p:spPr>
          <a:xfrm>
            <a:off x="5760720" y="3657600"/>
            <a:ext cx="2834640" cy="201168"/>
          </a:xfrm>
          <a:prstGeom prst="rect">
            <a:avLst/>
          </a:prstGeom>
          <a:noFill/>
          <a:ln/>
        </p:spPr>
        <p:txBody>
          <a:bodyPr wrap="square" lIns="0" tIns="0" rIns="0" bIns="0" rtlCol="0" anchor="ctr"/>
          <a:lstStyle/>
          <a:p>
            <a:pPr indent="0" marL="0">
              <a:buNone/>
            </a:pPr>
            <a:r>
              <a:rPr lang="en-US" sz="750" dirty="0">
                <a:solidFill>
                  <a:srgbClr val="475569"/>
                </a:solidFill>
                <a:latin typeface="Calibri" pitchFamily="34" charset="0"/>
                <a:ea typeface="Calibri" pitchFamily="34" charset="-122"/>
                <a:cs typeface="Calibri" pitchFamily="34" charset="-120"/>
              </a:rPr>
              <a:t>•  Document what’s UNOBVIOUS — not standard practices</a:t>
            </a:r>
            <a:endParaRPr lang="en-US" sz="750" dirty="0"/>
          </a:p>
        </p:txBody>
      </p:sp>
      <p:sp>
        <p:nvSpPr>
          <p:cNvPr id="46" name="Text 44"/>
          <p:cNvSpPr/>
          <p:nvPr/>
        </p:nvSpPr>
        <p:spPr>
          <a:xfrm>
            <a:off x="5760720" y="3858768"/>
            <a:ext cx="2834640" cy="201168"/>
          </a:xfrm>
          <a:prstGeom prst="rect">
            <a:avLst/>
          </a:prstGeom>
          <a:noFill/>
          <a:ln/>
        </p:spPr>
        <p:txBody>
          <a:bodyPr wrap="square" lIns="0" tIns="0" rIns="0" bIns="0" rtlCol="0" anchor="ctr"/>
          <a:lstStyle/>
          <a:p>
            <a:pPr indent="0" marL="0">
              <a:buNone/>
            </a:pPr>
            <a:r>
              <a:rPr lang="en-US" sz="750" dirty="0">
                <a:solidFill>
                  <a:srgbClr val="475569"/>
                </a:solidFill>
                <a:latin typeface="Calibri" pitchFamily="34" charset="0"/>
                <a:ea typeface="Calibri" pitchFamily="34" charset="-122"/>
                <a:cs typeface="Calibri" pitchFamily="34" charset="-120"/>
              </a:rPr>
              <a:t>•  Keep it concise — it loads into every context window</a:t>
            </a:r>
            <a:endParaRPr lang="en-US" sz="750" dirty="0"/>
          </a:p>
        </p:txBody>
      </p:sp>
      <p:sp>
        <p:nvSpPr>
          <p:cNvPr id="47" name="Text 45"/>
          <p:cNvSpPr/>
          <p:nvPr/>
        </p:nvSpPr>
        <p:spPr>
          <a:xfrm>
            <a:off x="5760720" y="4059936"/>
            <a:ext cx="2834640" cy="201168"/>
          </a:xfrm>
          <a:prstGeom prst="rect">
            <a:avLst/>
          </a:prstGeom>
          <a:noFill/>
          <a:ln/>
        </p:spPr>
        <p:txBody>
          <a:bodyPr wrap="square" lIns="0" tIns="0" rIns="0" bIns="0" rtlCol="0" anchor="ctr"/>
          <a:lstStyle/>
          <a:p>
            <a:pPr indent="0" marL="0">
              <a:buNone/>
            </a:pPr>
            <a:r>
              <a:rPr lang="en-US" sz="750" dirty="0">
                <a:solidFill>
                  <a:srgbClr val="475569"/>
                </a:solidFill>
                <a:latin typeface="Calibri" pitchFamily="34" charset="0"/>
                <a:ea typeface="Calibri" pitchFamily="34" charset="-122"/>
                <a:cs typeface="Calibri" pitchFamily="34" charset="-120"/>
              </a:rPr>
              <a:t>•  Store at _bmad-output/project-context.md</a:t>
            </a:r>
            <a:endParaRPr lang="en-US" sz="750" dirty="0"/>
          </a:p>
        </p:txBody>
      </p:sp>
      <p:sp>
        <p:nvSpPr>
          <p:cNvPr id="48" name="Text 46"/>
          <p:cNvSpPr/>
          <p:nvPr/>
        </p:nvSpPr>
        <p:spPr>
          <a:xfrm>
            <a:off x="5760720" y="4261104"/>
            <a:ext cx="2834640" cy="201168"/>
          </a:xfrm>
          <a:prstGeom prst="rect">
            <a:avLst/>
          </a:prstGeom>
          <a:noFill/>
          <a:ln/>
        </p:spPr>
        <p:txBody>
          <a:bodyPr wrap="square" lIns="0" tIns="0" rIns="0" bIns="0" rtlCol="0" anchor="ctr"/>
          <a:lstStyle/>
          <a:p>
            <a:pPr indent="0" marL="0">
              <a:buNone/>
            </a:pPr>
            <a:r>
              <a:rPr lang="en-US" sz="750" dirty="0">
                <a:solidFill>
                  <a:srgbClr val="475569"/>
                </a:solidFill>
                <a:latin typeface="Calibri" pitchFamily="34" charset="0"/>
                <a:ea typeface="Calibri" pitchFamily="34" charset="-122"/>
                <a:cs typeface="Calibri" pitchFamily="34" charset="-120"/>
              </a:rPr>
              <a:t>•  Version it in Git — it’s shared with the team</a:t>
            </a:r>
            <a:endParaRPr lang="en-US" sz="750" dirty="0"/>
          </a:p>
        </p:txBody>
      </p:sp>
      <p:sp>
        <p:nvSpPr>
          <p:cNvPr id="49" name="Text 47"/>
          <p:cNvSpPr/>
          <p:nvPr/>
        </p:nvSpPr>
        <p:spPr>
          <a:xfrm>
            <a:off x="365760" y="4709160"/>
            <a:ext cx="8412480" cy="274320"/>
          </a:xfrm>
          <a:prstGeom prst="rect">
            <a:avLst/>
          </a:prstGeom>
          <a:noFill/>
          <a:ln/>
        </p:spPr>
        <p:txBody>
          <a:bodyPr wrap="square" rtlCol="0" anchor="ctr"/>
          <a:lstStyle/>
          <a:p>
            <a:pPr algn="ctr" indent="0" marL="0">
              <a:buNone/>
            </a:pPr>
            <a:r>
              <a:rPr lang="en-US" sz="1000" i="1" dirty="0">
                <a:solidFill>
                  <a:srgbClr val="0D9488"/>
                </a:solidFill>
                <a:latin typeface="Calibri" pitchFamily="34" charset="0"/>
                <a:ea typeface="Calibri" pitchFamily="34" charset="-122"/>
                <a:cs typeface="Calibri" pitchFamily="34" charset="-120"/>
              </a:rPr>
              <a:t>Create it early, update it often — it’s the cheapest way to make every agent in your project smarter</a:t>
            </a:r>
            <a:endParaRPr lang="en-US" sz="1000" dirty="0"/>
          </a:p>
        </p:txBody>
      </p:sp>
      <p:sp>
        <p:nvSpPr>
          <p:cNvPr id="50" name="Text 48"/>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36 / 100</a:t>
            </a:r>
            <a:endParaRPr lang="en-US" sz="8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name="Slide 37">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Making Agents Smarter Over Time</a:t>
            </a:r>
            <a:endParaRPr lang="en-US" sz="2600" dirty="0"/>
          </a:p>
        </p:txBody>
      </p:sp>
      <p:sp>
        <p:nvSpPr>
          <p:cNvPr id="5" name="Text 3"/>
          <p:cNvSpPr/>
          <p:nvPr/>
        </p:nvSpPr>
        <p:spPr>
          <a:xfrm>
            <a:off x="457200" y="914400"/>
            <a:ext cx="8229600" cy="320040"/>
          </a:xfrm>
          <a:prstGeom prst="rect">
            <a:avLst/>
          </a:prstGeom>
          <a:noFill/>
          <a:ln/>
        </p:spPr>
        <p:txBody>
          <a:bodyPr wrap="square" lIns="0" tIns="0" rIns="0" bIns="0" rtlCol="0" anchor="ctr"/>
          <a:lstStyle/>
          <a:p>
            <a:pPr indent="0" marL="0">
              <a:buNone/>
            </a:pPr>
            <a:r>
              <a:rPr lang="en-US" sz="1100" dirty="0">
                <a:solidFill>
                  <a:srgbClr val="1E293B"/>
                </a:solidFill>
                <a:latin typeface="Calibri" pitchFamily="34" charset="0"/>
                <a:ea typeface="Calibri" pitchFamily="34" charset="-122"/>
                <a:cs typeface="Calibri" pitchFamily="34" charset="-120"/>
              </a:rPr>
              <a:t>Agents don’t remember across sessions — but you can teach them with git-persistent knowledge files and course corrections.</a:t>
            </a:r>
            <a:endParaRPr lang="en-US" sz="1100" dirty="0"/>
          </a:p>
        </p:txBody>
      </p:sp>
      <p:sp>
        <p:nvSpPr>
          <p:cNvPr id="6" name="Shape 4"/>
          <p:cNvSpPr/>
          <p:nvPr/>
        </p:nvSpPr>
        <p:spPr>
          <a:xfrm>
            <a:off x="457200" y="1371600"/>
            <a:ext cx="3931920" cy="201168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7" name="Shape 5"/>
          <p:cNvSpPr/>
          <p:nvPr/>
        </p:nvSpPr>
        <p:spPr>
          <a:xfrm>
            <a:off x="457200" y="1371600"/>
            <a:ext cx="3931920" cy="54864"/>
          </a:xfrm>
          <a:prstGeom prst="rect">
            <a:avLst/>
          </a:prstGeom>
          <a:solidFill>
            <a:srgbClr val="8B5CF6"/>
          </a:solidFill>
          <a:ln/>
        </p:spPr>
      </p:sp>
      <p:sp>
        <p:nvSpPr>
          <p:cNvPr id="8" name="Text 6"/>
          <p:cNvSpPr/>
          <p:nvPr/>
        </p:nvSpPr>
        <p:spPr>
          <a:xfrm>
            <a:off x="640080" y="1463040"/>
            <a:ext cx="3566160" cy="274320"/>
          </a:xfrm>
          <a:prstGeom prst="rect">
            <a:avLst/>
          </a:prstGeom>
          <a:noFill/>
          <a:ln/>
        </p:spPr>
        <p:txBody>
          <a:bodyPr wrap="square" lIns="0" tIns="0" rIns="0" bIns="0" rtlCol="0" anchor="ctr"/>
          <a:lstStyle/>
          <a:p>
            <a:pPr indent="0" marL="0">
              <a:buNone/>
            </a:pPr>
            <a:r>
              <a:rPr lang="en-US" sz="1200" b="1" dirty="0">
                <a:solidFill>
                  <a:srgbClr val="1E293B"/>
                </a:solidFill>
                <a:latin typeface="Calibri" pitchFamily="34" charset="0"/>
                <a:ea typeface="Calibri" pitchFamily="34" charset="-122"/>
                <a:cs typeface="Calibri" pitchFamily="34" charset="-120"/>
              </a:rPr>
              <a:t>Git-Persistent Project Knowledge</a:t>
            </a:r>
            <a:endParaRPr lang="en-US" sz="1200" dirty="0"/>
          </a:p>
        </p:txBody>
      </p:sp>
      <p:sp>
        <p:nvSpPr>
          <p:cNvPr id="9" name="Text 7"/>
          <p:cNvSpPr/>
          <p:nvPr/>
        </p:nvSpPr>
        <p:spPr>
          <a:xfrm>
            <a:off x="640080" y="1737360"/>
            <a:ext cx="3566160" cy="274320"/>
          </a:xfrm>
          <a:prstGeom prst="rect">
            <a:avLst/>
          </a:prstGeom>
          <a:noFill/>
          <a:ln/>
        </p:spPr>
        <p:txBody>
          <a:bodyPr wrap="square" lIns="0" tIns="0" rIns="0" bIns="0" rtlCol="0" anchor="t"/>
          <a:lstStyle/>
          <a:p>
            <a:pPr indent="0" marL="0">
              <a:buNone/>
            </a:pPr>
            <a:r>
              <a:rPr lang="en-US" sz="950" dirty="0">
                <a:solidFill>
                  <a:srgbClr val="475569"/>
                </a:solidFill>
                <a:latin typeface="Calibri" pitchFamily="34" charset="0"/>
                <a:ea typeface="Calibri" pitchFamily="34" charset="-122"/>
                <a:cs typeface="Calibri" pitchFamily="34" charset="-120"/>
              </a:rPr>
              <a:t>Store lessons in files that live in YOUR repo — they survive BMAD updates and are shared with the team.</a:t>
            </a:r>
            <a:endParaRPr lang="en-US" sz="950" dirty="0"/>
          </a:p>
        </p:txBody>
      </p:sp>
      <p:sp>
        <p:nvSpPr>
          <p:cNvPr id="10" name="Shape 8"/>
          <p:cNvSpPr/>
          <p:nvPr/>
        </p:nvSpPr>
        <p:spPr>
          <a:xfrm>
            <a:off x="640080" y="2057400"/>
            <a:ext cx="3566160" cy="1097280"/>
          </a:xfrm>
          <a:prstGeom prst="rect">
            <a:avLst/>
          </a:prstGeom>
          <a:solidFill>
            <a:srgbClr val="0F172A"/>
          </a:solidFill>
          <a:ln/>
        </p:spPr>
      </p:sp>
      <p:sp>
        <p:nvSpPr>
          <p:cNvPr id="11" name="Text 9"/>
          <p:cNvSpPr/>
          <p:nvPr/>
        </p:nvSpPr>
        <p:spPr>
          <a:xfrm>
            <a:off x="731520" y="2103120"/>
            <a:ext cx="3383280" cy="128016"/>
          </a:xfrm>
          <a:prstGeom prst="rect">
            <a:avLst/>
          </a:prstGeom>
          <a:noFill/>
          <a:ln/>
        </p:spPr>
        <p:txBody>
          <a:bodyPr wrap="square" lIns="0" tIns="0" rIns="0" bIns="0" rtlCol="0" anchor="ctr"/>
          <a:lstStyle/>
          <a:p>
            <a:pPr indent="0" marL="0">
              <a:buNone/>
            </a:pPr>
            <a:r>
              <a:rPr lang="en-US" sz="750" dirty="0">
                <a:solidFill>
                  <a:srgbClr val="64748B"/>
                </a:solidFill>
                <a:latin typeface="Consolas" pitchFamily="34" charset="0"/>
                <a:ea typeface="Consolas" pitchFamily="34" charset="-122"/>
                <a:cs typeface="Consolas" pitchFamily="34" charset="-120"/>
              </a:rPr>
              <a:t># project-context.md  (or CLAUDE.md / .clinerules)</a:t>
            </a:r>
            <a:endParaRPr lang="en-US" sz="750" dirty="0"/>
          </a:p>
        </p:txBody>
      </p:sp>
      <p:sp>
        <p:nvSpPr>
          <p:cNvPr id="12" name="Text 10"/>
          <p:cNvSpPr/>
          <p:nvPr/>
        </p:nvSpPr>
        <p:spPr>
          <a:xfrm>
            <a:off x="731520" y="2231136"/>
            <a:ext cx="3383280" cy="128016"/>
          </a:xfrm>
          <a:prstGeom prst="rect">
            <a:avLst/>
          </a:prstGeom>
          <a:noFill/>
          <a:ln/>
        </p:spPr>
        <p:txBody>
          <a:bodyPr wrap="square" lIns="0" tIns="0" rIns="0" bIns="0" rtlCol="0" anchor="ctr"/>
          <a:lstStyle/>
          <a:p>
            <a:pPr indent="0" marL="0">
              <a:buNone/>
            </a:pPr>
            <a:r>
              <a:rPr lang="en-US" sz="750" dirty="0">
                <a:solidFill>
                  <a:srgbClr val="64748B"/>
                </a:solidFill>
                <a:latin typeface="Consolas" pitchFamily="34" charset="0"/>
                <a:ea typeface="Consolas" pitchFamily="34" charset="-122"/>
                <a:cs typeface="Consolas" pitchFamily="34" charset="-120"/>
              </a:rPr>
              <a:t>## Lessons Learned</a:t>
            </a:r>
            <a:endParaRPr lang="en-US" sz="750" dirty="0"/>
          </a:p>
        </p:txBody>
      </p:sp>
      <p:sp>
        <p:nvSpPr>
          <p:cNvPr id="13" name="Text 11"/>
          <p:cNvSpPr/>
          <p:nvPr/>
        </p:nvSpPr>
        <p:spPr>
          <a:xfrm>
            <a:off x="731520" y="2359152"/>
            <a:ext cx="3383280" cy="128016"/>
          </a:xfrm>
          <a:prstGeom prst="rect">
            <a:avLst/>
          </a:prstGeom>
          <a:noFill/>
          <a:ln/>
        </p:spPr>
        <p:txBody>
          <a:bodyPr wrap="square" lIns="0" tIns="0" rIns="0" bIns="0" rtlCol="0" anchor="ctr"/>
          <a:lstStyle/>
          <a:p>
            <a:pPr indent="0" marL="0">
              <a:buNone/>
            </a:pPr>
            <a:r>
              <a:rPr lang="en-US" sz="750" dirty="0">
                <a:solidFill>
                  <a:srgbClr val="94A3B8"/>
                </a:solidFill>
                <a:latin typeface="Consolas" pitchFamily="34" charset="0"/>
                <a:ea typeface="Consolas" pitchFamily="34" charset="-122"/>
                <a:cs typeface="Consolas" pitchFamily="34" charset="-120"/>
              </a:rPr>
              <a:t>- Always use @Transactional on service methods</a:t>
            </a:r>
            <a:endParaRPr lang="en-US" sz="750" dirty="0"/>
          </a:p>
        </p:txBody>
      </p:sp>
      <p:sp>
        <p:nvSpPr>
          <p:cNvPr id="14" name="Text 12"/>
          <p:cNvSpPr/>
          <p:nvPr/>
        </p:nvSpPr>
        <p:spPr>
          <a:xfrm>
            <a:off x="731520" y="2487168"/>
            <a:ext cx="3383280" cy="128016"/>
          </a:xfrm>
          <a:prstGeom prst="rect">
            <a:avLst/>
          </a:prstGeom>
          <a:noFill/>
          <a:ln/>
        </p:spPr>
        <p:txBody>
          <a:bodyPr wrap="square" lIns="0" tIns="0" rIns="0" bIns="0" rtlCol="0" anchor="ctr"/>
          <a:lstStyle/>
          <a:p>
            <a:pPr indent="0" marL="0">
              <a:buNone/>
            </a:pPr>
            <a:r>
              <a:rPr lang="en-US" sz="750" dirty="0">
                <a:solidFill>
                  <a:srgbClr val="94A3B8"/>
                </a:solidFill>
                <a:latin typeface="Consolas" pitchFamily="34" charset="0"/>
                <a:ea typeface="Consolas" pitchFamily="34" charset="-122"/>
                <a:cs typeface="Consolas" pitchFamily="34" charset="-120"/>
              </a:rPr>
              <a:t>- Our API returns 422, not 400, for validation</a:t>
            </a:r>
            <a:endParaRPr lang="en-US" sz="750" dirty="0"/>
          </a:p>
        </p:txBody>
      </p:sp>
      <p:sp>
        <p:nvSpPr>
          <p:cNvPr id="15" name="Text 13"/>
          <p:cNvSpPr/>
          <p:nvPr/>
        </p:nvSpPr>
        <p:spPr>
          <a:xfrm>
            <a:off x="731520" y="2615184"/>
            <a:ext cx="3383280" cy="128016"/>
          </a:xfrm>
          <a:prstGeom prst="rect">
            <a:avLst/>
          </a:prstGeom>
          <a:noFill/>
          <a:ln/>
        </p:spPr>
        <p:txBody>
          <a:bodyPr wrap="square" lIns="0" tIns="0" rIns="0" bIns="0" rtlCol="0" anchor="ctr"/>
          <a:lstStyle/>
          <a:p>
            <a:pPr indent="0" marL="0">
              <a:buNone/>
            </a:pPr>
            <a:r>
              <a:rPr lang="en-US" sz="750" dirty="0">
                <a:solidFill>
                  <a:srgbClr val="94A3B8"/>
                </a:solidFill>
                <a:latin typeface="Consolas" pitchFamily="34" charset="0"/>
                <a:ea typeface="Consolas" pitchFamily="34" charset="-122"/>
                <a:cs typeface="Consolas" pitchFamily="34" charset="-120"/>
              </a:rPr>
              <a:t>- Run mvn verify, not mvn test, for full check</a:t>
            </a:r>
            <a:endParaRPr lang="en-US" sz="750" dirty="0"/>
          </a:p>
        </p:txBody>
      </p:sp>
      <p:sp>
        <p:nvSpPr>
          <p:cNvPr id="16" name="Text 14"/>
          <p:cNvSpPr/>
          <p:nvPr/>
        </p:nvSpPr>
        <p:spPr>
          <a:xfrm>
            <a:off x="731520" y="2743200"/>
            <a:ext cx="3383280" cy="128016"/>
          </a:xfrm>
          <a:prstGeom prst="rect">
            <a:avLst/>
          </a:prstGeom>
          <a:noFill/>
          <a:ln/>
        </p:spPr>
        <p:txBody>
          <a:bodyPr wrap="square" lIns="0" tIns="0" rIns="0" bIns="0" rtlCol="0" anchor="ctr"/>
          <a:lstStyle/>
          <a:p>
            <a:pPr indent="0" marL="0">
              <a:buNone/>
            </a:pPr>
            <a:r>
              <a:rPr lang="en-US" sz="750" dirty="0">
                <a:solidFill>
                  <a:srgbClr val="94A3B8"/>
                </a:solidFill>
                <a:latin typeface="Consolas" pitchFamily="34" charset="0"/>
                <a:ea typeface="Consolas" pitchFamily="34" charset="-122"/>
                <a:cs typeface="Consolas" pitchFamily="34" charset="-120"/>
              </a:rPr>
              <a:t>- Epic 2 changed auth from JWT to OAuth2 (ADR-7)</a:t>
            </a:r>
            <a:endParaRPr lang="en-US" sz="750" dirty="0"/>
          </a:p>
        </p:txBody>
      </p:sp>
      <p:sp>
        <p:nvSpPr>
          <p:cNvPr id="17" name="Text 15"/>
          <p:cNvSpPr/>
          <p:nvPr/>
        </p:nvSpPr>
        <p:spPr>
          <a:xfrm>
            <a:off x="731520" y="2871216"/>
            <a:ext cx="3383280" cy="128016"/>
          </a:xfrm>
          <a:prstGeom prst="rect">
            <a:avLst/>
          </a:prstGeom>
          <a:noFill/>
          <a:ln/>
        </p:spPr>
        <p:txBody>
          <a:bodyPr wrap="square" lIns="0" tIns="0" rIns="0" bIns="0" rtlCol="0" anchor="ctr"/>
          <a:lstStyle/>
          <a:p>
            <a:pPr indent="0" marL="0">
              <a:buNone/>
            </a:pPr>
            <a:r>
              <a:rPr lang="en-US" sz="750" dirty="0">
                <a:solidFill>
                  <a:srgbClr val="64748B"/>
                </a:solidFill>
                <a:latin typeface="Consolas" pitchFamily="34" charset="0"/>
                <a:ea typeface="Consolas" pitchFamily="34" charset="-122"/>
                <a:cs typeface="Consolas" pitchFamily="34" charset="-120"/>
              </a:rPr>
              <a:t>## Stack Rules</a:t>
            </a:r>
            <a:endParaRPr lang="en-US" sz="750" dirty="0"/>
          </a:p>
        </p:txBody>
      </p:sp>
      <p:sp>
        <p:nvSpPr>
          <p:cNvPr id="18" name="Text 16"/>
          <p:cNvSpPr/>
          <p:nvPr/>
        </p:nvSpPr>
        <p:spPr>
          <a:xfrm>
            <a:off x="731520" y="2999232"/>
            <a:ext cx="3383280" cy="128016"/>
          </a:xfrm>
          <a:prstGeom prst="rect">
            <a:avLst/>
          </a:prstGeom>
          <a:noFill/>
          <a:ln/>
        </p:spPr>
        <p:txBody>
          <a:bodyPr wrap="square" lIns="0" tIns="0" rIns="0" bIns="0" rtlCol="0" anchor="ctr"/>
          <a:lstStyle/>
          <a:p>
            <a:pPr indent="0" marL="0">
              <a:buNone/>
            </a:pPr>
            <a:r>
              <a:rPr lang="en-US" sz="750" dirty="0">
                <a:solidFill>
                  <a:srgbClr val="94A3B8"/>
                </a:solidFill>
                <a:latin typeface="Consolas" pitchFamily="34" charset="0"/>
                <a:ea typeface="Consolas" pitchFamily="34" charset="-122"/>
                <a:cs typeface="Consolas" pitchFamily="34" charset="-120"/>
              </a:rPr>
              <a:t>- PostgreSQL 15, no raw SQL — use JPA repos</a:t>
            </a:r>
            <a:endParaRPr lang="en-US" sz="750" dirty="0"/>
          </a:p>
        </p:txBody>
      </p:sp>
      <p:sp>
        <p:nvSpPr>
          <p:cNvPr id="19" name="Shape 17"/>
          <p:cNvSpPr/>
          <p:nvPr/>
        </p:nvSpPr>
        <p:spPr>
          <a:xfrm>
            <a:off x="4754880" y="1371600"/>
            <a:ext cx="3931920" cy="201168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20" name="Shape 18"/>
          <p:cNvSpPr/>
          <p:nvPr/>
        </p:nvSpPr>
        <p:spPr>
          <a:xfrm>
            <a:off x="4754880" y="1371600"/>
            <a:ext cx="3931920" cy="54864"/>
          </a:xfrm>
          <a:prstGeom prst="rect">
            <a:avLst/>
          </a:prstGeom>
          <a:solidFill>
            <a:srgbClr val="F59E0B"/>
          </a:solidFill>
          <a:ln/>
        </p:spPr>
      </p:sp>
      <p:sp>
        <p:nvSpPr>
          <p:cNvPr id="21" name="Text 19"/>
          <p:cNvSpPr/>
          <p:nvPr/>
        </p:nvSpPr>
        <p:spPr>
          <a:xfrm>
            <a:off x="4937760" y="1463040"/>
            <a:ext cx="3566160" cy="274320"/>
          </a:xfrm>
          <a:prstGeom prst="rect">
            <a:avLst/>
          </a:prstGeom>
          <a:noFill/>
          <a:ln/>
        </p:spPr>
        <p:txBody>
          <a:bodyPr wrap="square" lIns="0" tIns="0" rIns="0" bIns="0" rtlCol="0" anchor="ctr"/>
          <a:lstStyle/>
          <a:p>
            <a:pPr indent="0" marL="0">
              <a:buNone/>
            </a:pPr>
            <a:r>
              <a:rPr lang="en-US" sz="1200" b="1" dirty="0">
                <a:solidFill>
                  <a:srgbClr val="1E293B"/>
                </a:solidFill>
                <a:latin typeface="Calibri" pitchFamily="34" charset="0"/>
                <a:ea typeface="Calibri" pitchFamily="34" charset="-122"/>
                <a:cs typeface="Calibri" pitchFamily="34" charset="-120"/>
              </a:rPr>
              <a:t>/correct-course — Mid-Sprint Changes</a:t>
            </a:r>
            <a:endParaRPr lang="en-US" sz="1200" dirty="0"/>
          </a:p>
        </p:txBody>
      </p:sp>
      <p:sp>
        <p:nvSpPr>
          <p:cNvPr id="22" name="Text 20"/>
          <p:cNvSpPr/>
          <p:nvPr/>
        </p:nvSpPr>
        <p:spPr>
          <a:xfrm>
            <a:off x="4937760" y="1737360"/>
            <a:ext cx="3566160" cy="365760"/>
          </a:xfrm>
          <a:prstGeom prst="rect">
            <a:avLst/>
          </a:prstGeom>
          <a:noFill/>
          <a:ln/>
        </p:spPr>
        <p:txBody>
          <a:bodyPr wrap="square" lIns="0" tIns="0" rIns="0" bIns="0" rtlCol="0" anchor="t"/>
          <a:lstStyle/>
          <a:p>
            <a:pPr indent="0" marL="0">
              <a:buNone/>
            </a:pPr>
            <a:r>
              <a:rPr lang="en-US" sz="950" dirty="0">
                <a:solidFill>
                  <a:srgbClr val="475569"/>
                </a:solidFill>
                <a:latin typeface="Calibri" pitchFamily="34" charset="0"/>
                <a:ea typeface="Calibri" pitchFamily="34" charset="-122"/>
                <a:cs typeface="Calibri" pitchFamily="34" charset="-120"/>
              </a:rPr>
              <a:t>When things go off track during a sprint, don’t just hack the story file. Use the SM agent’s course correction workflow:</a:t>
            </a:r>
            <a:endParaRPr lang="en-US" sz="950" dirty="0"/>
          </a:p>
        </p:txBody>
      </p:sp>
      <p:sp>
        <p:nvSpPr>
          <p:cNvPr id="23" name="Text 21"/>
          <p:cNvSpPr/>
          <p:nvPr/>
        </p:nvSpPr>
        <p:spPr>
          <a:xfrm>
            <a:off x="4937760" y="2194560"/>
            <a:ext cx="3566160" cy="182880"/>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1. Load SM agent in fresh chat</a:t>
            </a:r>
            <a:endParaRPr lang="en-US" sz="900" dirty="0"/>
          </a:p>
        </p:txBody>
      </p:sp>
      <p:sp>
        <p:nvSpPr>
          <p:cNvPr id="24" name="Text 22"/>
          <p:cNvSpPr/>
          <p:nvPr/>
        </p:nvSpPr>
        <p:spPr>
          <a:xfrm>
            <a:off x="4937760" y="2377440"/>
            <a:ext cx="3566160" cy="182880"/>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2. Run /bmad-correct-course</a:t>
            </a:r>
            <a:endParaRPr lang="en-US" sz="900" dirty="0"/>
          </a:p>
        </p:txBody>
      </p:sp>
      <p:sp>
        <p:nvSpPr>
          <p:cNvPr id="25" name="Text 23"/>
          <p:cNvSpPr/>
          <p:nvPr/>
        </p:nvSpPr>
        <p:spPr>
          <a:xfrm>
            <a:off x="4937760" y="2560320"/>
            <a:ext cx="3566160" cy="182880"/>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3. Describe what changed and why</a:t>
            </a:r>
            <a:endParaRPr lang="en-US" sz="900" dirty="0"/>
          </a:p>
        </p:txBody>
      </p:sp>
      <p:sp>
        <p:nvSpPr>
          <p:cNvPr id="26" name="Text 24"/>
          <p:cNvSpPr/>
          <p:nvPr/>
        </p:nvSpPr>
        <p:spPr>
          <a:xfrm>
            <a:off x="4937760" y="2743200"/>
            <a:ext cx="3566160" cy="182880"/>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4. SM updates affected stories/epics</a:t>
            </a:r>
            <a:endParaRPr lang="en-US" sz="900" dirty="0"/>
          </a:p>
        </p:txBody>
      </p:sp>
      <p:sp>
        <p:nvSpPr>
          <p:cNvPr id="27" name="Text 25"/>
          <p:cNvSpPr/>
          <p:nvPr/>
        </p:nvSpPr>
        <p:spPr>
          <a:xfrm>
            <a:off x="4937760" y="2926080"/>
            <a:ext cx="3566160" cy="182880"/>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5. Run /bmad-bmm-validate-epics-and-stories</a:t>
            </a:r>
            <a:endParaRPr lang="en-US" sz="900" dirty="0"/>
          </a:p>
        </p:txBody>
      </p:sp>
      <p:sp>
        <p:nvSpPr>
          <p:cNvPr id="28" name="Text 26"/>
          <p:cNvSpPr/>
          <p:nvPr/>
        </p:nvSpPr>
        <p:spPr>
          <a:xfrm>
            <a:off x="4937760" y="3108960"/>
            <a:ext cx="3566160" cy="182880"/>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6. Resume development with corrected context</a:t>
            </a:r>
            <a:endParaRPr lang="en-US" sz="900" dirty="0"/>
          </a:p>
        </p:txBody>
      </p:sp>
      <p:sp>
        <p:nvSpPr>
          <p:cNvPr id="29" name="Shape 27"/>
          <p:cNvSpPr/>
          <p:nvPr/>
        </p:nvSpPr>
        <p:spPr>
          <a:xfrm>
            <a:off x="457200" y="3566160"/>
            <a:ext cx="8229600" cy="1097280"/>
          </a:xfrm>
          <a:prstGeom prst="rect">
            <a:avLst/>
          </a:prstGeom>
          <a:solidFill>
            <a:srgbClr val="0F1B2D"/>
          </a:solidFill>
          <a:ln/>
        </p:spPr>
      </p:sp>
      <p:sp>
        <p:nvSpPr>
          <p:cNvPr id="30" name="Text 28"/>
          <p:cNvSpPr/>
          <p:nvPr/>
        </p:nvSpPr>
        <p:spPr>
          <a:xfrm>
            <a:off x="640080" y="3611880"/>
            <a:ext cx="7772400" cy="228600"/>
          </a:xfrm>
          <a:prstGeom prst="rect">
            <a:avLst/>
          </a:prstGeom>
          <a:noFill/>
          <a:ln/>
        </p:spPr>
        <p:txBody>
          <a:bodyPr wrap="square" lIns="0" tIns="0" rIns="0" bIns="0" rtlCol="0" anchor="ctr"/>
          <a:lstStyle/>
          <a:p>
            <a:pPr indent="0" marL="0">
              <a:buNone/>
            </a:pPr>
            <a:r>
              <a:rPr lang="en-US" sz="1200" b="1" dirty="0">
                <a:solidFill>
                  <a:srgbClr val="14B8A6"/>
                </a:solidFill>
                <a:latin typeface="Calibri" pitchFamily="34" charset="0"/>
                <a:ea typeface="Calibri" pitchFamily="34" charset="-122"/>
                <a:cs typeface="Calibri" pitchFamily="34" charset="-120"/>
              </a:rPr>
              <a:t>Practical Tips</a:t>
            </a:r>
            <a:endParaRPr lang="en-US" sz="1200" dirty="0"/>
          </a:p>
        </p:txBody>
      </p:sp>
      <p:sp>
        <p:nvSpPr>
          <p:cNvPr id="31" name="Text 29"/>
          <p:cNvSpPr/>
          <p:nvPr/>
        </p:nvSpPr>
        <p:spPr>
          <a:xfrm>
            <a:off x="640080" y="3886200"/>
            <a:ext cx="7772400" cy="246888"/>
          </a:xfrm>
          <a:prstGeom prst="rect">
            <a:avLst/>
          </a:prstGeom>
          <a:noFill/>
          <a:ln/>
        </p:spPr>
        <p:txBody>
          <a:bodyPr wrap="square" lIns="0" tIns="0" rIns="0" bIns="0" rtlCol="0" anchor="ctr"/>
          <a:lstStyle/>
          <a:p>
            <a:pPr indent="0" marL="0">
              <a:buNone/>
            </a:pPr>
            <a:r>
              <a:rPr lang="en-US" sz="950" dirty="0">
                <a:solidFill>
                  <a:srgbClr val="94A3B8"/>
                </a:solidFill>
                <a:latin typeface="Calibri" pitchFamily="34" charset="0"/>
                <a:ea typeface="Calibri" pitchFamily="34" charset="-122"/>
                <a:cs typeface="Calibri" pitchFamily="34" charset="-120"/>
              </a:rPr>
              <a:t>✨  After every sprint retro, add key learnings to project-context.md — the whole team (and agents) get smarter permanently</a:t>
            </a:r>
            <a:endParaRPr lang="en-US" sz="950" dirty="0"/>
          </a:p>
        </p:txBody>
      </p:sp>
      <p:sp>
        <p:nvSpPr>
          <p:cNvPr id="32" name="Text 30"/>
          <p:cNvSpPr/>
          <p:nvPr/>
        </p:nvSpPr>
        <p:spPr>
          <a:xfrm>
            <a:off x="640080" y="4133088"/>
            <a:ext cx="7772400" cy="246888"/>
          </a:xfrm>
          <a:prstGeom prst="rect">
            <a:avLst/>
          </a:prstGeom>
          <a:noFill/>
          <a:ln/>
        </p:spPr>
        <p:txBody>
          <a:bodyPr wrap="square" lIns="0" tIns="0" rIns="0" bIns="0" rtlCol="0" anchor="ctr"/>
          <a:lstStyle/>
          <a:p>
            <a:pPr indent="0" marL="0">
              <a:buNone/>
            </a:pPr>
            <a:r>
              <a:rPr lang="en-US" sz="950" dirty="0">
                <a:solidFill>
                  <a:srgbClr val="94A3B8"/>
                </a:solidFill>
                <a:latin typeface="Calibri" pitchFamily="34" charset="0"/>
                <a:ea typeface="Calibri" pitchFamily="34" charset="-122"/>
                <a:cs typeface="Calibri" pitchFamily="34" charset="-120"/>
              </a:rPr>
              <a:t>✨  If the agent repeatedly makes the same mistake, add it to CLAUDE.md or .clinerules — these files survive BMAD updates</a:t>
            </a:r>
            <a:endParaRPr lang="en-US" sz="950" dirty="0"/>
          </a:p>
        </p:txBody>
      </p:sp>
      <p:sp>
        <p:nvSpPr>
          <p:cNvPr id="33" name="Text 31"/>
          <p:cNvSpPr/>
          <p:nvPr/>
        </p:nvSpPr>
        <p:spPr>
          <a:xfrm>
            <a:off x="640080" y="4379976"/>
            <a:ext cx="7772400" cy="246888"/>
          </a:xfrm>
          <a:prstGeom prst="rect">
            <a:avLst/>
          </a:prstGeom>
          <a:noFill/>
          <a:ln/>
        </p:spPr>
        <p:txBody>
          <a:bodyPr wrap="square" lIns="0" tIns="0" rIns="0" bIns="0" rtlCol="0" anchor="ctr"/>
          <a:lstStyle/>
          <a:p>
            <a:pPr indent="0" marL="0">
              <a:buNone/>
            </a:pPr>
            <a:r>
              <a:rPr lang="en-US" sz="950" dirty="0">
                <a:solidFill>
                  <a:srgbClr val="94A3B8"/>
                </a:solidFill>
                <a:latin typeface="Calibri" pitchFamily="34" charset="0"/>
                <a:ea typeface="Calibri" pitchFamily="34" charset="-122"/>
                <a:cs typeface="Calibri" pitchFamily="34" charset="-120"/>
              </a:rPr>
              <a:t>✨  Use /correct-course instead of manually editing story files — the SM ensures all related artifacts stay consistent</a:t>
            </a:r>
            <a:endParaRPr lang="en-US" sz="950" dirty="0"/>
          </a:p>
        </p:txBody>
      </p:sp>
      <p:sp>
        <p:nvSpPr>
          <p:cNvPr id="34" name="Text 32"/>
          <p:cNvSpPr/>
          <p:nvPr/>
        </p:nvSpPr>
        <p:spPr>
          <a:xfrm>
            <a:off x="640080" y="4626864"/>
            <a:ext cx="7772400" cy="246888"/>
          </a:xfrm>
          <a:prstGeom prst="rect">
            <a:avLst/>
          </a:prstGeom>
          <a:noFill/>
          <a:ln/>
        </p:spPr>
        <p:txBody>
          <a:bodyPr wrap="square" lIns="0" tIns="0" rIns="0" bIns="0" rtlCol="0" anchor="ctr"/>
          <a:lstStyle/>
          <a:p>
            <a:pPr indent="0" marL="0">
              <a:buNone/>
            </a:pPr>
            <a:r>
              <a:rPr lang="en-US" sz="950" dirty="0">
                <a:solidFill>
                  <a:srgbClr val="94A3B8"/>
                </a:solidFill>
                <a:latin typeface="Calibri" pitchFamily="34" charset="0"/>
                <a:ea typeface="Calibri" pitchFamily="34" charset="-122"/>
                <a:cs typeface="Calibri" pitchFamily="34" charset="-120"/>
              </a:rPr>
              <a:t>✨  Never put project knowledge in customize.yaml — it gets overwritten on ma-agents updates</a:t>
            </a:r>
            <a:endParaRPr lang="en-US" sz="950" dirty="0"/>
          </a:p>
        </p:txBody>
      </p:sp>
      <p:sp>
        <p:nvSpPr>
          <p:cNvPr id="35" name="Text 33"/>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37 / 100</a:t>
            </a:r>
            <a:endParaRPr lang="en-US" sz="8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name="Slide 38">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Sample Prompts &amp; Session Management</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200" dirty="0">
                <a:solidFill>
                  <a:srgbClr val="14B8A6"/>
                </a:solidFill>
                <a:latin typeface="Calibri" pitchFamily="34" charset="0"/>
                <a:ea typeface="Calibri" pitchFamily="34" charset="-122"/>
                <a:cs typeface="Calibri" pitchFamily="34" charset="-120"/>
              </a:rPr>
              <a:t>Practical habits that make multi-agent workflows smooth</a:t>
            </a:r>
            <a:endParaRPr lang="en-US" sz="1200" dirty="0"/>
          </a:p>
        </p:txBody>
      </p:sp>
      <p:sp>
        <p:nvSpPr>
          <p:cNvPr id="5" name="Shape 3"/>
          <p:cNvSpPr/>
          <p:nvPr/>
        </p:nvSpPr>
        <p:spPr>
          <a:xfrm>
            <a:off x="457200" y="1234440"/>
            <a:ext cx="4846320" cy="3383280"/>
          </a:xfrm>
          <a:prstGeom prst="rect">
            <a:avLst/>
          </a:prstGeom>
          <a:solidFill>
            <a:srgbClr val="1A2744"/>
          </a:solidFill>
          <a:ln/>
        </p:spPr>
      </p:sp>
      <p:sp>
        <p:nvSpPr>
          <p:cNvPr id="6" name="Shape 4"/>
          <p:cNvSpPr/>
          <p:nvPr/>
        </p:nvSpPr>
        <p:spPr>
          <a:xfrm>
            <a:off x="457200" y="1234440"/>
            <a:ext cx="4846320" cy="54864"/>
          </a:xfrm>
          <a:prstGeom prst="rect">
            <a:avLst/>
          </a:prstGeom>
          <a:solidFill>
            <a:srgbClr val="8B5CF6"/>
          </a:solidFill>
          <a:ln/>
        </p:spPr>
      </p:sp>
      <p:sp>
        <p:nvSpPr>
          <p:cNvPr id="7" name="Text 5"/>
          <p:cNvSpPr/>
          <p:nvPr/>
        </p:nvSpPr>
        <p:spPr>
          <a:xfrm>
            <a:off x="640080" y="1371600"/>
            <a:ext cx="4480560" cy="274320"/>
          </a:xfrm>
          <a:prstGeom prst="rect">
            <a:avLst/>
          </a:prstGeom>
          <a:noFill/>
          <a:ln/>
        </p:spPr>
        <p:txBody>
          <a:bodyPr wrap="square" lIns="0" tIns="0" rIns="0" bIns="0" rtlCol="0" anchor="ctr"/>
          <a:lstStyle/>
          <a:p>
            <a:pPr indent="0" marL="0">
              <a:buNone/>
            </a:pPr>
            <a:r>
              <a:rPr lang="en-US" sz="1400" b="1" dirty="0">
                <a:solidFill>
                  <a:srgbClr val="FFFFFF"/>
                </a:solidFill>
                <a:latin typeface="Calibri" pitchFamily="34" charset="0"/>
                <a:ea typeface="Calibri" pitchFamily="34" charset="-122"/>
                <a:cs typeface="Calibri" pitchFamily="34" charset="-120"/>
              </a:rPr>
              <a:t>Agent Handoff Prompts</a:t>
            </a:r>
            <a:endParaRPr lang="en-US" sz="1400" dirty="0"/>
          </a:p>
        </p:txBody>
      </p:sp>
      <p:sp>
        <p:nvSpPr>
          <p:cNvPr id="8" name="Text 6"/>
          <p:cNvSpPr/>
          <p:nvPr/>
        </p:nvSpPr>
        <p:spPr>
          <a:xfrm>
            <a:off x="640080" y="1691640"/>
            <a:ext cx="4480560" cy="22860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When a coding agent finishes, ask it to prepare the next agent’s context:</a:t>
            </a:r>
            <a:endParaRPr lang="en-US" sz="1000" dirty="0"/>
          </a:p>
        </p:txBody>
      </p:sp>
      <p:sp>
        <p:nvSpPr>
          <p:cNvPr id="9" name="Shape 7"/>
          <p:cNvSpPr/>
          <p:nvPr/>
        </p:nvSpPr>
        <p:spPr>
          <a:xfrm>
            <a:off x="640080" y="2011680"/>
            <a:ext cx="4480560" cy="914400"/>
          </a:xfrm>
          <a:prstGeom prst="rect">
            <a:avLst/>
          </a:prstGeom>
          <a:solidFill>
            <a:srgbClr val="0F172A"/>
          </a:solidFill>
          <a:ln/>
        </p:spPr>
      </p:sp>
      <p:sp>
        <p:nvSpPr>
          <p:cNvPr id="10" name="Text 8"/>
          <p:cNvSpPr/>
          <p:nvPr/>
        </p:nvSpPr>
        <p:spPr>
          <a:xfrm>
            <a:off x="777240" y="2084832"/>
            <a:ext cx="4206240" cy="201168"/>
          </a:xfrm>
          <a:prstGeom prst="rect">
            <a:avLst/>
          </a:prstGeom>
          <a:noFill/>
          <a:ln/>
        </p:spPr>
        <p:txBody>
          <a:bodyPr wrap="square" lIns="0" tIns="0" rIns="0" bIns="0" rtlCol="0" anchor="ctr"/>
          <a:lstStyle/>
          <a:p>
            <a:pPr indent="0" marL="0">
              <a:buNone/>
            </a:pPr>
            <a:r>
              <a:rPr lang="en-US" sz="950" dirty="0">
                <a:solidFill>
                  <a:srgbClr val="5EEAD4"/>
                </a:solidFill>
                <a:latin typeface="Consolas" pitchFamily="34" charset="0"/>
                <a:ea typeface="Consolas" pitchFamily="34" charset="-122"/>
                <a:cs typeface="Consolas" pitchFamily="34" charset="-120"/>
              </a:rPr>
              <a:t>"Write a prompt for another agent to review</a:t>
            </a:r>
            <a:endParaRPr lang="en-US" sz="950" dirty="0"/>
          </a:p>
        </p:txBody>
      </p:sp>
      <p:sp>
        <p:nvSpPr>
          <p:cNvPr id="11" name="Text 9"/>
          <p:cNvSpPr/>
          <p:nvPr/>
        </p:nvSpPr>
        <p:spPr>
          <a:xfrm>
            <a:off x="777240" y="2286000"/>
            <a:ext cx="4206240" cy="201168"/>
          </a:xfrm>
          <a:prstGeom prst="rect">
            <a:avLst/>
          </a:prstGeom>
          <a:noFill/>
          <a:ln/>
        </p:spPr>
        <p:txBody>
          <a:bodyPr wrap="square" lIns="0" tIns="0" rIns="0" bIns="0" rtlCol="0" anchor="ctr"/>
          <a:lstStyle/>
          <a:p>
            <a:pPr indent="0" marL="0">
              <a:buNone/>
            </a:pPr>
            <a:r>
              <a:rPr lang="en-US" sz="950" dirty="0">
                <a:solidFill>
                  <a:srgbClr val="5EEAD4"/>
                </a:solidFill>
                <a:latin typeface="Consolas" pitchFamily="34" charset="0"/>
                <a:ea typeface="Consolas" pitchFamily="34" charset="-122"/>
                <a:cs typeface="Consolas" pitchFamily="34" charset="-120"/>
              </a:rPr>
              <a:t>this code. Explain where to find the code —</a:t>
            </a:r>
            <a:endParaRPr lang="en-US" sz="950" dirty="0"/>
          </a:p>
        </p:txBody>
      </p:sp>
      <p:sp>
        <p:nvSpPr>
          <p:cNvPr id="12" name="Text 10"/>
          <p:cNvSpPr/>
          <p:nvPr/>
        </p:nvSpPr>
        <p:spPr>
          <a:xfrm>
            <a:off x="777240" y="2487168"/>
            <a:ext cx="4206240" cy="201168"/>
          </a:xfrm>
          <a:prstGeom prst="rect">
            <a:avLst/>
          </a:prstGeom>
          <a:noFill/>
          <a:ln/>
        </p:spPr>
        <p:txBody>
          <a:bodyPr wrap="square" lIns="0" tIns="0" rIns="0" bIns="0" rtlCol="0" anchor="ctr"/>
          <a:lstStyle/>
          <a:p>
            <a:pPr indent="0" marL="0">
              <a:buNone/>
            </a:pPr>
            <a:r>
              <a:rPr lang="en-US" sz="950" dirty="0">
                <a:solidFill>
                  <a:srgbClr val="5EEAD4"/>
                </a:solidFill>
                <a:latin typeface="Consolas" pitchFamily="34" charset="0"/>
                <a:ea typeface="Consolas" pitchFamily="34" charset="-122"/>
                <a:cs typeface="Consolas" pitchFamily="34" charset="-120"/>
              </a:rPr>
              <a:t>which worktree, which branch, and what</a:t>
            </a:r>
            <a:endParaRPr lang="en-US" sz="950" dirty="0"/>
          </a:p>
        </p:txBody>
      </p:sp>
      <p:sp>
        <p:nvSpPr>
          <p:cNvPr id="13" name="Text 11"/>
          <p:cNvSpPr/>
          <p:nvPr/>
        </p:nvSpPr>
        <p:spPr>
          <a:xfrm>
            <a:off x="777240" y="2688336"/>
            <a:ext cx="4206240" cy="201168"/>
          </a:xfrm>
          <a:prstGeom prst="rect">
            <a:avLst/>
          </a:prstGeom>
          <a:noFill/>
          <a:ln/>
        </p:spPr>
        <p:txBody>
          <a:bodyPr wrap="square" lIns="0" tIns="0" rIns="0" bIns="0" rtlCol="0" anchor="ctr"/>
          <a:lstStyle/>
          <a:p>
            <a:pPr indent="0" marL="0">
              <a:buNone/>
            </a:pPr>
            <a:r>
              <a:rPr lang="en-US" sz="950" dirty="0">
                <a:solidFill>
                  <a:srgbClr val="5EEAD4"/>
                </a:solidFill>
                <a:latin typeface="Consolas" pitchFamily="34" charset="0"/>
                <a:ea typeface="Consolas" pitchFamily="34" charset="-122"/>
                <a:cs typeface="Consolas" pitchFamily="34" charset="-120"/>
              </a:rPr>
              <a:t>files were changed."</a:t>
            </a:r>
            <a:endParaRPr lang="en-US" sz="950" dirty="0"/>
          </a:p>
        </p:txBody>
      </p:sp>
      <p:sp>
        <p:nvSpPr>
          <p:cNvPr id="14" name="Text 12"/>
          <p:cNvSpPr/>
          <p:nvPr/>
        </p:nvSpPr>
        <p:spPr>
          <a:xfrm>
            <a:off x="640080" y="3063240"/>
            <a:ext cx="4480560" cy="228600"/>
          </a:xfrm>
          <a:prstGeom prst="rect">
            <a:avLst/>
          </a:prstGeom>
          <a:noFill/>
          <a:ln/>
        </p:spPr>
        <p:txBody>
          <a:bodyPr wrap="square" lIns="0" tIns="0" rIns="0" bIns="0" rtlCol="0" anchor="ctr"/>
          <a:lstStyle/>
          <a:p>
            <a:pPr indent="0" marL="0">
              <a:buNone/>
            </a:pPr>
            <a:r>
              <a:rPr lang="en-US" sz="1000" b="1" dirty="0">
                <a:solidFill>
                  <a:srgbClr val="14B8A6"/>
                </a:solidFill>
                <a:latin typeface="Calibri" pitchFamily="34" charset="0"/>
                <a:ea typeface="Calibri" pitchFamily="34" charset="-122"/>
                <a:cs typeface="Calibri" pitchFamily="34" charset="-120"/>
              </a:rPr>
              <a:t>More useful handoff prompts:</a:t>
            </a:r>
            <a:endParaRPr lang="en-US" sz="1000" dirty="0"/>
          </a:p>
        </p:txBody>
      </p:sp>
      <p:sp>
        <p:nvSpPr>
          <p:cNvPr id="15" name="Shape 13"/>
          <p:cNvSpPr/>
          <p:nvPr/>
        </p:nvSpPr>
        <p:spPr>
          <a:xfrm>
            <a:off x="640080" y="3337560"/>
            <a:ext cx="4480560" cy="365760"/>
          </a:xfrm>
          <a:prstGeom prst="rect">
            <a:avLst/>
          </a:prstGeom>
          <a:solidFill>
            <a:srgbClr val="0F172A"/>
          </a:solidFill>
          <a:ln/>
        </p:spPr>
      </p:sp>
      <p:sp>
        <p:nvSpPr>
          <p:cNvPr id="16" name="Text 14"/>
          <p:cNvSpPr/>
          <p:nvPr/>
        </p:nvSpPr>
        <p:spPr>
          <a:xfrm>
            <a:off x="777240" y="3355848"/>
            <a:ext cx="1371600" cy="164592"/>
          </a:xfrm>
          <a:prstGeom prst="rect">
            <a:avLst/>
          </a:prstGeom>
          <a:noFill/>
          <a:ln/>
        </p:spPr>
        <p:txBody>
          <a:bodyPr wrap="square" lIns="0" tIns="0" rIns="0" bIns="0" rtlCol="0" anchor="ctr"/>
          <a:lstStyle/>
          <a:p>
            <a:pPr indent="0" marL="0">
              <a:buNone/>
            </a:pPr>
            <a:r>
              <a:rPr lang="en-US" sz="800" b="1" dirty="0">
                <a:solidFill>
                  <a:srgbClr val="F59E0B"/>
                </a:solidFill>
                <a:latin typeface="Calibri" pitchFamily="34" charset="0"/>
                <a:ea typeface="Calibri" pitchFamily="34" charset="-122"/>
                <a:cs typeface="Calibri" pitchFamily="34" charset="-120"/>
              </a:rPr>
              <a:t>Session handoff</a:t>
            </a:r>
            <a:endParaRPr lang="en-US" sz="800" dirty="0"/>
          </a:p>
        </p:txBody>
      </p:sp>
      <p:sp>
        <p:nvSpPr>
          <p:cNvPr id="17" name="Text 15"/>
          <p:cNvSpPr/>
          <p:nvPr/>
        </p:nvSpPr>
        <p:spPr>
          <a:xfrm>
            <a:off x="777240" y="3502152"/>
            <a:ext cx="4206240" cy="182880"/>
          </a:xfrm>
          <a:prstGeom prst="rect">
            <a:avLst/>
          </a:prstGeom>
          <a:noFill/>
          <a:ln/>
        </p:spPr>
        <p:txBody>
          <a:bodyPr wrap="square" lIns="0" tIns="0" rIns="0" bIns="0" rtlCol="0" anchor="ctr"/>
          <a:lstStyle/>
          <a:p>
            <a:pPr indent="0" marL="0">
              <a:buNone/>
            </a:pPr>
            <a:r>
              <a:rPr lang="en-US" sz="800" dirty="0">
                <a:solidFill>
                  <a:srgbClr val="94A3B8"/>
                </a:solidFill>
                <a:latin typeface="Consolas" pitchFamily="34" charset="0"/>
                <a:ea typeface="Consolas" pitchFamily="34" charset="-122"/>
                <a:cs typeface="Consolas" pitchFamily="34" charset="-120"/>
              </a:rPr>
              <a:t>"Summarize what you did and what’s left — I’ll paste this into a fresh session"</a:t>
            </a:r>
            <a:endParaRPr lang="en-US" sz="800" dirty="0"/>
          </a:p>
        </p:txBody>
      </p:sp>
      <p:sp>
        <p:nvSpPr>
          <p:cNvPr id="18" name="Shape 16"/>
          <p:cNvSpPr/>
          <p:nvPr/>
        </p:nvSpPr>
        <p:spPr>
          <a:xfrm>
            <a:off x="640080" y="3749040"/>
            <a:ext cx="4480560" cy="365760"/>
          </a:xfrm>
          <a:prstGeom prst="rect">
            <a:avLst/>
          </a:prstGeom>
          <a:solidFill>
            <a:srgbClr val="0F172A"/>
          </a:solidFill>
          <a:ln/>
        </p:spPr>
      </p:sp>
      <p:sp>
        <p:nvSpPr>
          <p:cNvPr id="19" name="Text 17"/>
          <p:cNvSpPr/>
          <p:nvPr/>
        </p:nvSpPr>
        <p:spPr>
          <a:xfrm>
            <a:off x="777240" y="3767328"/>
            <a:ext cx="1371600" cy="164592"/>
          </a:xfrm>
          <a:prstGeom prst="rect">
            <a:avLst/>
          </a:prstGeom>
          <a:noFill/>
          <a:ln/>
        </p:spPr>
        <p:txBody>
          <a:bodyPr wrap="square" lIns="0" tIns="0" rIns="0" bIns="0" rtlCol="0" anchor="ctr"/>
          <a:lstStyle/>
          <a:p>
            <a:pPr indent="0" marL="0">
              <a:buNone/>
            </a:pPr>
            <a:r>
              <a:rPr lang="en-US" sz="800" b="1" dirty="0">
                <a:solidFill>
                  <a:srgbClr val="F59E0B"/>
                </a:solidFill>
                <a:latin typeface="Calibri" pitchFamily="34" charset="0"/>
                <a:ea typeface="Calibri" pitchFamily="34" charset="-122"/>
                <a:cs typeface="Calibri" pitchFamily="34" charset="-120"/>
              </a:rPr>
              <a:t>QA handoff</a:t>
            </a:r>
            <a:endParaRPr lang="en-US" sz="800" dirty="0"/>
          </a:p>
        </p:txBody>
      </p:sp>
      <p:sp>
        <p:nvSpPr>
          <p:cNvPr id="20" name="Text 18"/>
          <p:cNvSpPr/>
          <p:nvPr/>
        </p:nvSpPr>
        <p:spPr>
          <a:xfrm>
            <a:off x="777240" y="3913632"/>
            <a:ext cx="4206240" cy="182880"/>
          </a:xfrm>
          <a:prstGeom prst="rect">
            <a:avLst/>
          </a:prstGeom>
          <a:noFill/>
          <a:ln/>
        </p:spPr>
        <p:txBody>
          <a:bodyPr wrap="square" lIns="0" tIns="0" rIns="0" bIns="0" rtlCol="0" anchor="ctr"/>
          <a:lstStyle/>
          <a:p>
            <a:pPr indent="0" marL="0">
              <a:buNone/>
            </a:pPr>
            <a:r>
              <a:rPr lang="en-US" sz="800" dirty="0">
                <a:solidFill>
                  <a:srgbClr val="94A3B8"/>
                </a:solidFill>
                <a:latin typeface="Consolas" pitchFamily="34" charset="0"/>
                <a:ea typeface="Consolas" pitchFamily="34" charset="-122"/>
                <a:cs typeface="Consolas" pitchFamily="34" charset="-120"/>
              </a:rPr>
              <a:t>"Write a test plan prompt for the QA agent based on the story AC"</a:t>
            </a:r>
            <a:endParaRPr lang="en-US" sz="800" dirty="0"/>
          </a:p>
        </p:txBody>
      </p:sp>
      <p:sp>
        <p:nvSpPr>
          <p:cNvPr id="21" name="Shape 19"/>
          <p:cNvSpPr/>
          <p:nvPr/>
        </p:nvSpPr>
        <p:spPr>
          <a:xfrm>
            <a:off x="640080" y="4160520"/>
            <a:ext cx="4480560" cy="365760"/>
          </a:xfrm>
          <a:prstGeom prst="rect">
            <a:avLst/>
          </a:prstGeom>
          <a:solidFill>
            <a:srgbClr val="0F172A"/>
          </a:solidFill>
          <a:ln/>
        </p:spPr>
      </p:sp>
      <p:sp>
        <p:nvSpPr>
          <p:cNvPr id="22" name="Text 20"/>
          <p:cNvSpPr/>
          <p:nvPr/>
        </p:nvSpPr>
        <p:spPr>
          <a:xfrm>
            <a:off x="777240" y="4178808"/>
            <a:ext cx="1371600" cy="164592"/>
          </a:xfrm>
          <a:prstGeom prst="rect">
            <a:avLst/>
          </a:prstGeom>
          <a:noFill/>
          <a:ln/>
        </p:spPr>
        <p:txBody>
          <a:bodyPr wrap="square" lIns="0" tIns="0" rIns="0" bIns="0" rtlCol="0" anchor="ctr"/>
          <a:lstStyle/>
          <a:p>
            <a:pPr indent="0" marL="0">
              <a:buNone/>
            </a:pPr>
            <a:r>
              <a:rPr lang="en-US" sz="800" b="1" dirty="0">
                <a:solidFill>
                  <a:srgbClr val="F59E0B"/>
                </a:solidFill>
                <a:latin typeface="Calibri" pitchFamily="34" charset="0"/>
                <a:ea typeface="Calibri" pitchFamily="34" charset="-122"/>
                <a:cs typeface="Calibri" pitchFamily="34" charset="-120"/>
              </a:rPr>
              <a:t>PR description</a:t>
            </a:r>
            <a:endParaRPr lang="en-US" sz="800" dirty="0"/>
          </a:p>
        </p:txBody>
      </p:sp>
      <p:sp>
        <p:nvSpPr>
          <p:cNvPr id="23" name="Text 21"/>
          <p:cNvSpPr/>
          <p:nvPr/>
        </p:nvSpPr>
        <p:spPr>
          <a:xfrm>
            <a:off x="777240" y="4325112"/>
            <a:ext cx="4206240" cy="182880"/>
          </a:xfrm>
          <a:prstGeom prst="rect">
            <a:avLst/>
          </a:prstGeom>
          <a:noFill/>
          <a:ln/>
        </p:spPr>
        <p:txBody>
          <a:bodyPr wrap="square" lIns="0" tIns="0" rIns="0" bIns="0" rtlCol="0" anchor="ctr"/>
          <a:lstStyle/>
          <a:p>
            <a:pPr indent="0" marL="0">
              <a:buNone/>
            </a:pPr>
            <a:r>
              <a:rPr lang="en-US" sz="800" dirty="0">
                <a:solidFill>
                  <a:srgbClr val="94A3B8"/>
                </a:solidFill>
                <a:latin typeface="Consolas" pitchFamily="34" charset="0"/>
                <a:ea typeface="Consolas" pitchFamily="34" charset="-122"/>
                <a:cs typeface="Consolas" pitchFamily="34" charset="-120"/>
              </a:rPr>
              <a:t>"Write a PR description for these changes, reference the story ID"</a:t>
            </a:r>
            <a:endParaRPr lang="en-US" sz="800" dirty="0"/>
          </a:p>
        </p:txBody>
      </p:sp>
      <p:sp>
        <p:nvSpPr>
          <p:cNvPr id="24" name="Shape 22"/>
          <p:cNvSpPr/>
          <p:nvPr/>
        </p:nvSpPr>
        <p:spPr>
          <a:xfrm>
            <a:off x="5577840" y="1234440"/>
            <a:ext cx="3291840" cy="338328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25" name="Shape 23"/>
          <p:cNvSpPr/>
          <p:nvPr/>
        </p:nvSpPr>
        <p:spPr>
          <a:xfrm>
            <a:off x="5577840" y="1234440"/>
            <a:ext cx="3291840" cy="54864"/>
          </a:xfrm>
          <a:prstGeom prst="rect">
            <a:avLst/>
          </a:prstGeom>
          <a:solidFill>
            <a:srgbClr val="0D9488"/>
          </a:solidFill>
          <a:ln/>
        </p:spPr>
      </p:sp>
      <p:sp>
        <p:nvSpPr>
          <p:cNvPr id="26" name="Text 24"/>
          <p:cNvSpPr/>
          <p:nvPr/>
        </p:nvSpPr>
        <p:spPr>
          <a:xfrm>
            <a:off x="5760720" y="1371600"/>
            <a:ext cx="2926080" cy="274320"/>
          </a:xfrm>
          <a:prstGeom prst="rect">
            <a:avLst/>
          </a:prstGeom>
          <a:noFill/>
          <a:ln/>
        </p:spPr>
        <p:txBody>
          <a:bodyPr wrap="square" lIns="0" tIns="0" rIns="0" bIns="0" rtlCol="0" anchor="ctr"/>
          <a:lstStyle/>
          <a:p>
            <a:pPr indent="0" marL="0">
              <a:buNone/>
            </a:pPr>
            <a:r>
              <a:rPr lang="en-US" sz="1300" b="1" dirty="0">
                <a:solidFill>
                  <a:srgbClr val="1E293B"/>
                </a:solidFill>
                <a:latin typeface="Calibri" pitchFamily="34" charset="0"/>
                <a:ea typeface="Calibri" pitchFamily="34" charset="-122"/>
                <a:cs typeface="Calibri" pitchFamily="34" charset="-120"/>
              </a:rPr>
              <a:t>Name Your Chat Windows</a:t>
            </a:r>
            <a:endParaRPr lang="en-US" sz="1300" dirty="0"/>
          </a:p>
        </p:txBody>
      </p:sp>
      <p:sp>
        <p:nvSpPr>
          <p:cNvPr id="27" name="Text 25"/>
          <p:cNvSpPr/>
          <p:nvPr/>
        </p:nvSpPr>
        <p:spPr>
          <a:xfrm>
            <a:off x="5760720" y="1645920"/>
            <a:ext cx="2926080" cy="365760"/>
          </a:xfrm>
          <a:prstGeom prst="rect">
            <a:avLst/>
          </a:prstGeom>
          <a:noFill/>
          <a:ln/>
        </p:spPr>
        <p:txBody>
          <a:bodyPr wrap="square" lIns="0" tIns="0" rIns="0" bIns="0" rtlCol="0" anchor="t"/>
          <a:lstStyle/>
          <a:p>
            <a:pPr indent="0" marL="0">
              <a:buNone/>
            </a:pPr>
            <a:r>
              <a:rPr lang="en-US" sz="950" dirty="0">
                <a:solidFill>
                  <a:srgbClr val="475569"/>
                </a:solidFill>
                <a:latin typeface="Calibri" pitchFamily="34" charset="0"/>
                <a:ea typeface="Calibri" pitchFamily="34" charset="-122"/>
                <a:cs typeface="Calibri" pitchFamily="34" charset="-120"/>
              </a:rPr>
              <a:t>Use story number + activity type so you can track parallel work at a glance:</a:t>
            </a:r>
            <a:endParaRPr lang="en-US" sz="950" dirty="0"/>
          </a:p>
        </p:txBody>
      </p:sp>
      <p:pic>
        <p:nvPicPr>
          <p:cNvPr id="28" name="Image 0" descr="preencoded.png">    </p:cNvPr>
          <p:cNvPicPr>
            <a:picLocks noChangeAspect="1"/>
          </p:cNvPicPr>
          <p:nvPr/>
        </p:nvPicPr>
        <p:blipFill>
          <a:blip r:embed="rId1"/>
          <a:stretch>
            <a:fillRect/>
          </a:stretch>
        </p:blipFill>
        <p:spPr>
          <a:xfrm>
            <a:off x="5760720" y="2103120"/>
            <a:ext cx="2926080" cy="1709928"/>
          </a:xfrm>
          <a:prstGeom prst="rect">
            <a:avLst/>
          </a:prstGeom>
        </p:spPr>
      </p:pic>
      <p:sp>
        <p:nvSpPr>
          <p:cNvPr id="29" name="Shape 26"/>
          <p:cNvSpPr/>
          <p:nvPr/>
        </p:nvSpPr>
        <p:spPr>
          <a:xfrm>
            <a:off x="5760720" y="3931920"/>
            <a:ext cx="2926080" cy="594360"/>
          </a:xfrm>
          <a:prstGeom prst="rect">
            <a:avLst/>
          </a:prstGeom>
          <a:solidFill>
            <a:srgbClr val="0F1B2D"/>
          </a:solidFill>
          <a:ln/>
        </p:spPr>
      </p:sp>
      <p:sp>
        <p:nvSpPr>
          <p:cNvPr id="30" name="Text 27"/>
          <p:cNvSpPr/>
          <p:nvPr/>
        </p:nvSpPr>
        <p:spPr>
          <a:xfrm>
            <a:off x="5852160" y="3950208"/>
            <a:ext cx="2743200" cy="164592"/>
          </a:xfrm>
          <a:prstGeom prst="rect">
            <a:avLst/>
          </a:prstGeom>
          <a:noFill/>
          <a:ln/>
        </p:spPr>
        <p:txBody>
          <a:bodyPr wrap="square" lIns="0" tIns="0" rIns="0" bIns="0" rtlCol="0" anchor="ctr"/>
          <a:lstStyle/>
          <a:p>
            <a:pPr indent="0" marL="0">
              <a:buNone/>
            </a:pPr>
            <a:r>
              <a:rPr lang="en-US" sz="850" b="1" dirty="0">
                <a:solidFill>
                  <a:srgbClr val="14B8A6"/>
                </a:solidFill>
                <a:latin typeface="Calibri" pitchFamily="34" charset="0"/>
                <a:ea typeface="Calibri" pitchFamily="34" charset="-122"/>
                <a:cs typeface="Calibri" pitchFamily="34" charset="-120"/>
              </a:rPr>
              <a:t>Naming pattern:</a:t>
            </a:r>
            <a:endParaRPr lang="en-US" sz="850" dirty="0"/>
          </a:p>
        </p:txBody>
      </p:sp>
      <p:sp>
        <p:nvSpPr>
          <p:cNvPr id="31" name="Text 28"/>
          <p:cNvSpPr/>
          <p:nvPr/>
        </p:nvSpPr>
        <p:spPr>
          <a:xfrm>
            <a:off x="5852160" y="4114800"/>
            <a:ext cx="2743200" cy="164592"/>
          </a:xfrm>
          <a:prstGeom prst="rect">
            <a:avLst/>
          </a:prstGeom>
          <a:noFill/>
          <a:ln/>
        </p:spPr>
        <p:txBody>
          <a:bodyPr wrap="square" lIns="0" tIns="0" rIns="0" bIns="0" rtlCol="0" anchor="ctr"/>
          <a:lstStyle/>
          <a:p>
            <a:pPr indent="0" marL="0">
              <a:buNone/>
            </a:pPr>
            <a:r>
              <a:rPr lang="en-US" sz="900" dirty="0">
                <a:solidFill>
                  <a:srgbClr val="5EEAD4"/>
                </a:solidFill>
                <a:latin typeface="Consolas" pitchFamily="34" charset="0"/>
                <a:ea typeface="Consolas" pitchFamily="34" charset="-122"/>
                <a:cs typeface="Consolas" pitchFamily="34" charset="-120"/>
              </a:rPr>
              <a:t>[story#] [activity]</a:t>
            </a:r>
            <a:endParaRPr lang="en-US" sz="900" dirty="0"/>
          </a:p>
        </p:txBody>
      </p:sp>
      <p:sp>
        <p:nvSpPr>
          <p:cNvPr id="32" name="Text 29"/>
          <p:cNvSpPr/>
          <p:nvPr/>
        </p:nvSpPr>
        <p:spPr>
          <a:xfrm>
            <a:off x="5852160" y="4297680"/>
            <a:ext cx="2743200" cy="164592"/>
          </a:xfrm>
          <a:prstGeom prst="rect">
            <a:avLst/>
          </a:prstGeom>
          <a:noFill/>
          <a:ln/>
        </p:spPr>
        <p:txBody>
          <a:bodyPr wrap="square" lIns="0" tIns="0" rIns="0" bIns="0" rtlCol="0" anchor="ctr"/>
          <a:lstStyle/>
          <a:p>
            <a:pPr indent="0" marL="0">
              <a:buNone/>
            </a:pPr>
            <a:r>
              <a:rPr lang="en-US" sz="800" dirty="0">
                <a:solidFill>
                  <a:srgbClr val="94A3B8"/>
                </a:solidFill>
                <a:latin typeface="Consolas" pitchFamily="34" charset="0"/>
                <a:ea typeface="Consolas" pitchFamily="34" charset="-122"/>
                <a:cs typeface="Consolas" pitchFamily="34" charset="-120"/>
              </a:rPr>
              <a:t>5-7 coding  •  5-7 review  •  5-5 coding</a:t>
            </a:r>
            <a:endParaRPr lang="en-US" sz="800" dirty="0"/>
          </a:p>
        </p:txBody>
      </p:sp>
      <p:sp>
        <p:nvSpPr>
          <p:cNvPr id="33" name="Text 30"/>
          <p:cNvSpPr/>
          <p:nvPr/>
        </p:nvSpPr>
        <p:spPr>
          <a:xfrm>
            <a:off x="457200" y="4709160"/>
            <a:ext cx="8229600" cy="274320"/>
          </a:xfrm>
          <a:prstGeom prst="rect">
            <a:avLst/>
          </a:prstGeom>
          <a:noFill/>
          <a:ln/>
        </p:spPr>
        <p:txBody>
          <a:bodyPr wrap="square" rtlCol="0" anchor="ctr"/>
          <a:lstStyle/>
          <a:p>
            <a:pPr algn="ctr" indent="0" marL="0">
              <a:buNone/>
            </a:pPr>
            <a:r>
              <a:rPr lang="en-US" sz="1000" i="1" dirty="0">
                <a:solidFill>
                  <a:srgbClr val="F59E0B"/>
                </a:solidFill>
                <a:latin typeface="Calibri" pitchFamily="34" charset="0"/>
                <a:ea typeface="Calibri" pitchFamily="34" charset="-122"/>
                <a:cs typeface="Calibri" pitchFamily="34" charset="-120"/>
              </a:rPr>
              <a:t>The output of one agent becomes the input of another — teach them to write good handoff prompts and your workflow becomes seamless</a:t>
            </a:r>
            <a:endParaRPr lang="en-US" sz="1000" dirty="0"/>
          </a:p>
        </p:txBody>
      </p:sp>
      <p:sp>
        <p:nvSpPr>
          <p:cNvPr id="34" name="Text 31"/>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38 / 100</a:t>
            </a:r>
            <a:endParaRPr lang="en-US" sz="8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name="Slide 39">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Local LLMs — The Core Challenge</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200" dirty="0">
                <a:solidFill>
                  <a:srgbClr val="14B8A6"/>
                </a:solidFill>
                <a:latin typeface="Calibri" pitchFamily="34" charset="0"/>
                <a:ea typeface="Calibri" pitchFamily="34" charset="-122"/>
                <a:cs typeface="Calibri" pitchFamily="34" charset="-120"/>
              </a:rPr>
              <a:t>Why local models misbehave with BMAD — and what to do about it</a:t>
            </a:r>
            <a:endParaRPr lang="en-US" sz="1200" dirty="0"/>
          </a:p>
        </p:txBody>
      </p:sp>
      <p:sp>
        <p:nvSpPr>
          <p:cNvPr id="5" name="Shape 3"/>
          <p:cNvSpPr/>
          <p:nvPr/>
        </p:nvSpPr>
        <p:spPr>
          <a:xfrm>
            <a:off x="365760" y="1234440"/>
            <a:ext cx="4114800" cy="2560320"/>
          </a:xfrm>
          <a:prstGeom prst="rect">
            <a:avLst/>
          </a:prstGeom>
          <a:solidFill>
            <a:srgbClr val="1A2744"/>
          </a:solidFill>
          <a:ln/>
        </p:spPr>
      </p:sp>
      <p:sp>
        <p:nvSpPr>
          <p:cNvPr id="6" name="Shape 4"/>
          <p:cNvSpPr/>
          <p:nvPr/>
        </p:nvSpPr>
        <p:spPr>
          <a:xfrm>
            <a:off x="365760" y="1234440"/>
            <a:ext cx="4114800" cy="54864"/>
          </a:xfrm>
          <a:prstGeom prst="rect">
            <a:avLst/>
          </a:prstGeom>
          <a:solidFill>
            <a:srgbClr val="EF4444"/>
          </a:solidFill>
          <a:ln/>
        </p:spPr>
      </p:sp>
      <p:sp>
        <p:nvSpPr>
          <p:cNvPr id="7" name="Text 5"/>
          <p:cNvSpPr/>
          <p:nvPr/>
        </p:nvSpPr>
        <p:spPr>
          <a:xfrm>
            <a:off x="548640" y="1325880"/>
            <a:ext cx="3749040" cy="27432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What Goes Wrong</a:t>
            </a:r>
            <a:endParaRPr lang="en-US" sz="1300" dirty="0"/>
          </a:p>
        </p:txBody>
      </p:sp>
      <p:sp>
        <p:nvSpPr>
          <p:cNvPr id="8" name="Text 6"/>
          <p:cNvSpPr/>
          <p:nvPr/>
        </p:nvSpPr>
        <p:spPr>
          <a:xfrm>
            <a:off x="548640" y="1691640"/>
            <a:ext cx="3749040" cy="320040"/>
          </a:xfrm>
          <a:prstGeom prst="rect">
            <a:avLst/>
          </a:prstGeom>
          <a:noFill/>
          <a:ln/>
        </p:spPr>
        <p:txBody>
          <a:bodyPr wrap="square" lIns="0" tIns="0" rIns="0" bIns="0" rtlCol="0" anchor="ctr"/>
          <a:lstStyle/>
          <a:p>
            <a:pPr indent="0" marL="0">
              <a:buNone/>
            </a:pPr>
            <a:r>
              <a:rPr lang="en-US" sz="900" dirty="0">
                <a:solidFill>
                  <a:srgbClr val="FCA5A5"/>
                </a:solidFill>
                <a:latin typeface="Calibri" pitchFamily="34" charset="0"/>
                <a:ea typeface="Calibri" pitchFamily="34" charset="-122"/>
                <a:cs typeface="Calibri" pitchFamily="34" charset="-120"/>
              </a:rPr>
              <a:t>✖  Model creates files instead of answering questions</a:t>
            </a:r>
            <a:endParaRPr lang="en-US" sz="900" dirty="0"/>
          </a:p>
        </p:txBody>
      </p:sp>
      <p:sp>
        <p:nvSpPr>
          <p:cNvPr id="9" name="Text 7"/>
          <p:cNvSpPr/>
          <p:nvPr/>
        </p:nvSpPr>
        <p:spPr>
          <a:xfrm>
            <a:off x="548640" y="2039112"/>
            <a:ext cx="3749040" cy="320040"/>
          </a:xfrm>
          <a:prstGeom prst="rect">
            <a:avLst/>
          </a:prstGeom>
          <a:noFill/>
          <a:ln/>
        </p:spPr>
        <p:txBody>
          <a:bodyPr wrap="square" lIns="0" tIns="0" rIns="0" bIns="0" rtlCol="0" anchor="ctr"/>
          <a:lstStyle/>
          <a:p>
            <a:pPr indent="0" marL="0">
              <a:buNone/>
            </a:pPr>
            <a:r>
              <a:rPr lang="en-US" sz="900" dirty="0">
                <a:solidFill>
                  <a:srgbClr val="FCA5A5"/>
                </a:solidFill>
                <a:latin typeface="Calibri" pitchFamily="34" charset="0"/>
                <a:ea typeface="Calibri" pitchFamily="34" charset="-122"/>
                <a:cs typeface="Calibri" pitchFamily="34" charset="-120"/>
              </a:rPr>
              <a:t>✖  Files written to wrong locations (~/.claude/)</a:t>
            </a:r>
            <a:endParaRPr lang="en-US" sz="900" dirty="0"/>
          </a:p>
        </p:txBody>
      </p:sp>
      <p:sp>
        <p:nvSpPr>
          <p:cNvPr id="10" name="Text 8"/>
          <p:cNvSpPr/>
          <p:nvPr/>
        </p:nvSpPr>
        <p:spPr>
          <a:xfrm>
            <a:off x="548640" y="2386584"/>
            <a:ext cx="3749040" cy="320040"/>
          </a:xfrm>
          <a:prstGeom prst="rect">
            <a:avLst/>
          </a:prstGeom>
          <a:noFill/>
          <a:ln/>
        </p:spPr>
        <p:txBody>
          <a:bodyPr wrap="square" lIns="0" tIns="0" rIns="0" bIns="0" rtlCol="0" anchor="ctr"/>
          <a:lstStyle/>
          <a:p>
            <a:pPr indent="0" marL="0">
              <a:buNone/>
            </a:pPr>
            <a:r>
              <a:rPr lang="en-US" sz="900" dirty="0">
                <a:solidFill>
                  <a:srgbClr val="FCA5A5"/>
                </a:solidFill>
                <a:latin typeface="Calibri" pitchFamily="34" charset="0"/>
                <a:ea typeface="Calibri" pitchFamily="34" charset="-122"/>
                <a:cs typeface="Calibri" pitchFamily="34" charset="-120"/>
              </a:rPr>
              <a:t>✖  Model skips planning, jumps straight to coding</a:t>
            </a:r>
            <a:endParaRPr lang="en-US" sz="900" dirty="0"/>
          </a:p>
        </p:txBody>
      </p:sp>
      <p:sp>
        <p:nvSpPr>
          <p:cNvPr id="11" name="Text 9"/>
          <p:cNvSpPr/>
          <p:nvPr/>
        </p:nvSpPr>
        <p:spPr>
          <a:xfrm>
            <a:off x="548640" y="2734056"/>
            <a:ext cx="3749040" cy="320040"/>
          </a:xfrm>
          <a:prstGeom prst="rect">
            <a:avLst/>
          </a:prstGeom>
          <a:noFill/>
          <a:ln/>
        </p:spPr>
        <p:txBody>
          <a:bodyPr wrap="square" lIns="0" tIns="0" rIns="0" bIns="0" rtlCol="0" anchor="ctr"/>
          <a:lstStyle/>
          <a:p>
            <a:pPr indent="0" marL="0">
              <a:buNone/>
            </a:pPr>
            <a:r>
              <a:rPr lang="en-US" sz="900" dirty="0">
                <a:solidFill>
                  <a:srgbClr val="FCA5A5"/>
                </a:solidFill>
                <a:latin typeface="Calibri" pitchFamily="34" charset="0"/>
                <a:ea typeface="Calibri" pitchFamily="34" charset="-122"/>
                <a:cs typeface="Calibri" pitchFamily="34" charset="-120"/>
              </a:rPr>
              <a:t>✖  Generates "response.md" instead of replying in chat</a:t>
            </a:r>
            <a:endParaRPr lang="en-US" sz="900" dirty="0"/>
          </a:p>
        </p:txBody>
      </p:sp>
      <p:sp>
        <p:nvSpPr>
          <p:cNvPr id="12" name="Text 10"/>
          <p:cNvSpPr/>
          <p:nvPr/>
        </p:nvSpPr>
        <p:spPr>
          <a:xfrm>
            <a:off x="548640" y="3081528"/>
            <a:ext cx="3749040" cy="320040"/>
          </a:xfrm>
          <a:prstGeom prst="rect">
            <a:avLst/>
          </a:prstGeom>
          <a:noFill/>
          <a:ln/>
        </p:spPr>
        <p:txBody>
          <a:bodyPr wrap="square" lIns="0" tIns="0" rIns="0" bIns="0" rtlCol="0" anchor="ctr"/>
          <a:lstStyle/>
          <a:p>
            <a:pPr indent="0" marL="0">
              <a:buNone/>
            </a:pPr>
            <a:r>
              <a:rPr lang="en-US" sz="900" dirty="0">
                <a:solidFill>
                  <a:srgbClr val="FCA5A5"/>
                </a:solidFill>
                <a:latin typeface="Calibri" pitchFamily="34" charset="0"/>
                <a:ea typeface="Calibri" pitchFamily="34" charset="-122"/>
                <a:cs typeface="Calibri" pitchFamily="34" charset="-120"/>
              </a:rPr>
              <a:t>✖  Quality degrades mid-session as context fills up</a:t>
            </a:r>
            <a:endParaRPr lang="en-US" sz="900" dirty="0"/>
          </a:p>
        </p:txBody>
      </p:sp>
      <p:sp>
        <p:nvSpPr>
          <p:cNvPr id="13" name="Text 11"/>
          <p:cNvSpPr/>
          <p:nvPr/>
        </p:nvSpPr>
        <p:spPr>
          <a:xfrm>
            <a:off x="548640" y="3429000"/>
            <a:ext cx="3749040" cy="320040"/>
          </a:xfrm>
          <a:prstGeom prst="rect">
            <a:avLst/>
          </a:prstGeom>
          <a:noFill/>
          <a:ln/>
        </p:spPr>
        <p:txBody>
          <a:bodyPr wrap="square" lIns="0" tIns="0" rIns="0" bIns="0" rtlCol="0" anchor="ctr"/>
          <a:lstStyle/>
          <a:p>
            <a:pPr indent="0" marL="0">
              <a:buNone/>
            </a:pPr>
            <a:r>
              <a:rPr lang="en-US" sz="900" dirty="0">
                <a:solidFill>
                  <a:srgbClr val="FCA5A5"/>
                </a:solidFill>
                <a:latin typeface="Calibri" pitchFamily="34" charset="0"/>
                <a:ea typeface="Calibri" pitchFamily="34" charset="-122"/>
                <a:cs typeface="Calibri" pitchFamily="34" charset="-120"/>
              </a:rPr>
              <a:t>✖  Hallucinates tools like str_replace_editor</a:t>
            </a:r>
            <a:endParaRPr lang="en-US" sz="900" dirty="0"/>
          </a:p>
        </p:txBody>
      </p:sp>
      <p:sp>
        <p:nvSpPr>
          <p:cNvPr id="14" name="Shape 12"/>
          <p:cNvSpPr/>
          <p:nvPr/>
        </p:nvSpPr>
        <p:spPr>
          <a:xfrm>
            <a:off x="4754880" y="1234440"/>
            <a:ext cx="4023360" cy="256032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15" name="Shape 13"/>
          <p:cNvSpPr/>
          <p:nvPr/>
        </p:nvSpPr>
        <p:spPr>
          <a:xfrm>
            <a:off x="4754880" y="1234440"/>
            <a:ext cx="4023360" cy="54864"/>
          </a:xfrm>
          <a:prstGeom prst="rect">
            <a:avLst/>
          </a:prstGeom>
          <a:solidFill>
            <a:srgbClr val="F59E0B"/>
          </a:solidFill>
          <a:ln/>
        </p:spPr>
      </p:sp>
      <p:sp>
        <p:nvSpPr>
          <p:cNvPr id="16" name="Text 14"/>
          <p:cNvSpPr/>
          <p:nvPr/>
        </p:nvSpPr>
        <p:spPr>
          <a:xfrm>
            <a:off x="4937760" y="1325880"/>
            <a:ext cx="3657600" cy="274320"/>
          </a:xfrm>
          <a:prstGeom prst="rect">
            <a:avLst/>
          </a:prstGeom>
          <a:noFill/>
          <a:ln/>
        </p:spPr>
        <p:txBody>
          <a:bodyPr wrap="square" lIns="0" tIns="0" rIns="0" bIns="0" rtlCol="0" anchor="ctr"/>
          <a:lstStyle/>
          <a:p>
            <a:pPr indent="0" marL="0">
              <a:buNone/>
            </a:pPr>
            <a:r>
              <a:rPr lang="en-US" sz="1300" b="1" dirty="0">
                <a:solidFill>
                  <a:srgbClr val="1E293B"/>
                </a:solidFill>
                <a:latin typeface="Calibri" pitchFamily="34" charset="0"/>
                <a:ea typeface="Calibri" pitchFamily="34" charset="-122"/>
                <a:cs typeface="Calibri" pitchFamily="34" charset="-120"/>
              </a:rPr>
              <a:t>Why It Happens</a:t>
            </a:r>
            <a:endParaRPr lang="en-US" sz="1300" dirty="0"/>
          </a:p>
        </p:txBody>
      </p:sp>
      <p:sp>
        <p:nvSpPr>
          <p:cNvPr id="17" name="Text 15"/>
          <p:cNvSpPr/>
          <p:nvPr/>
        </p:nvSpPr>
        <p:spPr>
          <a:xfrm>
            <a:off x="4937760" y="1691640"/>
            <a:ext cx="3657600" cy="182880"/>
          </a:xfrm>
          <a:prstGeom prst="rect">
            <a:avLst/>
          </a:prstGeom>
          <a:noFill/>
          <a:ln/>
        </p:spPr>
        <p:txBody>
          <a:bodyPr wrap="square" lIns="0" tIns="0" rIns="0" bIns="0" rtlCol="0" anchor="ctr"/>
          <a:lstStyle/>
          <a:p>
            <a:pPr indent="0" marL="0">
              <a:buNone/>
            </a:pPr>
            <a:r>
              <a:rPr lang="en-US" sz="900" b="1" dirty="0">
                <a:solidFill>
                  <a:srgbClr val="1E293B"/>
                </a:solidFill>
                <a:latin typeface="Calibri" pitchFamily="34" charset="0"/>
                <a:ea typeface="Calibri" pitchFamily="34" charset="-122"/>
                <a:cs typeface="Calibri" pitchFamily="34" charset="-120"/>
              </a:rPr>
              <a:t>The model is not Claude</a:t>
            </a:r>
            <a:endParaRPr lang="en-US" sz="900" dirty="0"/>
          </a:p>
        </p:txBody>
      </p:sp>
      <p:sp>
        <p:nvSpPr>
          <p:cNvPr id="18" name="Text 16"/>
          <p:cNvSpPr/>
          <p:nvPr/>
        </p:nvSpPr>
        <p:spPr>
          <a:xfrm>
            <a:off x="4937760" y="1874520"/>
            <a:ext cx="3657600" cy="228600"/>
          </a:xfrm>
          <a:prstGeom prst="rect">
            <a:avLst/>
          </a:prstGeom>
          <a:noFill/>
          <a:ln/>
        </p:spPr>
        <p:txBody>
          <a:bodyPr wrap="square" lIns="0" tIns="0" rIns="0" bIns="0" rtlCol="0" anchor="t"/>
          <a:lstStyle/>
          <a:p>
            <a:pPr indent="0" marL="0">
              <a:buNone/>
            </a:pPr>
            <a:r>
              <a:rPr lang="en-US" sz="800" dirty="0">
                <a:solidFill>
                  <a:srgbClr val="64748B"/>
                </a:solidFill>
                <a:latin typeface="Calibri" pitchFamily="34" charset="0"/>
                <a:ea typeface="Calibri" pitchFamily="34" charset="-122"/>
                <a:cs typeface="Calibri" pitchFamily="34" charset="-120"/>
              </a:rPr>
              <a:t>Agent system prompts were designed for Claude’s instruction following</a:t>
            </a:r>
            <a:endParaRPr lang="en-US" sz="800" dirty="0"/>
          </a:p>
        </p:txBody>
      </p:sp>
      <p:sp>
        <p:nvSpPr>
          <p:cNvPr id="19" name="Text 17"/>
          <p:cNvSpPr/>
          <p:nvPr/>
        </p:nvSpPr>
        <p:spPr>
          <a:xfrm>
            <a:off x="4937760" y="2148840"/>
            <a:ext cx="3657600" cy="182880"/>
          </a:xfrm>
          <a:prstGeom prst="rect">
            <a:avLst/>
          </a:prstGeom>
          <a:noFill/>
          <a:ln/>
        </p:spPr>
        <p:txBody>
          <a:bodyPr wrap="square" lIns="0" tIns="0" rIns="0" bIns="0" rtlCol="0" anchor="ctr"/>
          <a:lstStyle/>
          <a:p>
            <a:pPr indent="0" marL="0">
              <a:buNone/>
            </a:pPr>
            <a:r>
              <a:rPr lang="en-US" sz="900" b="1" dirty="0">
                <a:solidFill>
                  <a:srgbClr val="1E293B"/>
                </a:solidFill>
                <a:latin typeface="Calibri" pitchFamily="34" charset="0"/>
                <a:ea typeface="Calibri" pitchFamily="34" charset="-122"/>
                <a:cs typeface="Calibri" pitchFamily="34" charset="-120"/>
              </a:rPr>
              <a:t>System prompt mismatch</a:t>
            </a:r>
            <a:endParaRPr lang="en-US" sz="900" dirty="0"/>
          </a:p>
        </p:txBody>
      </p:sp>
      <p:sp>
        <p:nvSpPr>
          <p:cNvPr id="20" name="Text 18"/>
          <p:cNvSpPr/>
          <p:nvPr/>
        </p:nvSpPr>
        <p:spPr>
          <a:xfrm>
            <a:off x="4937760" y="2331720"/>
            <a:ext cx="3657600" cy="228600"/>
          </a:xfrm>
          <a:prstGeom prst="rect">
            <a:avLst/>
          </a:prstGeom>
          <a:noFill/>
          <a:ln/>
        </p:spPr>
        <p:txBody>
          <a:bodyPr wrap="square" lIns="0" tIns="0" rIns="0" bIns="0" rtlCol="0" anchor="t"/>
          <a:lstStyle/>
          <a:p>
            <a:pPr indent="0" marL="0">
              <a:buNone/>
            </a:pPr>
            <a:r>
              <a:rPr lang="en-US" sz="800" dirty="0">
                <a:solidFill>
                  <a:srgbClr val="64748B"/>
                </a:solidFill>
                <a:latin typeface="Calibri" pitchFamily="34" charset="0"/>
                <a:ea typeface="Calibri" pitchFamily="34" charset="-122"/>
                <a:cs typeface="Calibri" pitchFamily="34" charset="-120"/>
              </a:rPr>
              <a:t>Prompts push toward action; local models can’t distinguish "discuss" vs "do"</a:t>
            </a:r>
            <a:endParaRPr lang="en-US" sz="800" dirty="0"/>
          </a:p>
        </p:txBody>
      </p:sp>
      <p:sp>
        <p:nvSpPr>
          <p:cNvPr id="21" name="Text 19"/>
          <p:cNvSpPr/>
          <p:nvPr/>
        </p:nvSpPr>
        <p:spPr>
          <a:xfrm>
            <a:off x="4937760" y="2606040"/>
            <a:ext cx="3657600" cy="182880"/>
          </a:xfrm>
          <a:prstGeom prst="rect">
            <a:avLst/>
          </a:prstGeom>
          <a:noFill/>
          <a:ln/>
        </p:spPr>
        <p:txBody>
          <a:bodyPr wrap="square" lIns="0" tIns="0" rIns="0" bIns="0" rtlCol="0" anchor="ctr"/>
          <a:lstStyle/>
          <a:p>
            <a:pPr indent="0" marL="0">
              <a:buNone/>
            </a:pPr>
            <a:r>
              <a:rPr lang="en-US" sz="900" b="1" dirty="0">
                <a:solidFill>
                  <a:srgbClr val="1E293B"/>
                </a:solidFill>
                <a:latin typeface="Calibri" pitchFamily="34" charset="0"/>
                <a:ea typeface="Calibri" pitchFamily="34" charset="-122"/>
                <a:cs typeface="Calibri" pitchFamily="34" charset="-120"/>
              </a:rPr>
              <a:t>BMAD complexity</a:t>
            </a:r>
            <a:endParaRPr lang="en-US" sz="900" dirty="0"/>
          </a:p>
        </p:txBody>
      </p:sp>
      <p:sp>
        <p:nvSpPr>
          <p:cNvPr id="22" name="Text 20"/>
          <p:cNvSpPr/>
          <p:nvPr/>
        </p:nvSpPr>
        <p:spPr>
          <a:xfrm>
            <a:off x="4937760" y="2788920"/>
            <a:ext cx="3657600" cy="228600"/>
          </a:xfrm>
          <a:prstGeom prst="rect">
            <a:avLst/>
          </a:prstGeom>
          <a:noFill/>
          <a:ln/>
        </p:spPr>
        <p:txBody>
          <a:bodyPr wrap="square" lIns="0" tIns="0" rIns="0" bIns="0" rtlCol="0" anchor="t"/>
          <a:lstStyle/>
          <a:p>
            <a:pPr indent="0" marL="0">
              <a:buNone/>
            </a:pPr>
            <a:r>
              <a:rPr lang="en-US" sz="800" dirty="0">
                <a:solidFill>
                  <a:srgbClr val="64748B"/>
                </a:solidFill>
                <a:latin typeface="Calibri" pitchFamily="34" charset="0"/>
                <a:ea typeface="Calibri" pitchFamily="34" charset="-122"/>
                <a:cs typeface="Calibri" pitchFamily="34" charset="-120"/>
              </a:rPr>
              <a:t>Multi-step structured workflows require strong instruction following</a:t>
            </a:r>
            <a:endParaRPr lang="en-US" sz="800" dirty="0"/>
          </a:p>
        </p:txBody>
      </p:sp>
      <p:sp>
        <p:nvSpPr>
          <p:cNvPr id="23" name="Text 21"/>
          <p:cNvSpPr/>
          <p:nvPr/>
        </p:nvSpPr>
        <p:spPr>
          <a:xfrm>
            <a:off x="4937760" y="3063240"/>
            <a:ext cx="3657600" cy="182880"/>
          </a:xfrm>
          <a:prstGeom prst="rect">
            <a:avLst/>
          </a:prstGeom>
          <a:noFill/>
          <a:ln/>
        </p:spPr>
        <p:txBody>
          <a:bodyPr wrap="square" lIns="0" tIns="0" rIns="0" bIns="0" rtlCol="0" anchor="ctr"/>
          <a:lstStyle/>
          <a:p>
            <a:pPr indent="0" marL="0">
              <a:buNone/>
            </a:pPr>
            <a:r>
              <a:rPr lang="en-US" sz="900" b="1" dirty="0">
                <a:solidFill>
                  <a:srgbClr val="1E293B"/>
                </a:solidFill>
                <a:latin typeface="Calibri" pitchFamily="34" charset="0"/>
                <a:ea typeface="Calibri" pitchFamily="34" charset="-122"/>
                <a:cs typeface="Calibri" pitchFamily="34" charset="-120"/>
              </a:rPr>
              <a:t>Training data bias</a:t>
            </a:r>
            <a:endParaRPr lang="en-US" sz="900" dirty="0"/>
          </a:p>
        </p:txBody>
      </p:sp>
      <p:sp>
        <p:nvSpPr>
          <p:cNvPr id="24" name="Text 22"/>
          <p:cNvSpPr/>
          <p:nvPr/>
        </p:nvSpPr>
        <p:spPr>
          <a:xfrm>
            <a:off x="4937760" y="3246120"/>
            <a:ext cx="3657600" cy="228600"/>
          </a:xfrm>
          <a:prstGeom prst="rect">
            <a:avLst/>
          </a:prstGeom>
          <a:noFill/>
          <a:ln/>
        </p:spPr>
        <p:txBody>
          <a:bodyPr wrap="square" lIns="0" tIns="0" rIns="0" bIns="0" rtlCol="0" anchor="t"/>
          <a:lstStyle/>
          <a:p>
            <a:pPr indent="0" marL="0">
              <a:buNone/>
            </a:pPr>
            <a:r>
              <a:rPr lang="en-US" sz="800" dirty="0">
                <a:solidFill>
                  <a:srgbClr val="64748B"/>
                </a:solidFill>
                <a:latin typeface="Calibri" pitchFamily="34" charset="0"/>
                <a:ea typeface="Calibri" pitchFamily="34" charset="-122"/>
                <a:cs typeface="Calibri" pitchFamily="34" charset="-120"/>
              </a:rPr>
              <a:t>Models trained on Claude Code patterns try to use Claude’s tools</a:t>
            </a:r>
            <a:endParaRPr lang="en-US" sz="800" dirty="0"/>
          </a:p>
        </p:txBody>
      </p:sp>
      <p:sp>
        <p:nvSpPr>
          <p:cNvPr id="25" name="Text 23"/>
          <p:cNvSpPr/>
          <p:nvPr/>
        </p:nvSpPr>
        <p:spPr>
          <a:xfrm>
            <a:off x="4937760" y="3520440"/>
            <a:ext cx="3657600" cy="182880"/>
          </a:xfrm>
          <a:prstGeom prst="rect">
            <a:avLst/>
          </a:prstGeom>
          <a:noFill/>
          <a:ln/>
        </p:spPr>
        <p:txBody>
          <a:bodyPr wrap="square" lIns="0" tIns="0" rIns="0" bIns="0" rtlCol="0" anchor="ctr"/>
          <a:lstStyle/>
          <a:p>
            <a:pPr indent="0" marL="0">
              <a:buNone/>
            </a:pPr>
            <a:r>
              <a:rPr lang="en-US" sz="900" b="1" dirty="0">
                <a:solidFill>
                  <a:srgbClr val="1E293B"/>
                </a:solidFill>
                <a:latin typeface="Calibri" pitchFamily="34" charset="0"/>
                <a:ea typeface="Calibri" pitchFamily="34" charset="-122"/>
                <a:cs typeface="Calibri" pitchFamily="34" charset="-120"/>
              </a:rPr>
              <a:t>Context window limits</a:t>
            </a:r>
            <a:endParaRPr lang="en-US" sz="900" dirty="0"/>
          </a:p>
        </p:txBody>
      </p:sp>
      <p:sp>
        <p:nvSpPr>
          <p:cNvPr id="26" name="Text 24"/>
          <p:cNvSpPr/>
          <p:nvPr/>
        </p:nvSpPr>
        <p:spPr>
          <a:xfrm>
            <a:off x="4937760" y="3703320"/>
            <a:ext cx="3657600" cy="228600"/>
          </a:xfrm>
          <a:prstGeom prst="rect">
            <a:avLst/>
          </a:prstGeom>
          <a:noFill/>
          <a:ln/>
        </p:spPr>
        <p:txBody>
          <a:bodyPr wrap="square" lIns="0" tIns="0" rIns="0" bIns="0" rtlCol="0" anchor="t"/>
          <a:lstStyle/>
          <a:p>
            <a:pPr indent="0" marL="0">
              <a:buNone/>
            </a:pPr>
            <a:r>
              <a:rPr lang="en-US" sz="800" dirty="0">
                <a:solidFill>
                  <a:srgbClr val="64748B"/>
                </a:solidFill>
                <a:latin typeface="Calibri" pitchFamily="34" charset="0"/>
                <a:ea typeface="Calibri" pitchFamily="34" charset="-122"/>
                <a:cs typeface="Calibri" pitchFamily="34" charset="-120"/>
              </a:rPr>
              <a:t>Instructions get lost as conversation grows</a:t>
            </a:r>
            <a:endParaRPr lang="en-US" sz="800" dirty="0"/>
          </a:p>
        </p:txBody>
      </p:sp>
      <p:sp>
        <p:nvSpPr>
          <p:cNvPr id="27" name="Shape 25"/>
          <p:cNvSpPr/>
          <p:nvPr/>
        </p:nvSpPr>
        <p:spPr>
          <a:xfrm>
            <a:off x="365760" y="3977640"/>
            <a:ext cx="8412480" cy="685800"/>
          </a:xfrm>
          <a:prstGeom prst="rect">
            <a:avLst/>
          </a:prstGeom>
          <a:solidFill>
            <a:srgbClr val="1E293B"/>
          </a:solidFill>
          <a:ln/>
        </p:spPr>
      </p:sp>
      <p:sp>
        <p:nvSpPr>
          <p:cNvPr id="28" name="Text 26"/>
          <p:cNvSpPr/>
          <p:nvPr/>
        </p:nvSpPr>
        <p:spPr>
          <a:xfrm>
            <a:off x="548640" y="3977640"/>
            <a:ext cx="8046720" cy="685800"/>
          </a:xfrm>
          <a:prstGeom prst="rect">
            <a:avLst/>
          </a:prstGeom>
          <a:noFill/>
          <a:ln/>
        </p:spPr>
        <p:txBody>
          <a:bodyPr wrap="square" lIns="0" tIns="0" rIns="0" bIns="0" rtlCol="0" anchor="ctr"/>
          <a:lstStyle/>
          <a:p>
            <a:pPr indent="0" marL="0">
              <a:buNone/>
            </a:pPr>
            <a:r>
              <a:rPr lang="en-US" sz="950" dirty="0">
                <a:solidFill>
                  <a:srgbClr val="14B8A6"/>
                </a:solidFill>
                <a:latin typeface="Calibri" pitchFamily="34" charset="0"/>
                <a:ea typeface="Calibri" pitchFamily="34" charset="-122"/>
                <a:cs typeface="Calibri" pitchFamily="34" charset="-120"/>
              </a:rPr>
              <a:t>✨  Key insight: Use agent-level enforcement, not just prompt instructions. Cline’s Architect mode, OpenCode’s Plan mode, and RooCode’s file restrictions enforce behavior at the application layer.</a:t>
            </a:r>
            <a:endParaRPr lang="en-US" sz="950" dirty="0"/>
          </a:p>
        </p:txBody>
      </p:sp>
      <p:sp>
        <p:nvSpPr>
          <p:cNvPr id="29" name="Text 27"/>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39 / 100</a:t>
            </a:r>
            <a:endParaRPr lang="en-US" sz="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BMAD Core Pillars</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The four foundational concepts that make BMAD work</a:t>
            </a:r>
            <a:endParaRPr lang="en-US" sz="1300" dirty="0"/>
          </a:p>
        </p:txBody>
      </p:sp>
      <p:sp>
        <p:nvSpPr>
          <p:cNvPr id="5" name="Shape 3"/>
          <p:cNvSpPr/>
          <p:nvPr/>
        </p:nvSpPr>
        <p:spPr>
          <a:xfrm>
            <a:off x="457200" y="1371600"/>
            <a:ext cx="3931920" cy="137160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6" name="Shape 4"/>
          <p:cNvSpPr/>
          <p:nvPr/>
        </p:nvSpPr>
        <p:spPr>
          <a:xfrm>
            <a:off x="457200" y="1371600"/>
            <a:ext cx="54864" cy="1371600"/>
          </a:xfrm>
          <a:prstGeom prst="rect">
            <a:avLst/>
          </a:prstGeom>
          <a:solidFill>
            <a:srgbClr val="0D9488"/>
          </a:solidFill>
          <a:ln/>
        </p:spPr>
      </p:sp>
      <p:sp>
        <p:nvSpPr>
          <p:cNvPr id="7" name="Shape 5"/>
          <p:cNvSpPr/>
          <p:nvPr/>
        </p:nvSpPr>
        <p:spPr>
          <a:xfrm>
            <a:off x="685800" y="1645920"/>
            <a:ext cx="640080" cy="640080"/>
          </a:xfrm>
          <a:prstGeom prst="ellipse">
            <a:avLst/>
          </a:prstGeom>
          <a:solidFill>
            <a:srgbClr val="0D9488"/>
          </a:solidFill>
          <a:ln/>
        </p:spPr>
      </p:sp>
      <p:pic>
        <p:nvPicPr>
          <p:cNvPr id="8" name="Image 0" descr="preencoded.png">    </p:cNvPr>
          <p:cNvPicPr>
            <a:picLocks noChangeAspect="1"/>
          </p:cNvPicPr>
          <p:nvPr/>
        </p:nvPicPr>
        <p:blipFill>
          <a:blip r:embed="rId1"/>
          <a:stretch>
            <a:fillRect/>
          </a:stretch>
        </p:blipFill>
        <p:spPr>
          <a:xfrm>
            <a:off x="822960" y="1783080"/>
            <a:ext cx="365760" cy="365760"/>
          </a:xfrm>
          <a:prstGeom prst="rect">
            <a:avLst/>
          </a:prstGeom>
        </p:spPr>
      </p:pic>
      <p:sp>
        <p:nvSpPr>
          <p:cNvPr id="9" name="Text 6"/>
          <p:cNvSpPr/>
          <p:nvPr/>
        </p:nvSpPr>
        <p:spPr>
          <a:xfrm>
            <a:off x="1508760" y="1536192"/>
            <a:ext cx="2651760" cy="365760"/>
          </a:xfrm>
          <a:prstGeom prst="rect">
            <a:avLst/>
          </a:prstGeom>
          <a:noFill/>
          <a:ln/>
        </p:spPr>
        <p:txBody>
          <a:bodyPr wrap="square" lIns="0" tIns="0" rIns="0" bIns="0" rtlCol="0" anchor="ctr"/>
          <a:lstStyle/>
          <a:p>
            <a:pPr indent="0" marL="0">
              <a:buNone/>
            </a:pPr>
            <a:r>
              <a:rPr lang="en-US" sz="1500" b="1" dirty="0">
                <a:solidFill>
                  <a:srgbClr val="FFFFFF"/>
                </a:solidFill>
                <a:latin typeface="Calibri" pitchFamily="34" charset="0"/>
                <a:ea typeface="Calibri" pitchFamily="34" charset="-122"/>
                <a:cs typeface="Calibri" pitchFamily="34" charset="-120"/>
              </a:rPr>
              <a:t>Specialized Agents</a:t>
            </a:r>
            <a:endParaRPr lang="en-US" sz="1500" dirty="0"/>
          </a:p>
        </p:txBody>
      </p:sp>
      <p:sp>
        <p:nvSpPr>
          <p:cNvPr id="10" name="Text 7"/>
          <p:cNvSpPr/>
          <p:nvPr/>
        </p:nvSpPr>
        <p:spPr>
          <a:xfrm>
            <a:off x="1508760" y="1920240"/>
            <a:ext cx="2651760" cy="685800"/>
          </a:xfrm>
          <a:prstGeom prst="rect">
            <a:avLst/>
          </a:prstGeom>
          <a:noFill/>
          <a:ln/>
        </p:spPr>
        <p:txBody>
          <a:bodyPr wrap="square" lIns="0" tIns="0" rIns="0" bIns="0" rtlCol="0" anchor="t"/>
          <a:lstStyle/>
          <a:p>
            <a:pPr indent="0" marL="0">
              <a:buNone/>
            </a:pPr>
            <a:r>
              <a:rPr lang="en-US" sz="1050" dirty="0">
                <a:solidFill>
                  <a:srgbClr val="94A3B8"/>
                </a:solidFill>
                <a:latin typeface="Calibri" pitchFamily="34" charset="0"/>
                <a:ea typeface="Calibri" pitchFamily="34" charset="-122"/>
                <a:cs typeface="Calibri" pitchFamily="34" charset="-120"/>
              </a:rPr>
              <a:t>12+ AI personas — Analyst, PM, Architect, Developer, Scrum Master, QA — each with defined expertise and responsibilities</a:t>
            </a:r>
            <a:endParaRPr lang="en-US" sz="1050" dirty="0"/>
          </a:p>
        </p:txBody>
      </p:sp>
      <p:sp>
        <p:nvSpPr>
          <p:cNvPr id="11" name="Shape 8"/>
          <p:cNvSpPr/>
          <p:nvPr/>
        </p:nvSpPr>
        <p:spPr>
          <a:xfrm>
            <a:off x="4754880" y="1371600"/>
            <a:ext cx="3931920" cy="137160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2" name="Shape 9"/>
          <p:cNvSpPr/>
          <p:nvPr/>
        </p:nvSpPr>
        <p:spPr>
          <a:xfrm>
            <a:off x="4754880" y="1371600"/>
            <a:ext cx="54864" cy="1371600"/>
          </a:xfrm>
          <a:prstGeom prst="rect">
            <a:avLst/>
          </a:prstGeom>
          <a:solidFill>
            <a:srgbClr val="0D9488"/>
          </a:solidFill>
          <a:ln/>
        </p:spPr>
      </p:sp>
      <p:sp>
        <p:nvSpPr>
          <p:cNvPr id="13" name="Shape 10"/>
          <p:cNvSpPr/>
          <p:nvPr/>
        </p:nvSpPr>
        <p:spPr>
          <a:xfrm>
            <a:off x="4983480" y="1645920"/>
            <a:ext cx="640080" cy="640080"/>
          </a:xfrm>
          <a:prstGeom prst="ellipse">
            <a:avLst/>
          </a:prstGeom>
          <a:solidFill>
            <a:srgbClr val="0D9488"/>
          </a:solidFill>
          <a:ln/>
        </p:spPr>
      </p:sp>
      <p:pic>
        <p:nvPicPr>
          <p:cNvPr id="14" name="Image 1" descr="preencoded.png">    </p:cNvPr>
          <p:cNvPicPr>
            <a:picLocks noChangeAspect="1"/>
          </p:cNvPicPr>
          <p:nvPr/>
        </p:nvPicPr>
        <p:blipFill>
          <a:blip r:embed="rId2"/>
          <a:stretch>
            <a:fillRect/>
          </a:stretch>
        </p:blipFill>
        <p:spPr>
          <a:xfrm>
            <a:off x="5120640" y="1783080"/>
            <a:ext cx="365760" cy="365760"/>
          </a:xfrm>
          <a:prstGeom prst="rect">
            <a:avLst/>
          </a:prstGeom>
        </p:spPr>
      </p:pic>
      <p:sp>
        <p:nvSpPr>
          <p:cNvPr id="15" name="Text 11"/>
          <p:cNvSpPr/>
          <p:nvPr/>
        </p:nvSpPr>
        <p:spPr>
          <a:xfrm>
            <a:off x="5806440" y="1536192"/>
            <a:ext cx="2651760" cy="365760"/>
          </a:xfrm>
          <a:prstGeom prst="rect">
            <a:avLst/>
          </a:prstGeom>
          <a:noFill/>
          <a:ln/>
        </p:spPr>
        <p:txBody>
          <a:bodyPr wrap="square" lIns="0" tIns="0" rIns="0" bIns="0" rtlCol="0" anchor="ctr"/>
          <a:lstStyle/>
          <a:p>
            <a:pPr indent="0" marL="0">
              <a:buNone/>
            </a:pPr>
            <a:r>
              <a:rPr lang="en-US" sz="1500" b="1" dirty="0">
                <a:solidFill>
                  <a:srgbClr val="FFFFFF"/>
                </a:solidFill>
                <a:latin typeface="Calibri" pitchFamily="34" charset="0"/>
                <a:ea typeface="Calibri" pitchFamily="34" charset="-122"/>
                <a:cs typeface="Calibri" pitchFamily="34" charset="-120"/>
              </a:rPr>
              <a:t>Structured Workflows</a:t>
            </a:r>
            <a:endParaRPr lang="en-US" sz="1500" dirty="0"/>
          </a:p>
        </p:txBody>
      </p:sp>
      <p:sp>
        <p:nvSpPr>
          <p:cNvPr id="16" name="Text 12"/>
          <p:cNvSpPr/>
          <p:nvPr/>
        </p:nvSpPr>
        <p:spPr>
          <a:xfrm>
            <a:off x="5806440" y="1920240"/>
            <a:ext cx="2651760" cy="685800"/>
          </a:xfrm>
          <a:prstGeom prst="rect">
            <a:avLst/>
          </a:prstGeom>
          <a:noFill/>
          <a:ln/>
        </p:spPr>
        <p:txBody>
          <a:bodyPr wrap="square" lIns="0" tIns="0" rIns="0" bIns="0" rtlCol="0" anchor="t"/>
          <a:lstStyle/>
          <a:p>
            <a:pPr indent="0" marL="0">
              <a:buNone/>
            </a:pPr>
            <a:r>
              <a:rPr lang="en-US" sz="1050" dirty="0">
                <a:solidFill>
                  <a:srgbClr val="94A3B8"/>
                </a:solidFill>
                <a:latin typeface="Calibri" pitchFamily="34" charset="0"/>
                <a:ea typeface="Calibri" pitchFamily="34" charset="-122"/>
                <a:cs typeface="Calibri" pitchFamily="34" charset="-120"/>
              </a:rPr>
              <a:t>Guided step-by-step processes from initial analysis to deployment, with clear handoff points between agents</a:t>
            </a:r>
            <a:endParaRPr lang="en-US" sz="1050" dirty="0"/>
          </a:p>
        </p:txBody>
      </p:sp>
      <p:sp>
        <p:nvSpPr>
          <p:cNvPr id="17" name="Shape 13"/>
          <p:cNvSpPr/>
          <p:nvPr/>
        </p:nvSpPr>
        <p:spPr>
          <a:xfrm>
            <a:off x="457200" y="3017520"/>
            <a:ext cx="3931920" cy="137160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8" name="Shape 14"/>
          <p:cNvSpPr/>
          <p:nvPr/>
        </p:nvSpPr>
        <p:spPr>
          <a:xfrm>
            <a:off x="457200" y="3017520"/>
            <a:ext cx="54864" cy="1371600"/>
          </a:xfrm>
          <a:prstGeom prst="rect">
            <a:avLst/>
          </a:prstGeom>
          <a:solidFill>
            <a:srgbClr val="0D9488"/>
          </a:solidFill>
          <a:ln/>
        </p:spPr>
      </p:sp>
      <p:sp>
        <p:nvSpPr>
          <p:cNvPr id="19" name="Shape 15"/>
          <p:cNvSpPr/>
          <p:nvPr/>
        </p:nvSpPr>
        <p:spPr>
          <a:xfrm>
            <a:off x="685800" y="3291840"/>
            <a:ext cx="640080" cy="640080"/>
          </a:xfrm>
          <a:prstGeom prst="ellipse">
            <a:avLst/>
          </a:prstGeom>
          <a:solidFill>
            <a:srgbClr val="0D9488"/>
          </a:solidFill>
          <a:ln/>
        </p:spPr>
      </p:sp>
      <p:pic>
        <p:nvPicPr>
          <p:cNvPr id="20" name="Image 2" descr="preencoded.png">    </p:cNvPr>
          <p:cNvPicPr>
            <a:picLocks noChangeAspect="1"/>
          </p:cNvPicPr>
          <p:nvPr/>
        </p:nvPicPr>
        <p:blipFill>
          <a:blip r:embed="rId3"/>
          <a:stretch>
            <a:fillRect/>
          </a:stretch>
        </p:blipFill>
        <p:spPr>
          <a:xfrm>
            <a:off x="822960" y="3429000"/>
            <a:ext cx="365760" cy="365760"/>
          </a:xfrm>
          <a:prstGeom prst="rect">
            <a:avLst/>
          </a:prstGeom>
        </p:spPr>
      </p:pic>
      <p:sp>
        <p:nvSpPr>
          <p:cNvPr id="21" name="Text 16"/>
          <p:cNvSpPr/>
          <p:nvPr/>
        </p:nvSpPr>
        <p:spPr>
          <a:xfrm>
            <a:off x="1508760" y="3182112"/>
            <a:ext cx="2651760" cy="365760"/>
          </a:xfrm>
          <a:prstGeom prst="rect">
            <a:avLst/>
          </a:prstGeom>
          <a:noFill/>
          <a:ln/>
        </p:spPr>
        <p:txBody>
          <a:bodyPr wrap="square" lIns="0" tIns="0" rIns="0" bIns="0" rtlCol="0" anchor="ctr"/>
          <a:lstStyle/>
          <a:p>
            <a:pPr indent="0" marL="0">
              <a:buNone/>
            </a:pPr>
            <a:r>
              <a:rPr lang="en-US" sz="1500" b="1" dirty="0">
                <a:solidFill>
                  <a:srgbClr val="FFFFFF"/>
                </a:solidFill>
                <a:latin typeface="Calibri" pitchFamily="34" charset="0"/>
                <a:ea typeface="Calibri" pitchFamily="34" charset="-122"/>
                <a:cs typeface="Calibri" pitchFamily="34" charset="-120"/>
              </a:rPr>
              <a:t>Agent-as-Code</a:t>
            </a:r>
            <a:endParaRPr lang="en-US" sz="1500" dirty="0"/>
          </a:p>
        </p:txBody>
      </p:sp>
      <p:sp>
        <p:nvSpPr>
          <p:cNvPr id="22" name="Text 17"/>
          <p:cNvSpPr/>
          <p:nvPr/>
        </p:nvSpPr>
        <p:spPr>
          <a:xfrm>
            <a:off x="1508760" y="3566160"/>
            <a:ext cx="2651760" cy="685800"/>
          </a:xfrm>
          <a:prstGeom prst="rect">
            <a:avLst/>
          </a:prstGeom>
          <a:noFill/>
          <a:ln/>
        </p:spPr>
        <p:txBody>
          <a:bodyPr wrap="square" lIns="0" tIns="0" rIns="0" bIns="0" rtlCol="0" anchor="t"/>
          <a:lstStyle/>
          <a:p>
            <a:pPr indent="0" marL="0">
              <a:buNone/>
            </a:pPr>
            <a:r>
              <a:rPr lang="en-US" sz="1050" dirty="0">
                <a:solidFill>
                  <a:srgbClr val="94A3B8"/>
                </a:solidFill>
                <a:latin typeface="Calibri" pitchFamily="34" charset="0"/>
                <a:ea typeface="Calibri" pitchFamily="34" charset="-122"/>
                <a:cs typeface="Calibri" pitchFamily="34" charset="-120"/>
              </a:rPr>
              <a:t>Agents defined as version-controlled markdown files — portable, shareable, and customizable for your organization</a:t>
            </a:r>
            <a:endParaRPr lang="en-US" sz="1050" dirty="0"/>
          </a:p>
        </p:txBody>
      </p:sp>
      <p:sp>
        <p:nvSpPr>
          <p:cNvPr id="23" name="Shape 18"/>
          <p:cNvSpPr/>
          <p:nvPr/>
        </p:nvSpPr>
        <p:spPr>
          <a:xfrm>
            <a:off x="4754880" y="3017520"/>
            <a:ext cx="3931920" cy="137160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24" name="Shape 19"/>
          <p:cNvSpPr/>
          <p:nvPr/>
        </p:nvSpPr>
        <p:spPr>
          <a:xfrm>
            <a:off x="4754880" y="3017520"/>
            <a:ext cx="54864" cy="1371600"/>
          </a:xfrm>
          <a:prstGeom prst="rect">
            <a:avLst/>
          </a:prstGeom>
          <a:solidFill>
            <a:srgbClr val="0D9488"/>
          </a:solidFill>
          <a:ln/>
        </p:spPr>
      </p:sp>
      <p:sp>
        <p:nvSpPr>
          <p:cNvPr id="25" name="Shape 20"/>
          <p:cNvSpPr/>
          <p:nvPr/>
        </p:nvSpPr>
        <p:spPr>
          <a:xfrm>
            <a:off x="4983480" y="3291840"/>
            <a:ext cx="640080" cy="640080"/>
          </a:xfrm>
          <a:prstGeom prst="ellipse">
            <a:avLst/>
          </a:prstGeom>
          <a:solidFill>
            <a:srgbClr val="0D9488"/>
          </a:solidFill>
          <a:ln/>
        </p:spPr>
      </p:sp>
      <p:pic>
        <p:nvPicPr>
          <p:cNvPr id="26" name="Image 3" descr="preencoded.png">    </p:cNvPr>
          <p:cNvPicPr>
            <a:picLocks noChangeAspect="1"/>
          </p:cNvPicPr>
          <p:nvPr/>
        </p:nvPicPr>
        <p:blipFill>
          <a:blip r:embed="rId4"/>
          <a:stretch>
            <a:fillRect/>
          </a:stretch>
        </p:blipFill>
        <p:spPr>
          <a:xfrm>
            <a:off x="5120640" y="3429000"/>
            <a:ext cx="365760" cy="365760"/>
          </a:xfrm>
          <a:prstGeom prst="rect">
            <a:avLst/>
          </a:prstGeom>
        </p:spPr>
      </p:pic>
      <p:sp>
        <p:nvSpPr>
          <p:cNvPr id="27" name="Text 21"/>
          <p:cNvSpPr/>
          <p:nvPr/>
        </p:nvSpPr>
        <p:spPr>
          <a:xfrm>
            <a:off x="5806440" y="3182112"/>
            <a:ext cx="2651760" cy="365760"/>
          </a:xfrm>
          <a:prstGeom prst="rect">
            <a:avLst/>
          </a:prstGeom>
          <a:noFill/>
          <a:ln/>
        </p:spPr>
        <p:txBody>
          <a:bodyPr wrap="square" lIns="0" tIns="0" rIns="0" bIns="0" rtlCol="0" anchor="ctr"/>
          <a:lstStyle/>
          <a:p>
            <a:pPr indent="0" marL="0">
              <a:buNone/>
            </a:pPr>
            <a:r>
              <a:rPr lang="en-US" sz="1500" b="1" dirty="0">
                <a:solidFill>
                  <a:srgbClr val="FFFFFF"/>
                </a:solidFill>
                <a:latin typeface="Calibri" pitchFamily="34" charset="0"/>
                <a:ea typeface="Calibri" pitchFamily="34" charset="-122"/>
                <a:cs typeface="Calibri" pitchFamily="34" charset="-120"/>
              </a:rPr>
              <a:t>Context Engineering</a:t>
            </a:r>
            <a:endParaRPr lang="en-US" sz="1500" dirty="0"/>
          </a:p>
        </p:txBody>
      </p:sp>
      <p:sp>
        <p:nvSpPr>
          <p:cNvPr id="28" name="Text 22"/>
          <p:cNvSpPr/>
          <p:nvPr/>
        </p:nvSpPr>
        <p:spPr>
          <a:xfrm>
            <a:off x="5806440" y="3566160"/>
            <a:ext cx="2651760" cy="685800"/>
          </a:xfrm>
          <a:prstGeom prst="rect">
            <a:avLst/>
          </a:prstGeom>
          <a:noFill/>
          <a:ln/>
        </p:spPr>
        <p:txBody>
          <a:bodyPr wrap="square" lIns="0" tIns="0" rIns="0" bIns="0" rtlCol="0" anchor="t"/>
          <a:lstStyle/>
          <a:p>
            <a:pPr indent="0" marL="0">
              <a:buNone/>
            </a:pPr>
            <a:r>
              <a:rPr lang="en-US" sz="1050" dirty="0">
                <a:solidFill>
                  <a:srgbClr val="94A3B8"/>
                </a:solidFill>
                <a:latin typeface="Calibri" pitchFamily="34" charset="0"/>
                <a:ea typeface="Calibri" pitchFamily="34" charset="-122"/>
                <a:cs typeface="Calibri" pitchFamily="34" charset="-120"/>
              </a:rPr>
              <a:t>Rich artifacts flow between phases so no context is lost. Each agent builds on the work of its predecessors</a:t>
            </a:r>
            <a:endParaRPr lang="en-US" sz="1050" dirty="0"/>
          </a:p>
        </p:txBody>
      </p:sp>
      <p:sp>
        <p:nvSpPr>
          <p:cNvPr id="29" name="Text 23"/>
          <p:cNvSpPr/>
          <p:nvPr/>
        </p:nvSpPr>
        <p:spPr>
          <a:xfrm>
            <a:off x="457200" y="4663440"/>
            <a:ext cx="8229600" cy="320040"/>
          </a:xfrm>
          <a:prstGeom prst="rect">
            <a:avLst/>
          </a:prstGeom>
          <a:noFill/>
          <a:ln/>
        </p:spPr>
        <p:txBody>
          <a:bodyPr wrap="square" rtlCol="0" anchor="ctr"/>
          <a:lstStyle/>
          <a:p>
            <a:pPr algn="ctr" indent="0" marL="0">
              <a:buNone/>
            </a:pPr>
            <a:r>
              <a:rPr lang="en-US" sz="1000" dirty="0">
                <a:solidFill>
                  <a:srgbClr val="94A3B8"/>
                </a:solidFill>
                <a:latin typeface="Calibri" pitchFamily="34" charset="0"/>
                <a:ea typeface="Calibri" pitchFamily="34" charset="-122"/>
                <a:cs typeface="Calibri" pitchFamily="34" charset="-120"/>
              </a:rPr>
              <a:t>Open Source  |  35K+ GitHub Stars  |  MIT Licensed  |  Works with Claude Code, Cursor, Cline</a:t>
            </a:r>
            <a:endParaRPr lang="en-US" sz="1000" dirty="0"/>
          </a:p>
        </p:txBody>
      </p:sp>
      <p:sp>
        <p:nvSpPr>
          <p:cNvPr id="30" name="Text 24"/>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4 / 100</a:t>
            </a:r>
            <a:endParaRPr lang="en-US" sz="8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name="Slide 40">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Local LLM — Universal Best Practices</a:t>
            </a:r>
            <a:endParaRPr lang="en-US" sz="2600" dirty="0"/>
          </a:p>
        </p:txBody>
      </p:sp>
      <p:sp>
        <p:nvSpPr>
          <p:cNvPr id="5" name="Text 3"/>
          <p:cNvSpPr/>
          <p:nvPr/>
        </p:nvSpPr>
        <p:spPr>
          <a:xfrm>
            <a:off x="457200" y="914400"/>
            <a:ext cx="8229600" cy="274320"/>
          </a:xfrm>
          <a:prstGeom prst="rect">
            <a:avLst/>
          </a:prstGeom>
          <a:noFill/>
          <a:ln/>
        </p:spPr>
        <p:txBody>
          <a:bodyPr wrap="square" lIns="0" tIns="0" rIns="0" bIns="0" rtlCol="0" anchor="ctr"/>
          <a:lstStyle/>
          <a:p>
            <a:pPr indent="0" marL="0">
              <a:buNone/>
            </a:pPr>
            <a:r>
              <a:rPr lang="en-US" sz="1100" dirty="0">
                <a:solidFill>
                  <a:srgbClr val="1E293B"/>
                </a:solidFill>
                <a:latin typeface="Calibri" pitchFamily="34" charset="0"/>
                <a:ea typeface="Calibri" pitchFamily="34" charset="-122"/>
                <a:cs typeface="Calibri" pitchFamily="34" charset="-120"/>
              </a:rPr>
              <a:t>Rules that apply to ANY coding tool when running local models with BMAD</a:t>
            </a:r>
            <a:endParaRPr lang="en-US" sz="1100" dirty="0"/>
          </a:p>
        </p:txBody>
      </p:sp>
      <p:sp>
        <p:nvSpPr>
          <p:cNvPr id="6" name="Text 4"/>
          <p:cNvSpPr/>
          <p:nvPr/>
        </p:nvSpPr>
        <p:spPr>
          <a:xfrm>
            <a:off x="365760" y="1280160"/>
            <a:ext cx="4572000" cy="228600"/>
          </a:xfrm>
          <a:prstGeom prst="rect">
            <a:avLst/>
          </a:prstGeom>
          <a:noFill/>
          <a:ln/>
        </p:spPr>
        <p:txBody>
          <a:bodyPr wrap="square" lIns="0" tIns="0" rIns="0" bIns="0" rtlCol="0" anchor="ctr"/>
          <a:lstStyle/>
          <a:p>
            <a:pPr indent="0" marL="0">
              <a:buNone/>
            </a:pPr>
            <a:r>
              <a:rPr lang="en-US" sz="1100" b="1" dirty="0">
                <a:solidFill>
                  <a:srgbClr val="1E293B"/>
                </a:solidFill>
                <a:latin typeface="Calibri" pitchFamily="34" charset="0"/>
                <a:ea typeface="Calibri" pitchFamily="34" charset="-122"/>
                <a:cs typeface="Calibri" pitchFamily="34" charset="-120"/>
              </a:rPr>
              <a:t>Sampling Parameters by BMAD Phase</a:t>
            </a:r>
            <a:endParaRPr lang="en-US" sz="1100" dirty="0"/>
          </a:p>
        </p:txBody>
      </p:sp>
      <p:sp>
        <p:nvSpPr>
          <p:cNvPr id="7" name="Shape 5"/>
          <p:cNvSpPr/>
          <p:nvPr/>
        </p:nvSpPr>
        <p:spPr>
          <a:xfrm>
            <a:off x="365760" y="1554480"/>
            <a:ext cx="4572000" cy="274320"/>
          </a:xfrm>
          <a:prstGeom prst="rect">
            <a:avLst/>
          </a:prstGeom>
          <a:solidFill>
            <a:srgbClr val="0F1B2D"/>
          </a:solidFill>
          <a:ln/>
        </p:spPr>
      </p:sp>
      <p:sp>
        <p:nvSpPr>
          <p:cNvPr id="8" name="Text 6"/>
          <p:cNvSpPr/>
          <p:nvPr/>
        </p:nvSpPr>
        <p:spPr>
          <a:xfrm>
            <a:off x="457200" y="1554480"/>
            <a:ext cx="1005840" cy="274320"/>
          </a:xfrm>
          <a:prstGeom prst="rect">
            <a:avLst/>
          </a:prstGeom>
          <a:noFill/>
          <a:ln/>
        </p:spPr>
        <p:txBody>
          <a:bodyPr wrap="square" lIns="0" tIns="0" rIns="0" bIns="0" rtlCol="0" anchor="ctr"/>
          <a:lstStyle/>
          <a:p>
            <a:pPr indent="0" marL="0">
              <a:buNone/>
            </a:pPr>
            <a:r>
              <a:rPr lang="en-US" sz="800" b="1" dirty="0">
                <a:solidFill>
                  <a:srgbClr val="FFFFFF"/>
                </a:solidFill>
                <a:latin typeface="Calibri" pitchFamily="34" charset="0"/>
                <a:ea typeface="Calibri" pitchFamily="34" charset="-122"/>
                <a:cs typeface="Calibri" pitchFamily="34" charset="-120"/>
              </a:rPr>
              <a:t>Phase</a:t>
            </a:r>
            <a:endParaRPr lang="en-US" sz="800" dirty="0"/>
          </a:p>
        </p:txBody>
      </p:sp>
      <p:sp>
        <p:nvSpPr>
          <p:cNvPr id="9" name="Text 7"/>
          <p:cNvSpPr/>
          <p:nvPr/>
        </p:nvSpPr>
        <p:spPr>
          <a:xfrm>
            <a:off x="1554480" y="1554480"/>
            <a:ext cx="1097280" cy="274320"/>
          </a:xfrm>
          <a:prstGeom prst="rect">
            <a:avLst/>
          </a:prstGeom>
          <a:noFill/>
          <a:ln/>
        </p:spPr>
        <p:txBody>
          <a:bodyPr wrap="square" lIns="0" tIns="0" rIns="0" bIns="0" rtlCol="0" anchor="ctr"/>
          <a:lstStyle/>
          <a:p>
            <a:pPr indent="0" marL="0">
              <a:buNone/>
            </a:pPr>
            <a:r>
              <a:rPr lang="en-US" sz="800" b="1" dirty="0">
                <a:solidFill>
                  <a:srgbClr val="FFFFFF"/>
                </a:solidFill>
                <a:latin typeface="Calibri" pitchFamily="34" charset="0"/>
                <a:ea typeface="Calibri" pitchFamily="34" charset="-122"/>
                <a:cs typeface="Calibri" pitchFamily="34" charset="-120"/>
              </a:rPr>
              <a:t>Reasoning</a:t>
            </a:r>
            <a:endParaRPr lang="en-US" sz="800" dirty="0"/>
          </a:p>
        </p:txBody>
      </p:sp>
      <p:sp>
        <p:nvSpPr>
          <p:cNvPr id="10" name="Text 8"/>
          <p:cNvSpPr/>
          <p:nvPr/>
        </p:nvSpPr>
        <p:spPr>
          <a:xfrm>
            <a:off x="2743200" y="1554480"/>
            <a:ext cx="640080" cy="274320"/>
          </a:xfrm>
          <a:prstGeom prst="rect">
            <a:avLst/>
          </a:prstGeom>
          <a:noFill/>
          <a:ln/>
        </p:spPr>
        <p:txBody>
          <a:bodyPr wrap="square" lIns="0" tIns="0" rIns="0" bIns="0" rtlCol="0" anchor="ctr"/>
          <a:lstStyle/>
          <a:p>
            <a:pPr indent="0" marL="0">
              <a:buNone/>
            </a:pPr>
            <a:r>
              <a:rPr lang="en-US" sz="800" b="1" dirty="0">
                <a:solidFill>
                  <a:srgbClr val="FFFFFF"/>
                </a:solidFill>
                <a:latin typeface="Calibri" pitchFamily="34" charset="0"/>
                <a:ea typeface="Calibri" pitchFamily="34" charset="-122"/>
                <a:cs typeface="Calibri" pitchFamily="34" charset="-120"/>
              </a:rPr>
              <a:t>Temp</a:t>
            </a:r>
            <a:endParaRPr lang="en-US" sz="800" dirty="0"/>
          </a:p>
        </p:txBody>
      </p:sp>
      <p:sp>
        <p:nvSpPr>
          <p:cNvPr id="11" name="Text 9"/>
          <p:cNvSpPr/>
          <p:nvPr/>
        </p:nvSpPr>
        <p:spPr>
          <a:xfrm>
            <a:off x="3383280" y="1554480"/>
            <a:ext cx="1371600" cy="274320"/>
          </a:xfrm>
          <a:prstGeom prst="rect">
            <a:avLst/>
          </a:prstGeom>
          <a:noFill/>
          <a:ln/>
        </p:spPr>
        <p:txBody>
          <a:bodyPr wrap="square" lIns="0" tIns="0" rIns="0" bIns="0" rtlCol="0" anchor="ctr"/>
          <a:lstStyle/>
          <a:p>
            <a:pPr indent="0" marL="0">
              <a:buNone/>
            </a:pPr>
            <a:r>
              <a:rPr lang="en-US" sz="800" b="1" dirty="0">
                <a:solidFill>
                  <a:srgbClr val="FFFFFF"/>
                </a:solidFill>
                <a:latin typeface="Calibri" pitchFamily="34" charset="0"/>
                <a:ea typeface="Calibri" pitchFamily="34" charset="-122"/>
                <a:cs typeface="Calibri" pitchFamily="34" charset="-120"/>
              </a:rPr>
              <a:t>Mode</a:t>
            </a:r>
            <a:endParaRPr lang="en-US" sz="800" dirty="0"/>
          </a:p>
        </p:txBody>
      </p:sp>
      <p:sp>
        <p:nvSpPr>
          <p:cNvPr id="12" name="Shape 10"/>
          <p:cNvSpPr/>
          <p:nvPr/>
        </p:nvSpPr>
        <p:spPr>
          <a:xfrm>
            <a:off x="365760" y="1874520"/>
            <a:ext cx="4572000" cy="256032"/>
          </a:xfrm>
          <a:prstGeom prst="rect">
            <a:avLst/>
          </a:prstGeom>
          <a:solidFill>
            <a:srgbClr val="F8FAFC"/>
          </a:solidFill>
          <a:ln/>
        </p:spPr>
      </p:sp>
      <p:sp>
        <p:nvSpPr>
          <p:cNvPr id="13" name="Text 11"/>
          <p:cNvSpPr/>
          <p:nvPr/>
        </p:nvSpPr>
        <p:spPr>
          <a:xfrm>
            <a:off x="457200" y="1874520"/>
            <a:ext cx="1005840" cy="256032"/>
          </a:xfrm>
          <a:prstGeom prst="rect">
            <a:avLst/>
          </a:prstGeom>
          <a:noFill/>
          <a:ln/>
        </p:spPr>
        <p:txBody>
          <a:bodyPr wrap="square" lIns="0" tIns="0" rIns="0" bIns="0" rtlCol="0" anchor="ctr"/>
          <a:lstStyle/>
          <a:p>
            <a:pPr indent="0" marL="0">
              <a:buNone/>
            </a:pPr>
            <a:r>
              <a:rPr lang="en-US" sz="750" dirty="0">
                <a:solidFill>
                  <a:srgbClr val="1E293B"/>
                </a:solidFill>
                <a:latin typeface="Calibri" pitchFamily="34" charset="0"/>
                <a:ea typeface="Calibri" pitchFamily="34" charset="-122"/>
                <a:cs typeface="Calibri" pitchFamily="34" charset="-120"/>
              </a:rPr>
              <a:t>Discovery / PM</a:t>
            </a:r>
            <a:endParaRPr lang="en-US" sz="750" dirty="0"/>
          </a:p>
        </p:txBody>
      </p:sp>
      <p:sp>
        <p:nvSpPr>
          <p:cNvPr id="14" name="Text 12"/>
          <p:cNvSpPr/>
          <p:nvPr/>
        </p:nvSpPr>
        <p:spPr>
          <a:xfrm>
            <a:off x="1554480" y="1874520"/>
            <a:ext cx="1097280" cy="256032"/>
          </a:xfrm>
          <a:prstGeom prst="rect">
            <a:avLst/>
          </a:prstGeom>
          <a:noFill/>
          <a:ln/>
        </p:spPr>
        <p:txBody>
          <a:bodyPr wrap="square" lIns="0" tIns="0" rIns="0" bIns="0" rtlCol="0" anchor="ctr"/>
          <a:lstStyle/>
          <a:p>
            <a:pPr indent="0" marL="0">
              <a:buNone/>
            </a:pPr>
            <a:r>
              <a:rPr lang="en-US" sz="750" dirty="0">
                <a:solidFill>
                  <a:srgbClr val="1E293B"/>
                </a:solidFill>
                <a:latin typeface="Consolas" pitchFamily="34" charset="0"/>
                <a:ea typeface="Consolas" pitchFamily="34" charset="-122"/>
                <a:cs typeface="Consolas" pitchFamily="34" charset="-120"/>
              </a:rPr>
              <a:t>OFF (/no_think)</a:t>
            </a:r>
            <a:endParaRPr lang="en-US" sz="750" dirty="0"/>
          </a:p>
        </p:txBody>
      </p:sp>
      <p:sp>
        <p:nvSpPr>
          <p:cNvPr id="15" name="Text 13"/>
          <p:cNvSpPr/>
          <p:nvPr/>
        </p:nvSpPr>
        <p:spPr>
          <a:xfrm>
            <a:off x="2743200" y="1874520"/>
            <a:ext cx="640080" cy="256032"/>
          </a:xfrm>
          <a:prstGeom prst="rect">
            <a:avLst/>
          </a:prstGeom>
          <a:noFill/>
          <a:ln/>
        </p:spPr>
        <p:txBody>
          <a:bodyPr wrap="square" lIns="0" tIns="0" rIns="0" bIns="0" rtlCol="0" anchor="ctr"/>
          <a:lstStyle/>
          <a:p>
            <a:pPr indent="0" marL="0">
              <a:buNone/>
            </a:pPr>
            <a:r>
              <a:rPr lang="en-US" sz="750" dirty="0">
                <a:solidFill>
                  <a:srgbClr val="1E293B"/>
                </a:solidFill>
                <a:latin typeface="Consolas" pitchFamily="34" charset="0"/>
                <a:ea typeface="Consolas" pitchFamily="34" charset="-122"/>
                <a:cs typeface="Consolas" pitchFamily="34" charset="-120"/>
              </a:rPr>
              <a:t>0.0</a:t>
            </a:r>
            <a:endParaRPr lang="en-US" sz="750" dirty="0"/>
          </a:p>
        </p:txBody>
      </p:sp>
      <p:sp>
        <p:nvSpPr>
          <p:cNvPr id="16" name="Text 14"/>
          <p:cNvSpPr/>
          <p:nvPr/>
        </p:nvSpPr>
        <p:spPr>
          <a:xfrm>
            <a:off x="3383280" y="1874520"/>
            <a:ext cx="1371600" cy="256032"/>
          </a:xfrm>
          <a:prstGeom prst="rect">
            <a:avLst/>
          </a:prstGeom>
          <a:noFill/>
          <a:ln/>
        </p:spPr>
        <p:txBody>
          <a:bodyPr wrap="square" lIns="0" tIns="0" rIns="0" bIns="0" rtlCol="0" anchor="ctr"/>
          <a:lstStyle/>
          <a:p>
            <a:pPr indent="0" marL="0">
              <a:buNone/>
            </a:pPr>
            <a:r>
              <a:rPr lang="en-US" sz="750" dirty="0">
                <a:solidFill>
                  <a:srgbClr val="1E293B"/>
                </a:solidFill>
                <a:latin typeface="Calibri" pitchFamily="34" charset="0"/>
                <a:ea typeface="Calibri" pitchFamily="34" charset="-122"/>
                <a:cs typeface="Calibri" pitchFamily="34" charset="-120"/>
              </a:rPr>
              <a:t>Architect / Plan</a:t>
            </a:r>
            <a:endParaRPr lang="en-US" sz="750" dirty="0"/>
          </a:p>
        </p:txBody>
      </p:sp>
      <p:sp>
        <p:nvSpPr>
          <p:cNvPr id="17" name="Shape 15"/>
          <p:cNvSpPr/>
          <p:nvPr/>
        </p:nvSpPr>
        <p:spPr>
          <a:xfrm>
            <a:off x="365760" y="2148840"/>
            <a:ext cx="4572000" cy="256032"/>
          </a:xfrm>
          <a:prstGeom prst="rect">
            <a:avLst/>
          </a:prstGeom>
          <a:solidFill>
            <a:srgbClr val="FFFFFF"/>
          </a:solidFill>
          <a:ln/>
        </p:spPr>
      </p:sp>
      <p:sp>
        <p:nvSpPr>
          <p:cNvPr id="18" name="Text 16"/>
          <p:cNvSpPr/>
          <p:nvPr/>
        </p:nvSpPr>
        <p:spPr>
          <a:xfrm>
            <a:off x="457200" y="2148840"/>
            <a:ext cx="1005840" cy="256032"/>
          </a:xfrm>
          <a:prstGeom prst="rect">
            <a:avLst/>
          </a:prstGeom>
          <a:noFill/>
          <a:ln/>
        </p:spPr>
        <p:txBody>
          <a:bodyPr wrap="square" lIns="0" tIns="0" rIns="0" bIns="0" rtlCol="0" anchor="ctr"/>
          <a:lstStyle/>
          <a:p>
            <a:pPr indent="0" marL="0">
              <a:buNone/>
            </a:pPr>
            <a:r>
              <a:rPr lang="en-US" sz="750" dirty="0">
                <a:solidFill>
                  <a:srgbClr val="1E293B"/>
                </a:solidFill>
                <a:latin typeface="Calibri" pitchFamily="34" charset="0"/>
                <a:ea typeface="Calibri" pitchFamily="34" charset="-122"/>
                <a:cs typeface="Calibri" pitchFamily="34" charset="-120"/>
              </a:rPr>
              <a:t>Architecture</a:t>
            </a:r>
            <a:endParaRPr lang="en-US" sz="750" dirty="0"/>
          </a:p>
        </p:txBody>
      </p:sp>
      <p:sp>
        <p:nvSpPr>
          <p:cNvPr id="19" name="Text 17"/>
          <p:cNvSpPr/>
          <p:nvPr/>
        </p:nvSpPr>
        <p:spPr>
          <a:xfrm>
            <a:off x="1554480" y="2148840"/>
            <a:ext cx="1097280" cy="256032"/>
          </a:xfrm>
          <a:prstGeom prst="rect">
            <a:avLst/>
          </a:prstGeom>
          <a:noFill/>
          <a:ln/>
        </p:spPr>
        <p:txBody>
          <a:bodyPr wrap="square" lIns="0" tIns="0" rIns="0" bIns="0" rtlCol="0" anchor="ctr"/>
          <a:lstStyle/>
          <a:p>
            <a:pPr indent="0" marL="0">
              <a:buNone/>
            </a:pPr>
            <a:r>
              <a:rPr lang="en-US" sz="750" dirty="0">
                <a:solidFill>
                  <a:srgbClr val="1E293B"/>
                </a:solidFill>
                <a:latin typeface="Consolas" pitchFamily="34" charset="0"/>
                <a:ea typeface="Consolas" pitchFamily="34" charset="-122"/>
                <a:cs typeface="Consolas" pitchFamily="34" charset="-120"/>
              </a:rPr>
              <a:t>OFF (/no_think)</a:t>
            </a:r>
            <a:endParaRPr lang="en-US" sz="750" dirty="0"/>
          </a:p>
        </p:txBody>
      </p:sp>
      <p:sp>
        <p:nvSpPr>
          <p:cNvPr id="20" name="Text 18"/>
          <p:cNvSpPr/>
          <p:nvPr/>
        </p:nvSpPr>
        <p:spPr>
          <a:xfrm>
            <a:off x="2743200" y="2148840"/>
            <a:ext cx="640080" cy="256032"/>
          </a:xfrm>
          <a:prstGeom prst="rect">
            <a:avLst/>
          </a:prstGeom>
          <a:noFill/>
          <a:ln/>
        </p:spPr>
        <p:txBody>
          <a:bodyPr wrap="square" lIns="0" tIns="0" rIns="0" bIns="0" rtlCol="0" anchor="ctr"/>
          <a:lstStyle/>
          <a:p>
            <a:pPr indent="0" marL="0">
              <a:buNone/>
            </a:pPr>
            <a:r>
              <a:rPr lang="en-US" sz="750" dirty="0">
                <a:solidFill>
                  <a:srgbClr val="1E293B"/>
                </a:solidFill>
                <a:latin typeface="Consolas" pitchFamily="34" charset="0"/>
                <a:ea typeface="Consolas" pitchFamily="34" charset="-122"/>
                <a:cs typeface="Consolas" pitchFamily="34" charset="-120"/>
              </a:rPr>
              <a:t>0.0</a:t>
            </a:r>
            <a:endParaRPr lang="en-US" sz="750" dirty="0"/>
          </a:p>
        </p:txBody>
      </p:sp>
      <p:sp>
        <p:nvSpPr>
          <p:cNvPr id="21" name="Text 19"/>
          <p:cNvSpPr/>
          <p:nvPr/>
        </p:nvSpPr>
        <p:spPr>
          <a:xfrm>
            <a:off x="3383280" y="2148840"/>
            <a:ext cx="1371600" cy="256032"/>
          </a:xfrm>
          <a:prstGeom prst="rect">
            <a:avLst/>
          </a:prstGeom>
          <a:noFill/>
          <a:ln/>
        </p:spPr>
        <p:txBody>
          <a:bodyPr wrap="square" lIns="0" tIns="0" rIns="0" bIns="0" rtlCol="0" anchor="ctr"/>
          <a:lstStyle/>
          <a:p>
            <a:pPr indent="0" marL="0">
              <a:buNone/>
            </a:pPr>
            <a:r>
              <a:rPr lang="en-US" sz="750" dirty="0">
                <a:solidFill>
                  <a:srgbClr val="1E293B"/>
                </a:solidFill>
                <a:latin typeface="Calibri" pitchFamily="34" charset="0"/>
                <a:ea typeface="Calibri" pitchFamily="34" charset="-122"/>
                <a:cs typeface="Calibri" pitchFamily="34" charset="-120"/>
              </a:rPr>
              <a:t>Architect / Plan</a:t>
            </a:r>
            <a:endParaRPr lang="en-US" sz="750" dirty="0"/>
          </a:p>
        </p:txBody>
      </p:sp>
      <p:sp>
        <p:nvSpPr>
          <p:cNvPr id="22" name="Shape 20"/>
          <p:cNvSpPr/>
          <p:nvPr/>
        </p:nvSpPr>
        <p:spPr>
          <a:xfrm>
            <a:off x="365760" y="2423160"/>
            <a:ext cx="4572000" cy="256032"/>
          </a:xfrm>
          <a:prstGeom prst="rect">
            <a:avLst/>
          </a:prstGeom>
          <a:solidFill>
            <a:srgbClr val="F8FAFC"/>
          </a:solidFill>
          <a:ln/>
        </p:spPr>
      </p:sp>
      <p:sp>
        <p:nvSpPr>
          <p:cNvPr id="23" name="Text 21"/>
          <p:cNvSpPr/>
          <p:nvPr/>
        </p:nvSpPr>
        <p:spPr>
          <a:xfrm>
            <a:off x="457200" y="2423160"/>
            <a:ext cx="1005840" cy="256032"/>
          </a:xfrm>
          <a:prstGeom prst="rect">
            <a:avLst/>
          </a:prstGeom>
          <a:noFill/>
          <a:ln/>
        </p:spPr>
        <p:txBody>
          <a:bodyPr wrap="square" lIns="0" tIns="0" rIns="0" bIns="0" rtlCol="0" anchor="ctr"/>
          <a:lstStyle/>
          <a:p>
            <a:pPr indent="0" marL="0">
              <a:buNone/>
            </a:pPr>
            <a:r>
              <a:rPr lang="en-US" sz="750" dirty="0">
                <a:solidFill>
                  <a:srgbClr val="1E293B"/>
                </a:solidFill>
                <a:latin typeface="Calibri" pitchFamily="34" charset="0"/>
                <a:ea typeface="Calibri" pitchFamily="34" charset="-122"/>
                <a:cs typeface="Calibri" pitchFamily="34" charset="-120"/>
              </a:rPr>
              <a:t>Stories</a:t>
            </a:r>
            <a:endParaRPr lang="en-US" sz="750" dirty="0"/>
          </a:p>
        </p:txBody>
      </p:sp>
      <p:sp>
        <p:nvSpPr>
          <p:cNvPr id="24" name="Text 22"/>
          <p:cNvSpPr/>
          <p:nvPr/>
        </p:nvSpPr>
        <p:spPr>
          <a:xfrm>
            <a:off x="1554480" y="2423160"/>
            <a:ext cx="1097280" cy="256032"/>
          </a:xfrm>
          <a:prstGeom prst="rect">
            <a:avLst/>
          </a:prstGeom>
          <a:noFill/>
          <a:ln/>
        </p:spPr>
        <p:txBody>
          <a:bodyPr wrap="square" lIns="0" tIns="0" rIns="0" bIns="0" rtlCol="0" anchor="ctr"/>
          <a:lstStyle/>
          <a:p>
            <a:pPr indent="0" marL="0">
              <a:buNone/>
            </a:pPr>
            <a:r>
              <a:rPr lang="en-US" sz="750" dirty="0">
                <a:solidFill>
                  <a:srgbClr val="1E293B"/>
                </a:solidFill>
                <a:latin typeface="Consolas" pitchFamily="34" charset="0"/>
                <a:ea typeface="Consolas" pitchFamily="34" charset="-122"/>
                <a:cs typeface="Consolas" pitchFamily="34" charset="-120"/>
              </a:rPr>
              <a:t>OFF (/no_think)</a:t>
            </a:r>
            <a:endParaRPr lang="en-US" sz="750" dirty="0"/>
          </a:p>
        </p:txBody>
      </p:sp>
      <p:sp>
        <p:nvSpPr>
          <p:cNvPr id="25" name="Text 23"/>
          <p:cNvSpPr/>
          <p:nvPr/>
        </p:nvSpPr>
        <p:spPr>
          <a:xfrm>
            <a:off x="2743200" y="2423160"/>
            <a:ext cx="640080" cy="256032"/>
          </a:xfrm>
          <a:prstGeom prst="rect">
            <a:avLst/>
          </a:prstGeom>
          <a:noFill/>
          <a:ln/>
        </p:spPr>
        <p:txBody>
          <a:bodyPr wrap="square" lIns="0" tIns="0" rIns="0" bIns="0" rtlCol="0" anchor="ctr"/>
          <a:lstStyle/>
          <a:p>
            <a:pPr indent="0" marL="0">
              <a:buNone/>
            </a:pPr>
            <a:r>
              <a:rPr lang="en-US" sz="750" dirty="0">
                <a:solidFill>
                  <a:srgbClr val="1E293B"/>
                </a:solidFill>
                <a:latin typeface="Consolas" pitchFamily="34" charset="0"/>
                <a:ea typeface="Consolas" pitchFamily="34" charset="-122"/>
                <a:cs typeface="Consolas" pitchFamily="34" charset="-120"/>
              </a:rPr>
              <a:t>0.2</a:t>
            </a:r>
            <a:endParaRPr lang="en-US" sz="750" dirty="0"/>
          </a:p>
        </p:txBody>
      </p:sp>
      <p:sp>
        <p:nvSpPr>
          <p:cNvPr id="26" name="Text 24"/>
          <p:cNvSpPr/>
          <p:nvPr/>
        </p:nvSpPr>
        <p:spPr>
          <a:xfrm>
            <a:off x="3383280" y="2423160"/>
            <a:ext cx="1371600" cy="256032"/>
          </a:xfrm>
          <a:prstGeom prst="rect">
            <a:avLst/>
          </a:prstGeom>
          <a:noFill/>
          <a:ln/>
        </p:spPr>
        <p:txBody>
          <a:bodyPr wrap="square" lIns="0" tIns="0" rIns="0" bIns="0" rtlCol="0" anchor="ctr"/>
          <a:lstStyle/>
          <a:p>
            <a:pPr indent="0" marL="0">
              <a:buNone/>
            </a:pPr>
            <a:r>
              <a:rPr lang="en-US" sz="750" dirty="0">
                <a:solidFill>
                  <a:srgbClr val="1E293B"/>
                </a:solidFill>
                <a:latin typeface="Calibri" pitchFamily="34" charset="0"/>
                <a:ea typeface="Calibri" pitchFamily="34" charset="-122"/>
                <a:cs typeface="Calibri" pitchFamily="34" charset="-120"/>
              </a:rPr>
              <a:t>Architect / Plan</a:t>
            </a:r>
            <a:endParaRPr lang="en-US" sz="750" dirty="0"/>
          </a:p>
        </p:txBody>
      </p:sp>
      <p:sp>
        <p:nvSpPr>
          <p:cNvPr id="27" name="Shape 25"/>
          <p:cNvSpPr/>
          <p:nvPr/>
        </p:nvSpPr>
        <p:spPr>
          <a:xfrm>
            <a:off x="365760" y="2697480"/>
            <a:ext cx="4572000" cy="256032"/>
          </a:xfrm>
          <a:prstGeom prst="rect">
            <a:avLst/>
          </a:prstGeom>
          <a:solidFill>
            <a:srgbClr val="FFFFFF"/>
          </a:solidFill>
          <a:ln/>
        </p:spPr>
      </p:sp>
      <p:sp>
        <p:nvSpPr>
          <p:cNvPr id="28" name="Text 26"/>
          <p:cNvSpPr/>
          <p:nvPr/>
        </p:nvSpPr>
        <p:spPr>
          <a:xfrm>
            <a:off x="457200" y="2697480"/>
            <a:ext cx="1005840" cy="256032"/>
          </a:xfrm>
          <a:prstGeom prst="rect">
            <a:avLst/>
          </a:prstGeom>
          <a:noFill/>
          <a:ln/>
        </p:spPr>
        <p:txBody>
          <a:bodyPr wrap="square" lIns="0" tIns="0" rIns="0" bIns="0" rtlCol="0" anchor="ctr"/>
          <a:lstStyle/>
          <a:p>
            <a:pPr indent="0" marL="0">
              <a:buNone/>
            </a:pPr>
            <a:r>
              <a:rPr lang="en-US" sz="750" dirty="0">
                <a:solidFill>
                  <a:srgbClr val="1E293B"/>
                </a:solidFill>
                <a:latin typeface="Calibri" pitchFamily="34" charset="0"/>
                <a:ea typeface="Calibri" pitchFamily="34" charset="-122"/>
                <a:cs typeface="Calibri" pitchFamily="34" charset="-120"/>
              </a:rPr>
              <a:t>Implementation</a:t>
            </a:r>
            <a:endParaRPr lang="en-US" sz="750" dirty="0"/>
          </a:p>
        </p:txBody>
      </p:sp>
      <p:sp>
        <p:nvSpPr>
          <p:cNvPr id="29" name="Text 27"/>
          <p:cNvSpPr/>
          <p:nvPr/>
        </p:nvSpPr>
        <p:spPr>
          <a:xfrm>
            <a:off x="1554480" y="2697480"/>
            <a:ext cx="1097280" cy="256032"/>
          </a:xfrm>
          <a:prstGeom prst="rect">
            <a:avLst/>
          </a:prstGeom>
          <a:noFill/>
          <a:ln/>
        </p:spPr>
        <p:txBody>
          <a:bodyPr wrap="square" lIns="0" tIns="0" rIns="0" bIns="0" rtlCol="0" anchor="ctr"/>
          <a:lstStyle/>
          <a:p>
            <a:pPr indent="0" marL="0">
              <a:buNone/>
            </a:pPr>
            <a:r>
              <a:rPr lang="en-US" sz="750" dirty="0">
                <a:solidFill>
                  <a:srgbClr val="1E293B"/>
                </a:solidFill>
                <a:latin typeface="Consolas" pitchFamily="34" charset="0"/>
                <a:ea typeface="Consolas" pitchFamily="34" charset="-122"/>
                <a:cs typeface="Consolas" pitchFamily="34" charset="-120"/>
              </a:rPr>
              <a:t>ON (default)</a:t>
            </a:r>
            <a:endParaRPr lang="en-US" sz="750" dirty="0"/>
          </a:p>
        </p:txBody>
      </p:sp>
      <p:sp>
        <p:nvSpPr>
          <p:cNvPr id="30" name="Text 28"/>
          <p:cNvSpPr/>
          <p:nvPr/>
        </p:nvSpPr>
        <p:spPr>
          <a:xfrm>
            <a:off x="2743200" y="2697480"/>
            <a:ext cx="640080" cy="256032"/>
          </a:xfrm>
          <a:prstGeom prst="rect">
            <a:avLst/>
          </a:prstGeom>
          <a:noFill/>
          <a:ln/>
        </p:spPr>
        <p:txBody>
          <a:bodyPr wrap="square" lIns="0" tIns="0" rIns="0" bIns="0" rtlCol="0" anchor="ctr"/>
          <a:lstStyle/>
          <a:p>
            <a:pPr indent="0" marL="0">
              <a:buNone/>
            </a:pPr>
            <a:r>
              <a:rPr lang="en-US" sz="750" dirty="0">
                <a:solidFill>
                  <a:srgbClr val="1E293B"/>
                </a:solidFill>
                <a:latin typeface="Consolas" pitchFamily="34" charset="0"/>
                <a:ea typeface="Consolas" pitchFamily="34" charset="-122"/>
                <a:cs typeface="Consolas" pitchFamily="34" charset="-120"/>
              </a:rPr>
              <a:t>0.6</a:t>
            </a:r>
            <a:endParaRPr lang="en-US" sz="750" dirty="0"/>
          </a:p>
        </p:txBody>
      </p:sp>
      <p:sp>
        <p:nvSpPr>
          <p:cNvPr id="31" name="Text 29"/>
          <p:cNvSpPr/>
          <p:nvPr/>
        </p:nvSpPr>
        <p:spPr>
          <a:xfrm>
            <a:off x="3383280" y="2697480"/>
            <a:ext cx="1371600" cy="256032"/>
          </a:xfrm>
          <a:prstGeom prst="rect">
            <a:avLst/>
          </a:prstGeom>
          <a:noFill/>
          <a:ln/>
        </p:spPr>
        <p:txBody>
          <a:bodyPr wrap="square" lIns="0" tIns="0" rIns="0" bIns="0" rtlCol="0" anchor="ctr"/>
          <a:lstStyle/>
          <a:p>
            <a:pPr indent="0" marL="0">
              <a:buNone/>
            </a:pPr>
            <a:r>
              <a:rPr lang="en-US" sz="750" dirty="0">
                <a:solidFill>
                  <a:srgbClr val="1E293B"/>
                </a:solidFill>
                <a:latin typeface="Calibri" pitchFamily="34" charset="0"/>
                <a:ea typeface="Calibri" pitchFamily="34" charset="-122"/>
                <a:cs typeface="Calibri" pitchFamily="34" charset="-120"/>
              </a:rPr>
              <a:t>Code / Build</a:t>
            </a:r>
            <a:endParaRPr lang="en-US" sz="750" dirty="0"/>
          </a:p>
        </p:txBody>
      </p:sp>
      <p:sp>
        <p:nvSpPr>
          <p:cNvPr id="32" name="Shape 30"/>
          <p:cNvSpPr/>
          <p:nvPr/>
        </p:nvSpPr>
        <p:spPr>
          <a:xfrm>
            <a:off x="5212080" y="1280160"/>
            <a:ext cx="3566160" cy="1600200"/>
          </a:xfrm>
          <a:prstGeom prst="rect">
            <a:avLst/>
          </a:prstGeom>
          <a:solidFill>
            <a:srgbClr val="0F1B2D"/>
          </a:solidFill>
          <a:ln/>
        </p:spPr>
      </p:sp>
      <p:sp>
        <p:nvSpPr>
          <p:cNvPr id="33" name="Shape 31"/>
          <p:cNvSpPr/>
          <p:nvPr/>
        </p:nvSpPr>
        <p:spPr>
          <a:xfrm>
            <a:off x="5212080" y="1280160"/>
            <a:ext cx="3566160" cy="54864"/>
          </a:xfrm>
          <a:prstGeom prst="rect">
            <a:avLst/>
          </a:prstGeom>
          <a:solidFill>
            <a:srgbClr val="0D9488"/>
          </a:solidFill>
          <a:ln/>
        </p:spPr>
      </p:sp>
      <p:sp>
        <p:nvSpPr>
          <p:cNvPr id="34" name="Text 32"/>
          <p:cNvSpPr/>
          <p:nvPr/>
        </p:nvSpPr>
        <p:spPr>
          <a:xfrm>
            <a:off x="5394960" y="1371600"/>
            <a:ext cx="3200400" cy="228600"/>
          </a:xfrm>
          <a:prstGeom prst="rect">
            <a:avLst/>
          </a:prstGeom>
          <a:noFill/>
          <a:ln/>
        </p:spPr>
        <p:txBody>
          <a:bodyPr wrap="square" lIns="0" tIns="0" rIns="0" bIns="0" rtlCol="0" anchor="ctr"/>
          <a:lstStyle/>
          <a:p>
            <a:pPr indent="0" marL="0">
              <a:buNone/>
            </a:pPr>
            <a:r>
              <a:rPr lang="en-US" sz="1100" b="1" dirty="0">
                <a:solidFill>
                  <a:srgbClr val="14B8A6"/>
                </a:solidFill>
                <a:latin typeface="Calibri" pitchFamily="34" charset="0"/>
                <a:ea typeface="Calibri" pitchFamily="34" charset="-122"/>
                <a:cs typeface="Calibri" pitchFamily="34" charset="-120"/>
              </a:rPr>
              <a:t>Session Management</a:t>
            </a:r>
            <a:endParaRPr lang="en-US" sz="1100" dirty="0"/>
          </a:p>
        </p:txBody>
      </p:sp>
      <p:sp>
        <p:nvSpPr>
          <p:cNvPr id="35" name="Text 33"/>
          <p:cNvSpPr/>
          <p:nvPr/>
        </p:nvSpPr>
        <p:spPr>
          <a:xfrm>
            <a:off x="5394960" y="1691640"/>
            <a:ext cx="3200400" cy="219456"/>
          </a:xfrm>
          <a:prstGeom prst="rect">
            <a:avLst/>
          </a:prstGeom>
          <a:noFill/>
          <a:ln/>
        </p:spPr>
        <p:txBody>
          <a:bodyPr wrap="square" lIns="0" tIns="0" rIns="0" bIns="0" rtlCol="0" anchor="ctr"/>
          <a:lstStyle/>
          <a:p>
            <a:pPr indent="0" marL="0">
              <a:buNone/>
            </a:pPr>
            <a:r>
              <a:rPr lang="en-US" sz="800" dirty="0">
                <a:solidFill>
                  <a:srgbClr val="94A3B8"/>
                </a:solidFill>
                <a:latin typeface="Calibri" pitchFamily="34" charset="0"/>
                <a:ea typeface="Calibri" pitchFamily="34" charset="-122"/>
                <a:cs typeface="Calibri" pitchFamily="34" charset="-120"/>
              </a:rPr>
              <a:t>✔  One BMAD phase per session — don’t mix</a:t>
            </a:r>
            <a:endParaRPr lang="en-US" sz="800" dirty="0"/>
          </a:p>
        </p:txBody>
      </p:sp>
      <p:sp>
        <p:nvSpPr>
          <p:cNvPr id="36" name="Text 34"/>
          <p:cNvSpPr/>
          <p:nvPr/>
        </p:nvSpPr>
        <p:spPr>
          <a:xfrm>
            <a:off x="5394960" y="1911096"/>
            <a:ext cx="3200400" cy="219456"/>
          </a:xfrm>
          <a:prstGeom prst="rect">
            <a:avLst/>
          </a:prstGeom>
          <a:noFill/>
          <a:ln/>
        </p:spPr>
        <p:txBody>
          <a:bodyPr wrap="square" lIns="0" tIns="0" rIns="0" bIns="0" rtlCol="0" anchor="ctr"/>
          <a:lstStyle/>
          <a:p>
            <a:pPr indent="0" marL="0">
              <a:buNone/>
            </a:pPr>
            <a:r>
              <a:rPr lang="en-US" sz="800" dirty="0">
                <a:solidFill>
                  <a:srgbClr val="94A3B8"/>
                </a:solidFill>
                <a:latin typeface="Calibri" pitchFamily="34" charset="0"/>
                <a:ea typeface="Calibri" pitchFamily="34" charset="-122"/>
                <a:cs typeface="Calibri" pitchFamily="34" charset="-120"/>
              </a:rPr>
              <a:t>✔  Break long workflows into isolated tasks</a:t>
            </a:r>
            <a:endParaRPr lang="en-US" sz="800" dirty="0"/>
          </a:p>
        </p:txBody>
      </p:sp>
      <p:sp>
        <p:nvSpPr>
          <p:cNvPr id="37" name="Text 35"/>
          <p:cNvSpPr/>
          <p:nvPr/>
        </p:nvSpPr>
        <p:spPr>
          <a:xfrm>
            <a:off x="5394960" y="2130552"/>
            <a:ext cx="3200400" cy="219456"/>
          </a:xfrm>
          <a:prstGeom prst="rect">
            <a:avLst/>
          </a:prstGeom>
          <a:noFill/>
          <a:ln/>
        </p:spPr>
        <p:txBody>
          <a:bodyPr wrap="square" lIns="0" tIns="0" rIns="0" bIns="0" rtlCol="0" anchor="ctr"/>
          <a:lstStyle/>
          <a:p>
            <a:pPr indent="0" marL="0">
              <a:buNone/>
            </a:pPr>
            <a:r>
              <a:rPr lang="en-US" sz="800" dirty="0">
                <a:solidFill>
                  <a:srgbClr val="94A3B8"/>
                </a:solidFill>
                <a:latin typeface="Calibri" pitchFamily="34" charset="0"/>
                <a:ea typeface="Calibri" pitchFamily="34" charset="-122"/>
                <a:cs typeface="Calibri" pitchFamily="34" charset="-120"/>
              </a:rPr>
              <a:t>✔  Start fresh when quality degrades</a:t>
            </a:r>
            <a:endParaRPr lang="en-US" sz="800" dirty="0"/>
          </a:p>
        </p:txBody>
      </p:sp>
      <p:sp>
        <p:nvSpPr>
          <p:cNvPr id="38" name="Text 36"/>
          <p:cNvSpPr/>
          <p:nvPr/>
        </p:nvSpPr>
        <p:spPr>
          <a:xfrm>
            <a:off x="5394960" y="2350008"/>
            <a:ext cx="3200400" cy="219456"/>
          </a:xfrm>
          <a:prstGeom prst="rect">
            <a:avLst/>
          </a:prstGeom>
          <a:noFill/>
          <a:ln/>
        </p:spPr>
        <p:txBody>
          <a:bodyPr wrap="square" lIns="0" tIns="0" rIns="0" bIns="0" rtlCol="0" anchor="ctr"/>
          <a:lstStyle/>
          <a:p>
            <a:pPr indent="0" marL="0">
              <a:buNone/>
            </a:pPr>
            <a:r>
              <a:rPr lang="en-US" sz="800" dirty="0">
                <a:solidFill>
                  <a:srgbClr val="94A3B8"/>
                </a:solidFill>
                <a:latin typeface="Calibri" pitchFamily="34" charset="0"/>
                <a:ea typeface="Calibri" pitchFamily="34" charset="-122"/>
                <a:cs typeface="Calibri" pitchFamily="34" charset="-120"/>
              </a:rPr>
              <a:t>✔  Keep context window at 32K for agents</a:t>
            </a:r>
            <a:endParaRPr lang="en-US" sz="800" dirty="0"/>
          </a:p>
        </p:txBody>
      </p:sp>
      <p:sp>
        <p:nvSpPr>
          <p:cNvPr id="39" name="Text 37"/>
          <p:cNvSpPr/>
          <p:nvPr/>
        </p:nvSpPr>
        <p:spPr>
          <a:xfrm>
            <a:off x="5394960" y="2569464"/>
            <a:ext cx="3200400" cy="219456"/>
          </a:xfrm>
          <a:prstGeom prst="rect">
            <a:avLst/>
          </a:prstGeom>
          <a:noFill/>
          <a:ln/>
        </p:spPr>
        <p:txBody>
          <a:bodyPr wrap="square" lIns="0" tIns="0" rIns="0" bIns="0" rtlCol="0" anchor="ctr"/>
          <a:lstStyle/>
          <a:p>
            <a:pPr indent="0" marL="0">
              <a:buNone/>
            </a:pPr>
            <a:r>
              <a:rPr lang="en-US" sz="800" dirty="0">
                <a:solidFill>
                  <a:srgbClr val="94A3B8"/>
                </a:solidFill>
                <a:latin typeface="Calibri" pitchFamily="34" charset="0"/>
                <a:ea typeface="Calibri" pitchFamily="34" charset="-122"/>
                <a:cs typeface="Calibri" pitchFamily="34" charset="-120"/>
              </a:rPr>
              <a:t>✔  Always keep auto-approve OFF for planning</a:t>
            </a:r>
            <a:endParaRPr lang="en-US" sz="800" dirty="0"/>
          </a:p>
        </p:txBody>
      </p:sp>
      <p:sp>
        <p:nvSpPr>
          <p:cNvPr id="40" name="Shape 38"/>
          <p:cNvSpPr/>
          <p:nvPr/>
        </p:nvSpPr>
        <p:spPr>
          <a:xfrm>
            <a:off x="365760" y="3063240"/>
            <a:ext cx="8412480" cy="160020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41" name="Shape 39"/>
          <p:cNvSpPr/>
          <p:nvPr/>
        </p:nvSpPr>
        <p:spPr>
          <a:xfrm>
            <a:off x="365760" y="3063240"/>
            <a:ext cx="8412480" cy="54864"/>
          </a:xfrm>
          <a:prstGeom prst="rect">
            <a:avLst/>
          </a:prstGeom>
          <a:solidFill>
            <a:srgbClr val="8B5CF6"/>
          </a:solidFill>
          <a:ln/>
        </p:spPr>
      </p:sp>
      <p:sp>
        <p:nvSpPr>
          <p:cNvPr id="42" name="Text 40"/>
          <p:cNvSpPr/>
          <p:nvPr/>
        </p:nvSpPr>
        <p:spPr>
          <a:xfrm>
            <a:off x="548640" y="3154680"/>
            <a:ext cx="8046720" cy="228600"/>
          </a:xfrm>
          <a:prstGeom prst="rect">
            <a:avLst/>
          </a:prstGeom>
          <a:noFill/>
          <a:ln/>
        </p:spPr>
        <p:txBody>
          <a:bodyPr wrap="square" lIns="0" tIns="0" rIns="0" bIns="0" rtlCol="0" anchor="ctr"/>
          <a:lstStyle/>
          <a:p>
            <a:pPr indent="0" marL="0">
              <a:buNone/>
            </a:pPr>
            <a:r>
              <a:rPr lang="en-US" sz="1100" b="1" dirty="0">
                <a:solidFill>
                  <a:srgbClr val="1E293B"/>
                </a:solidFill>
                <a:latin typeface="Calibri" pitchFamily="34" charset="0"/>
                <a:ea typeface="Calibri" pitchFamily="34" charset="-122"/>
                <a:cs typeface="Calibri" pitchFamily="34" charset="-120"/>
              </a:rPr>
              <a:t>Prompt Differently for Local Models</a:t>
            </a:r>
            <a:endParaRPr lang="en-US" sz="1100" dirty="0"/>
          </a:p>
        </p:txBody>
      </p:sp>
      <p:sp>
        <p:nvSpPr>
          <p:cNvPr id="43" name="Shape 41"/>
          <p:cNvSpPr/>
          <p:nvPr/>
        </p:nvSpPr>
        <p:spPr>
          <a:xfrm>
            <a:off x="548640" y="3474720"/>
            <a:ext cx="3840480" cy="228600"/>
          </a:xfrm>
          <a:prstGeom prst="rect">
            <a:avLst/>
          </a:prstGeom>
          <a:solidFill>
            <a:srgbClr val="FEE2E2"/>
          </a:solidFill>
          <a:ln/>
        </p:spPr>
      </p:sp>
      <p:sp>
        <p:nvSpPr>
          <p:cNvPr id="44" name="Text 42"/>
          <p:cNvSpPr/>
          <p:nvPr/>
        </p:nvSpPr>
        <p:spPr>
          <a:xfrm>
            <a:off x="640080" y="3474720"/>
            <a:ext cx="1828800" cy="228600"/>
          </a:xfrm>
          <a:prstGeom prst="rect">
            <a:avLst/>
          </a:prstGeom>
          <a:noFill/>
          <a:ln/>
        </p:spPr>
        <p:txBody>
          <a:bodyPr wrap="square" lIns="0" tIns="0" rIns="0" bIns="0" rtlCol="0" anchor="ctr"/>
          <a:lstStyle/>
          <a:p>
            <a:pPr indent="0" marL="0">
              <a:buNone/>
            </a:pPr>
            <a:r>
              <a:rPr lang="en-US" sz="900" b="1" dirty="0">
                <a:solidFill>
                  <a:srgbClr val="DC2626"/>
                </a:solidFill>
                <a:latin typeface="Calibri" pitchFamily="34" charset="0"/>
                <a:ea typeface="Calibri" pitchFamily="34" charset="-122"/>
                <a:cs typeface="Calibri" pitchFamily="34" charset="-120"/>
              </a:rPr>
              <a:t>✖  Don’t say</a:t>
            </a:r>
            <a:endParaRPr lang="en-US" sz="900" dirty="0"/>
          </a:p>
        </p:txBody>
      </p:sp>
      <p:sp>
        <p:nvSpPr>
          <p:cNvPr id="45" name="Shape 43"/>
          <p:cNvSpPr/>
          <p:nvPr/>
        </p:nvSpPr>
        <p:spPr>
          <a:xfrm>
            <a:off x="4572000" y="3474720"/>
            <a:ext cx="4023360" cy="228600"/>
          </a:xfrm>
          <a:prstGeom prst="rect">
            <a:avLst/>
          </a:prstGeom>
          <a:solidFill>
            <a:srgbClr val="DCFCE7"/>
          </a:solidFill>
          <a:ln/>
        </p:spPr>
      </p:sp>
      <p:sp>
        <p:nvSpPr>
          <p:cNvPr id="46" name="Text 44"/>
          <p:cNvSpPr/>
          <p:nvPr/>
        </p:nvSpPr>
        <p:spPr>
          <a:xfrm>
            <a:off x="4663440" y="3474720"/>
            <a:ext cx="1828800" cy="228600"/>
          </a:xfrm>
          <a:prstGeom prst="rect">
            <a:avLst/>
          </a:prstGeom>
          <a:noFill/>
          <a:ln/>
        </p:spPr>
        <p:txBody>
          <a:bodyPr wrap="square" lIns="0" tIns="0" rIns="0" bIns="0" rtlCol="0" anchor="ctr"/>
          <a:lstStyle/>
          <a:p>
            <a:pPr indent="0" marL="0">
              <a:buNone/>
            </a:pPr>
            <a:r>
              <a:rPr lang="en-US" sz="900" b="1" dirty="0">
                <a:solidFill>
                  <a:srgbClr val="059669"/>
                </a:solidFill>
                <a:latin typeface="Calibri" pitchFamily="34" charset="0"/>
                <a:ea typeface="Calibri" pitchFamily="34" charset="-122"/>
                <a:cs typeface="Calibri" pitchFamily="34" charset="-120"/>
              </a:rPr>
              <a:t>✔  Say instead</a:t>
            </a:r>
            <a:endParaRPr lang="en-US" sz="900" dirty="0"/>
          </a:p>
        </p:txBody>
      </p:sp>
      <p:sp>
        <p:nvSpPr>
          <p:cNvPr id="47" name="Text 45"/>
          <p:cNvSpPr/>
          <p:nvPr/>
        </p:nvSpPr>
        <p:spPr>
          <a:xfrm>
            <a:off x="640080" y="3749040"/>
            <a:ext cx="3657600" cy="256032"/>
          </a:xfrm>
          <a:prstGeom prst="rect">
            <a:avLst/>
          </a:prstGeom>
          <a:noFill/>
          <a:ln/>
        </p:spPr>
        <p:txBody>
          <a:bodyPr wrap="square" lIns="0" tIns="0" rIns="0" bIns="0" rtlCol="0" anchor="ctr"/>
          <a:lstStyle/>
          <a:p>
            <a:pPr indent="0" marL="0">
              <a:buNone/>
            </a:pPr>
            <a:r>
              <a:rPr lang="en-US" sz="800" dirty="0">
                <a:solidFill>
                  <a:srgbClr val="DC2626"/>
                </a:solidFill>
                <a:latin typeface="Consolas" pitchFamily="34" charset="0"/>
                <a:ea typeface="Consolas" pitchFamily="34" charset="-122"/>
                <a:cs typeface="Consolas" pitchFamily="34" charset="-120"/>
              </a:rPr>
              <a:t>"Let’s think about the architecture"</a:t>
            </a:r>
            <a:endParaRPr lang="en-US" sz="800" dirty="0"/>
          </a:p>
        </p:txBody>
      </p:sp>
      <p:sp>
        <p:nvSpPr>
          <p:cNvPr id="48" name="Text 46"/>
          <p:cNvSpPr/>
          <p:nvPr/>
        </p:nvSpPr>
        <p:spPr>
          <a:xfrm>
            <a:off x="4663440" y="3749040"/>
            <a:ext cx="3840480" cy="256032"/>
          </a:xfrm>
          <a:prstGeom prst="rect">
            <a:avLst/>
          </a:prstGeom>
          <a:noFill/>
          <a:ln/>
        </p:spPr>
        <p:txBody>
          <a:bodyPr wrap="square" lIns="0" tIns="0" rIns="0" bIns="0" rtlCol="0" anchor="ctr"/>
          <a:lstStyle/>
          <a:p>
            <a:pPr indent="0" marL="0">
              <a:buNone/>
            </a:pPr>
            <a:r>
              <a:rPr lang="en-US" sz="750" dirty="0">
                <a:solidFill>
                  <a:srgbClr val="059669"/>
                </a:solidFill>
                <a:latin typeface="Consolas" pitchFamily="34" charset="0"/>
                <a:ea typeface="Consolas" pitchFamily="34" charset="-122"/>
                <a:cs typeface="Consolas" pitchFamily="34" charset="-120"/>
              </a:rPr>
              <a:t>"In ARCHITECT MODE: discuss the architecture. Text only, no files."</a:t>
            </a:r>
            <a:endParaRPr lang="en-US" sz="750" dirty="0"/>
          </a:p>
        </p:txBody>
      </p:sp>
      <p:sp>
        <p:nvSpPr>
          <p:cNvPr id="49" name="Text 47"/>
          <p:cNvSpPr/>
          <p:nvPr/>
        </p:nvSpPr>
        <p:spPr>
          <a:xfrm>
            <a:off x="640080" y="4023360"/>
            <a:ext cx="3657600" cy="256032"/>
          </a:xfrm>
          <a:prstGeom prst="rect">
            <a:avLst/>
          </a:prstGeom>
          <a:noFill/>
          <a:ln/>
        </p:spPr>
        <p:txBody>
          <a:bodyPr wrap="square" lIns="0" tIns="0" rIns="0" bIns="0" rtlCol="0" anchor="ctr"/>
          <a:lstStyle/>
          <a:p>
            <a:pPr indent="0" marL="0">
              <a:buNone/>
            </a:pPr>
            <a:r>
              <a:rPr lang="en-US" sz="800" dirty="0">
                <a:solidFill>
                  <a:srgbClr val="DC2626"/>
                </a:solidFill>
                <a:latin typeface="Consolas" pitchFamily="34" charset="0"/>
                <a:ea typeface="Consolas" pitchFamily="34" charset="-122"/>
                <a:cs typeface="Consolas" pitchFamily="34" charset="-120"/>
              </a:rPr>
              <a:t>"Create the PRD"</a:t>
            </a:r>
            <a:endParaRPr lang="en-US" sz="800" dirty="0"/>
          </a:p>
        </p:txBody>
      </p:sp>
      <p:sp>
        <p:nvSpPr>
          <p:cNvPr id="50" name="Text 48"/>
          <p:cNvSpPr/>
          <p:nvPr/>
        </p:nvSpPr>
        <p:spPr>
          <a:xfrm>
            <a:off x="4663440" y="4023360"/>
            <a:ext cx="3840480" cy="256032"/>
          </a:xfrm>
          <a:prstGeom prst="rect">
            <a:avLst/>
          </a:prstGeom>
          <a:noFill/>
          <a:ln/>
        </p:spPr>
        <p:txBody>
          <a:bodyPr wrap="square" lIns="0" tIns="0" rIns="0" bIns="0" rtlCol="0" anchor="ctr"/>
          <a:lstStyle/>
          <a:p>
            <a:pPr indent="0" marL="0">
              <a:buNone/>
            </a:pPr>
            <a:r>
              <a:rPr lang="en-US" sz="750" dirty="0">
                <a:solidFill>
                  <a:srgbClr val="059669"/>
                </a:solidFill>
                <a:latin typeface="Consolas" pitchFamily="34" charset="0"/>
                <a:ea typeface="Consolas" pitchFamily="34" charset="-122"/>
                <a:cs typeface="Consolas" pitchFamily="34" charset="-120"/>
              </a:rPr>
              <a:t>"Create a PRD and save it to _bmad-output/planning/prd.md"</a:t>
            </a:r>
            <a:endParaRPr lang="en-US" sz="750" dirty="0"/>
          </a:p>
        </p:txBody>
      </p:sp>
      <p:sp>
        <p:nvSpPr>
          <p:cNvPr id="51" name="Text 49"/>
          <p:cNvSpPr/>
          <p:nvPr/>
        </p:nvSpPr>
        <p:spPr>
          <a:xfrm>
            <a:off x="640080" y="4297680"/>
            <a:ext cx="3657600" cy="256032"/>
          </a:xfrm>
          <a:prstGeom prst="rect">
            <a:avLst/>
          </a:prstGeom>
          <a:noFill/>
          <a:ln/>
        </p:spPr>
        <p:txBody>
          <a:bodyPr wrap="square" lIns="0" tIns="0" rIns="0" bIns="0" rtlCol="0" anchor="ctr"/>
          <a:lstStyle/>
          <a:p>
            <a:pPr indent="0" marL="0">
              <a:buNone/>
            </a:pPr>
            <a:r>
              <a:rPr lang="en-US" sz="800" dirty="0">
                <a:solidFill>
                  <a:srgbClr val="DC2626"/>
                </a:solidFill>
                <a:latin typeface="Consolas" pitchFamily="34" charset="0"/>
                <a:ea typeface="Consolas" pitchFamily="34" charset="-122"/>
                <a:cs typeface="Consolas" pitchFamily="34" charset="-120"/>
              </a:rPr>
              <a:t>"What do you think?"</a:t>
            </a:r>
            <a:endParaRPr lang="en-US" sz="800" dirty="0"/>
          </a:p>
        </p:txBody>
      </p:sp>
      <p:sp>
        <p:nvSpPr>
          <p:cNvPr id="52" name="Text 50"/>
          <p:cNvSpPr/>
          <p:nvPr/>
        </p:nvSpPr>
        <p:spPr>
          <a:xfrm>
            <a:off x="4663440" y="4297680"/>
            <a:ext cx="3840480" cy="256032"/>
          </a:xfrm>
          <a:prstGeom prst="rect">
            <a:avLst/>
          </a:prstGeom>
          <a:noFill/>
          <a:ln/>
        </p:spPr>
        <p:txBody>
          <a:bodyPr wrap="square" lIns="0" tIns="0" rIns="0" bIns="0" rtlCol="0" anchor="ctr"/>
          <a:lstStyle/>
          <a:p>
            <a:pPr indent="0" marL="0">
              <a:buNone/>
            </a:pPr>
            <a:r>
              <a:rPr lang="en-US" sz="750" dirty="0">
                <a:solidFill>
                  <a:srgbClr val="059669"/>
                </a:solidFill>
                <a:latin typeface="Consolas" pitchFamily="34" charset="0"/>
                <a:ea typeface="Consolas" pitchFamily="34" charset="-122"/>
                <a:cs typeface="Consolas" pitchFamily="34" charset="-120"/>
              </a:rPr>
              <a:t>"Answer in text: what do you think about X?"</a:t>
            </a:r>
            <a:endParaRPr lang="en-US" sz="750" dirty="0"/>
          </a:p>
        </p:txBody>
      </p:sp>
      <p:sp>
        <p:nvSpPr>
          <p:cNvPr id="53" name="Text 51"/>
          <p:cNvSpPr/>
          <p:nvPr/>
        </p:nvSpPr>
        <p:spPr>
          <a:xfrm>
            <a:off x="365760" y="4754880"/>
            <a:ext cx="8412480" cy="228600"/>
          </a:xfrm>
          <a:prstGeom prst="rect">
            <a:avLst/>
          </a:prstGeom>
          <a:noFill/>
          <a:ln/>
        </p:spPr>
        <p:txBody>
          <a:bodyPr wrap="square" rtlCol="0" anchor="ctr"/>
          <a:lstStyle/>
          <a:p>
            <a:pPr algn="ctr" indent="0" marL="0">
              <a:buNone/>
            </a:pPr>
            <a:r>
              <a:rPr lang="en-US" sz="950" i="1" dirty="0">
                <a:solidFill>
                  <a:srgbClr val="0D9488"/>
                </a:solidFill>
                <a:latin typeface="Calibri" pitchFamily="34" charset="0"/>
                <a:ea typeface="Calibri" pitchFamily="34" charset="-122"/>
                <a:cs typeface="Calibri" pitchFamily="34" charset="-120"/>
              </a:rPr>
              <a:t>Lower temperature for planning, higher for coding. Greedy decoding (temp=0) makes the model predictable during discussions.</a:t>
            </a:r>
            <a:endParaRPr lang="en-US" sz="950" dirty="0"/>
          </a:p>
        </p:txBody>
      </p:sp>
      <p:sp>
        <p:nvSpPr>
          <p:cNvPr id="54" name="Text 52"/>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40 / 100</a:t>
            </a:r>
            <a:endParaRPr lang="en-US" sz="8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name="Slide 41">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Cline + Local LLM Configuration</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200" dirty="0">
                <a:solidFill>
                  <a:srgbClr val="14B8A6"/>
                </a:solidFill>
                <a:latin typeface="Calibri" pitchFamily="34" charset="0"/>
                <a:ea typeface="Calibri" pitchFamily="34" charset="-122"/>
                <a:cs typeface="Calibri" pitchFamily="34" charset="-120"/>
              </a:rPr>
              <a:t>How to make Cline work well with local models for BMAD workflows</a:t>
            </a:r>
            <a:endParaRPr lang="en-US" sz="1200" dirty="0"/>
          </a:p>
        </p:txBody>
      </p:sp>
      <p:sp>
        <p:nvSpPr>
          <p:cNvPr id="5" name="Shape 3"/>
          <p:cNvSpPr/>
          <p:nvPr/>
        </p:nvSpPr>
        <p:spPr>
          <a:xfrm>
            <a:off x="365760" y="1234440"/>
            <a:ext cx="4114800" cy="3383280"/>
          </a:xfrm>
          <a:prstGeom prst="rect">
            <a:avLst/>
          </a:prstGeom>
          <a:solidFill>
            <a:srgbClr val="1A2744"/>
          </a:solidFill>
          <a:ln/>
        </p:spPr>
      </p:sp>
      <p:sp>
        <p:nvSpPr>
          <p:cNvPr id="6" name="Shape 4"/>
          <p:cNvSpPr/>
          <p:nvPr/>
        </p:nvSpPr>
        <p:spPr>
          <a:xfrm>
            <a:off x="365760" y="1234440"/>
            <a:ext cx="4114800" cy="54864"/>
          </a:xfrm>
          <a:prstGeom prst="rect">
            <a:avLst/>
          </a:prstGeom>
          <a:solidFill>
            <a:srgbClr val="10B981"/>
          </a:solidFill>
          <a:ln/>
        </p:spPr>
      </p:sp>
      <p:sp>
        <p:nvSpPr>
          <p:cNvPr id="7" name="Text 5"/>
          <p:cNvSpPr/>
          <p:nvPr/>
        </p:nvSpPr>
        <p:spPr>
          <a:xfrm>
            <a:off x="548640" y="1325880"/>
            <a:ext cx="3749040" cy="27432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Key Configuration</a:t>
            </a:r>
            <a:endParaRPr lang="en-US" sz="1300" dirty="0"/>
          </a:p>
        </p:txBody>
      </p:sp>
      <p:sp>
        <p:nvSpPr>
          <p:cNvPr id="8" name="Text 6"/>
          <p:cNvSpPr/>
          <p:nvPr/>
        </p:nvSpPr>
        <p:spPr>
          <a:xfrm>
            <a:off x="548640" y="1691640"/>
            <a:ext cx="3749040" cy="182880"/>
          </a:xfrm>
          <a:prstGeom prst="rect">
            <a:avLst/>
          </a:prstGeom>
          <a:noFill/>
          <a:ln/>
        </p:spPr>
        <p:txBody>
          <a:bodyPr wrap="square" lIns="0" tIns="0" rIns="0" bIns="0" rtlCol="0" anchor="ctr"/>
          <a:lstStyle/>
          <a:p>
            <a:pPr indent="0" marL="0">
              <a:buNone/>
            </a:pPr>
            <a:r>
              <a:rPr lang="en-US" sz="950" b="1" dirty="0">
                <a:solidFill>
                  <a:srgbClr val="14B8A6"/>
                </a:solidFill>
                <a:latin typeface="Calibri" pitchFamily="34" charset="0"/>
                <a:ea typeface="Calibri" pitchFamily="34" charset="-122"/>
                <a:cs typeface="Calibri" pitchFamily="34" charset="-120"/>
              </a:rPr>
              <a:t>Use Architect Mode for planning</a:t>
            </a:r>
            <a:endParaRPr lang="en-US" sz="950" dirty="0"/>
          </a:p>
        </p:txBody>
      </p:sp>
      <p:sp>
        <p:nvSpPr>
          <p:cNvPr id="9" name="Text 7"/>
          <p:cNvSpPr/>
          <p:nvPr/>
        </p:nvSpPr>
        <p:spPr>
          <a:xfrm>
            <a:off x="548640" y="1874520"/>
            <a:ext cx="3749040" cy="320040"/>
          </a:xfrm>
          <a:prstGeom prst="rect">
            <a:avLst/>
          </a:prstGeom>
          <a:noFill/>
          <a:ln/>
        </p:spPr>
        <p:txBody>
          <a:bodyPr wrap="square" lIns="0" tIns="0" rIns="0" bIns="0" rtlCol="0" anchor="t"/>
          <a:lstStyle/>
          <a:p>
            <a:pPr indent="0" marL="0">
              <a:buNone/>
            </a:pPr>
            <a:r>
              <a:rPr lang="en-US" sz="800" dirty="0">
                <a:solidFill>
                  <a:srgbClr val="94A3B8"/>
                </a:solidFill>
                <a:latin typeface="Calibri" pitchFamily="34" charset="0"/>
                <a:ea typeface="Calibri" pitchFamily="34" charset="-122"/>
                <a:cs typeface="Calibri" pitchFamily="34" charset="-120"/>
              </a:rPr>
              <a:t>Restricts model from editing files — forces it to discuss and plan. Switch to Code mode only for implementation.</a:t>
            </a:r>
            <a:endParaRPr lang="en-US" sz="800" dirty="0"/>
          </a:p>
        </p:txBody>
      </p:sp>
      <p:sp>
        <p:nvSpPr>
          <p:cNvPr id="10" name="Text 8"/>
          <p:cNvSpPr/>
          <p:nvPr/>
        </p:nvSpPr>
        <p:spPr>
          <a:xfrm>
            <a:off x="548640" y="2240280"/>
            <a:ext cx="3749040" cy="182880"/>
          </a:xfrm>
          <a:prstGeom prst="rect">
            <a:avLst/>
          </a:prstGeom>
          <a:noFill/>
          <a:ln/>
        </p:spPr>
        <p:txBody>
          <a:bodyPr wrap="square" lIns="0" tIns="0" rIns="0" bIns="0" rtlCol="0" anchor="ctr"/>
          <a:lstStyle/>
          <a:p>
            <a:pPr indent="0" marL="0">
              <a:buNone/>
            </a:pPr>
            <a:r>
              <a:rPr lang="en-US" sz="950" b="1" dirty="0">
                <a:solidFill>
                  <a:srgbClr val="14B8A6"/>
                </a:solidFill>
                <a:latin typeface="Calibri" pitchFamily="34" charset="0"/>
                <a:ea typeface="Calibri" pitchFamily="34" charset="-122"/>
                <a:cs typeface="Calibri" pitchFamily="34" charset="-120"/>
              </a:rPr>
              <a:t>Add Custom Instructions</a:t>
            </a:r>
            <a:endParaRPr lang="en-US" sz="950" dirty="0"/>
          </a:p>
        </p:txBody>
      </p:sp>
      <p:sp>
        <p:nvSpPr>
          <p:cNvPr id="11" name="Text 9"/>
          <p:cNvSpPr/>
          <p:nvPr/>
        </p:nvSpPr>
        <p:spPr>
          <a:xfrm>
            <a:off x="548640" y="2423160"/>
            <a:ext cx="3749040" cy="320040"/>
          </a:xfrm>
          <a:prstGeom prst="rect">
            <a:avLst/>
          </a:prstGeom>
          <a:noFill/>
          <a:ln/>
        </p:spPr>
        <p:txBody>
          <a:bodyPr wrap="square" lIns="0" tIns="0" rIns="0" bIns="0" rtlCol="0" anchor="t"/>
          <a:lstStyle/>
          <a:p>
            <a:pPr indent="0" marL="0">
              <a:buNone/>
            </a:pPr>
            <a:r>
              <a:rPr lang="en-US" sz="800" dirty="0">
                <a:solidFill>
                  <a:srgbClr val="94A3B8"/>
                </a:solidFill>
                <a:latin typeface="Calibri" pitchFamily="34" charset="0"/>
                <a:ea typeface="Calibri" pitchFamily="34" charset="-122"/>
                <a:cs typeface="Calibri" pitchFamily="34" charset="-120"/>
              </a:rPr>
              <a:t>In Cline settings, add: "When the user asks a question — respond in TEXT ONLY. Do NOT create files."</a:t>
            </a:r>
            <a:endParaRPr lang="en-US" sz="800" dirty="0"/>
          </a:p>
        </p:txBody>
      </p:sp>
      <p:sp>
        <p:nvSpPr>
          <p:cNvPr id="12" name="Text 10"/>
          <p:cNvSpPr/>
          <p:nvPr/>
        </p:nvSpPr>
        <p:spPr>
          <a:xfrm>
            <a:off x="548640" y="2788920"/>
            <a:ext cx="3749040" cy="182880"/>
          </a:xfrm>
          <a:prstGeom prst="rect">
            <a:avLst/>
          </a:prstGeom>
          <a:noFill/>
          <a:ln/>
        </p:spPr>
        <p:txBody>
          <a:bodyPr wrap="square" lIns="0" tIns="0" rIns="0" bIns="0" rtlCol="0" anchor="ctr"/>
          <a:lstStyle/>
          <a:p>
            <a:pPr indent="0" marL="0">
              <a:buNone/>
            </a:pPr>
            <a:r>
              <a:rPr lang="en-US" sz="950" b="1" dirty="0">
                <a:solidFill>
                  <a:srgbClr val="14B8A6"/>
                </a:solidFill>
                <a:latin typeface="Calibri" pitchFamily="34" charset="0"/>
                <a:ea typeface="Calibri" pitchFamily="34" charset="-122"/>
                <a:cs typeface="Calibri" pitchFamily="34" charset="-120"/>
              </a:rPr>
              <a:t>Set up .clinerules</a:t>
            </a:r>
            <a:endParaRPr lang="en-US" sz="950" dirty="0"/>
          </a:p>
        </p:txBody>
      </p:sp>
      <p:sp>
        <p:nvSpPr>
          <p:cNvPr id="13" name="Text 11"/>
          <p:cNvSpPr/>
          <p:nvPr/>
        </p:nvSpPr>
        <p:spPr>
          <a:xfrm>
            <a:off x="548640" y="2971800"/>
            <a:ext cx="3749040" cy="320040"/>
          </a:xfrm>
          <a:prstGeom prst="rect">
            <a:avLst/>
          </a:prstGeom>
          <a:noFill/>
          <a:ln/>
        </p:spPr>
        <p:txBody>
          <a:bodyPr wrap="square" lIns="0" tIns="0" rIns="0" bIns="0" rtlCol="0" anchor="t"/>
          <a:lstStyle/>
          <a:p>
            <a:pPr indent="0" marL="0">
              <a:buNone/>
            </a:pPr>
            <a:r>
              <a:rPr lang="en-US" sz="800" dirty="0">
                <a:solidFill>
                  <a:srgbClr val="94A3B8"/>
                </a:solidFill>
                <a:latin typeface="Calibri" pitchFamily="34" charset="0"/>
                <a:ea typeface="Calibri" pitchFamily="34" charset="-122"/>
                <a:cs typeface="Calibri" pitchFamily="34" charset="-120"/>
              </a:rPr>
              <a:t>Create in project root with BMAD phase rules, artifact paths, and "ask before creating files" directive.</a:t>
            </a:r>
            <a:endParaRPr lang="en-US" sz="800" dirty="0"/>
          </a:p>
        </p:txBody>
      </p:sp>
      <p:sp>
        <p:nvSpPr>
          <p:cNvPr id="14" name="Text 12"/>
          <p:cNvSpPr/>
          <p:nvPr/>
        </p:nvSpPr>
        <p:spPr>
          <a:xfrm>
            <a:off x="548640" y="3337560"/>
            <a:ext cx="3749040" cy="182880"/>
          </a:xfrm>
          <a:prstGeom prst="rect">
            <a:avLst/>
          </a:prstGeom>
          <a:noFill/>
          <a:ln/>
        </p:spPr>
        <p:txBody>
          <a:bodyPr wrap="square" lIns="0" tIns="0" rIns="0" bIns="0" rtlCol="0" anchor="ctr"/>
          <a:lstStyle/>
          <a:p>
            <a:pPr indent="0" marL="0">
              <a:buNone/>
            </a:pPr>
            <a:r>
              <a:rPr lang="en-US" sz="950" b="1" dirty="0">
                <a:solidFill>
                  <a:srgbClr val="14B8A6"/>
                </a:solidFill>
                <a:latin typeface="Calibri" pitchFamily="34" charset="0"/>
                <a:ea typeface="Calibri" pitchFamily="34" charset="-122"/>
                <a:cs typeface="Calibri" pitchFamily="34" charset="-120"/>
              </a:rPr>
              <a:t>Temperature: 0.3–0.4</a:t>
            </a:r>
            <a:endParaRPr lang="en-US" sz="950" dirty="0"/>
          </a:p>
        </p:txBody>
      </p:sp>
      <p:sp>
        <p:nvSpPr>
          <p:cNvPr id="15" name="Text 13"/>
          <p:cNvSpPr/>
          <p:nvPr/>
        </p:nvSpPr>
        <p:spPr>
          <a:xfrm>
            <a:off x="548640" y="3520440"/>
            <a:ext cx="3749040" cy="320040"/>
          </a:xfrm>
          <a:prstGeom prst="rect">
            <a:avLst/>
          </a:prstGeom>
          <a:noFill/>
          <a:ln/>
        </p:spPr>
        <p:txBody>
          <a:bodyPr wrap="square" lIns="0" tIns="0" rIns="0" bIns="0" rtlCol="0" anchor="t"/>
          <a:lstStyle/>
          <a:p>
            <a:pPr indent="0" marL="0">
              <a:buNone/>
            </a:pPr>
            <a:r>
              <a:rPr lang="en-US" sz="800" dirty="0">
                <a:solidFill>
                  <a:srgbClr val="94A3B8"/>
                </a:solidFill>
                <a:latin typeface="Calibri" pitchFamily="34" charset="0"/>
                <a:ea typeface="Calibri" pitchFamily="34" charset="-122"/>
                <a:cs typeface="Calibri" pitchFamily="34" charset="-120"/>
              </a:rPr>
              <a:t>Lower = more predictable. Higher values make local models chaotic during planning.</a:t>
            </a:r>
            <a:endParaRPr lang="en-US" sz="800" dirty="0"/>
          </a:p>
        </p:txBody>
      </p:sp>
      <p:sp>
        <p:nvSpPr>
          <p:cNvPr id="16" name="Text 14"/>
          <p:cNvSpPr/>
          <p:nvPr/>
        </p:nvSpPr>
        <p:spPr>
          <a:xfrm>
            <a:off x="548640" y="3886200"/>
            <a:ext cx="3749040" cy="182880"/>
          </a:xfrm>
          <a:prstGeom prst="rect">
            <a:avLst/>
          </a:prstGeom>
          <a:noFill/>
          <a:ln/>
        </p:spPr>
        <p:txBody>
          <a:bodyPr wrap="square" lIns="0" tIns="0" rIns="0" bIns="0" rtlCol="0" anchor="ctr"/>
          <a:lstStyle/>
          <a:p>
            <a:pPr indent="0" marL="0">
              <a:buNone/>
            </a:pPr>
            <a:r>
              <a:rPr lang="en-US" sz="950" b="1" dirty="0">
                <a:solidFill>
                  <a:srgbClr val="14B8A6"/>
                </a:solidFill>
                <a:latin typeface="Calibri" pitchFamily="34" charset="0"/>
                <a:ea typeface="Calibri" pitchFamily="34" charset="-122"/>
                <a:cs typeface="Calibri" pitchFamily="34" charset="-120"/>
              </a:rPr>
              <a:t>Auto-approve OFF</a:t>
            </a:r>
            <a:endParaRPr lang="en-US" sz="950" dirty="0"/>
          </a:p>
        </p:txBody>
      </p:sp>
      <p:sp>
        <p:nvSpPr>
          <p:cNvPr id="17" name="Text 15"/>
          <p:cNvSpPr/>
          <p:nvPr/>
        </p:nvSpPr>
        <p:spPr>
          <a:xfrm>
            <a:off x="548640" y="4069080"/>
            <a:ext cx="3749040" cy="320040"/>
          </a:xfrm>
          <a:prstGeom prst="rect">
            <a:avLst/>
          </a:prstGeom>
          <a:noFill/>
          <a:ln/>
        </p:spPr>
        <p:txBody>
          <a:bodyPr wrap="square" lIns="0" tIns="0" rIns="0" bIns="0" rtlCol="0" anchor="t"/>
          <a:lstStyle/>
          <a:p>
            <a:pPr indent="0" marL="0">
              <a:buNone/>
            </a:pPr>
            <a:r>
              <a:rPr lang="en-US" sz="800" dirty="0">
                <a:solidFill>
                  <a:srgbClr val="94A3B8"/>
                </a:solidFill>
                <a:latin typeface="Calibri" pitchFamily="34" charset="0"/>
                <a:ea typeface="Calibri" pitchFamily="34" charset="-122"/>
                <a:cs typeface="Calibri" pitchFamily="34" charset="-120"/>
              </a:rPr>
              <a:t>Turn off auto-approve for file creation and commands during planning phases.</a:t>
            </a:r>
            <a:endParaRPr lang="en-US" sz="800" dirty="0"/>
          </a:p>
        </p:txBody>
      </p:sp>
      <p:sp>
        <p:nvSpPr>
          <p:cNvPr id="18" name="Shape 16"/>
          <p:cNvSpPr/>
          <p:nvPr/>
        </p:nvSpPr>
        <p:spPr>
          <a:xfrm>
            <a:off x="4754880" y="1234440"/>
            <a:ext cx="4023360" cy="164592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19" name="Shape 17"/>
          <p:cNvSpPr/>
          <p:nvPr/>
        </p:nvSpPr>
        <p:spPr>
          <a:xfrm>
            <a:off x="4754880" y="1234440"/>
            <a:ext cx="4023360" cy="54864"/>
          </a:xfrm>
          <a:prstGeom prst="rect">
            <a:avLst/>
          </a:prstGeom>
          <a:solidFill>
            <a:srgbClr val="3B82F6"/>
          </a:solidFill>
          <a:ln/>
        </p:spPr>
      </p:sp>
      <p:sp>
        <p:nvSpPr>
          <p:cNvPr id="20" name="Text 18"/>
          <p:cNvSpPr/>
          <p:nvPr/>
        </p:nvSpPr>
        <p:spPr>
          <a:xfrm>
            <a:off x="4937760" y="1325880"/>
            <a:ext cx="3657600" cy="228600"/>
          </a:xfrm>
          <a:prstGeom prst="rect">
            <a:avLst/>
          </a:prstGeom>
          <a:noFill/>
          <a:ln/>
        </p:spPr>
        <p:txBody>
          <a:bodyPr wrap="square" lIns="0" tIns="0" rIns="0" bIns="0" rtlCol="0" anchor="ctr"/>
          <a:lstStyle/>
          <a:p>
            <a:pPr indent="0" marL="0">
              <a:buNone/>
            </a:pPr>
            <a:r>
              <a:rPr lang="en-US" sz="1100" b="1" dirty="0">
                <a:solidFill>
                  <a:srgbClr val="1E293B"/>
                </a:solidFill>
                <a:latin typeface="Calibri" pitchFamily="34" charset="0"/>
                <a:ea typeface="Calibri" pitchFamily="34" charset="-122"/>
                <a:cs typeface="Calibri" pitchFamily="34" charset="-120"/>
              </a:rPr>
              <a:t>BMAD Workflow in Cline</a:t>
            </a:r>
            <a:endParaRPr lang="en-US" sz="1100" dirty="0"/>
          </a:p>
        </p:txBody>
      </p:sp>
      <p:sp>
        <p:nvSpPr>
          <p:cNvPr id="21" name="Text 19"/>
          <p:cNvSpPr/>
          <p:nvPr/>
        </p:nvSpPr>
        <p:spPr>
          <a:xfrm>
            <a:off x="4937760" y="1645920"/>
            <a:ext cx="1828800" cy="256032"/>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PM / Requirements</a:t>
            </a:r>
            <a:endParaRPr lang="en-US" sz="850" dirty="0"/>
          </a:p>
        </p:txBody>
      </p:sp>
      <p:sp>
        <p:nvSpPr>
          <p:cNvPr id="22" name="Shape 20"/>
          <p:cNvSpPr/>
          <p:nvPr/>
        </p:nvSpPr>
        <p:spPr>
          <a:xfrm>
            <a:off x="6858000" y="1664208"/>
            <a:ext cx="1737360" cy="219456"/>
          </a:xfrm>
          <a:prstGeom prst="roundRect">
            <a:avLst>
              <a:gd name="adj" fmla="val 16667"/>
            </a:avLst>
          </a:prstGeom>
          <a:solidFill>
            <a:srgbClr val="3B82F6"/>
          </a:solidFill>
          <a:ln/>
        </p:spPr>
      </p:sp>
      <p:sp>
        <p:nvSpPr>
          <p:cNvPr id="23" name="Text 21"/>
          <p:cNvSpPr/>
          <p:nvPr/>
        </p:nvSpPr>
        <p:spPr>
          <a:xfrm>
            <a:off x="6858000" y="1664208"/>
            <a:ext cx="1737360" cy="219456"/>
          </a:xfrm>
          <a:prstGeom prst="rect">
            <a:avLst/>
          </a:prstGeom>
          <a:noFill/>
          <a:ln/>
        </p:spPr>
        <p:txBody>
          <a:bodyPr wrap="square" rtlCol="0" anchor="ctr"/>
          <a:lstStyle/>
          <a:p>
            <a:pPr algn="ctr" indent="0" marL="0">
              <a:buNone/>
            </a:pPr>
            <a:r>
              <a:rPr lang="en-US" sz="750" b="1" dirty="0">
                <a:solidFill>
                  <a:srgbClr val="FFFFFF"/>
                </a:solidFill>
                <a:latin typeface="Calibri" pitchFamily="34" charset="0"/>
                <a:ea typeface="Calibri" pitchFamily="34" charset="-122"/>
                <a:cs typeface="Calibri" pitchFamily="34" charset="-120"/>
              </a:rPr>
              <a:t>Architect Mode</a:t>
            </a:r>
            <a:endParaRPr lang="en-US" sz="750" dirty="0"/>
          </a:p>
        </p:txBody>
      </p:sp>
      <p:sp>
        <p:nvSpPr>
          <p:cNvPr id="24" name="Text 22"/>
          <p:cNvSpPr/>
          <p:nvPr/>
        </p:nvSpPr>
        <p:spPr>
          <a:xfrm>
            <a:off x="4937760" y="1920240"/>
            <a:ext cx="1828800" cy="256032"/>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Architecture</a:t>
            </a:r>
            <a:endParaRPr lang="en-US" sz="850" dirty="0"/>
          </a:p>
        </p:txBody>
      </p:sp>
      <p:sp>
        <p:nvSpPr>
          <p:cNvPr id="25" name="Shape 23"/>
          <p:cNvSpPr/>
          <p:nvPr/>
        </p:nvSpPr>
        <p:spPr>
          <a:xfrm>
            <a:off x="6858000" y="1938528"/>
            <a:ext cx="1737360" cy="219456"/>
          </a:xfrm>
          <a:prstGeom prst="roundRect">
            <a:avLst>
              <a:gd name="adj" fmla="val 16667"/>
            </a:avLst>
          </a:prstGeom>
          <a:solidFill>
            <a:srgbClr val="8B5CF6"/>
          </a:solidFill>
          <a:ln/>
        </p:spPr>
      </p:sp>
      <p:sp>
        <p:nvSpPr>
          <p:cNvPr id="26" name="Text 24"/>
          <p:cNvSpPr/>
          <p:nvPr/>
        </p:nvSpPr>
        <p:spPr>
          <a:xfrm>
            <a:off x="6858000" y="1938528"/>
            <a:ext cx="1737360" cy="219456"/>
          </a:xfrm>
          <a:prstGeom prst="rect">
            <a:avLst/>
          </a:prstGeom>
          <a:noFill/>
          <a:ln/>
        </p:spPr>
        <p:txBody>
          <a:bodyPr wrap="square" rtlCol="0" anchor="ctr"/>
          <a:lstStyle/>
          <a:p>
            <a:pPr algn="ctr" indent="0" marL="0">
              <a:buNone/>
            </a:pPr>
            <a:r>
              <a:rPr lang="en-US" sz="750" b="1" dirty="0">
                <a:solidFill>
                  <a:srgbClr val="FFFFFF"/>
                </a:solidFill>
                <a:latin typeface="Calibri" pitchFamily="34" charset="0"/>
                <a:ea typeface="Calibri" pitchFamily="34" charset="-122"/>
                <a:cs typeface="Calibri" pitchFamily="34" charset="-120"/>
              </a:rPr>
              <a:t>Architect Mode</a:t>
            </a:r>
            <a:endParaRPr lang="en-US" sz="750" dirty="0"/>
          </a:p>
        </p:txBody>
      </p:sp>
      <p:sp>
        <p:nvSpPr>
          <p:cNvPr id="27" name="Text 25"/>
          <p:cNvSpPr/>
          <p:nvPr/>
        </p:nvSpPr>
        <p:spPr>
          <a:xfrm>
            <a:off x="4937760" y="2194560"/>
            <a:ext cx="1828800" cy="256032"/>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Stories / Sprint</a:t>
            </a:r>
            <a:endParaRPr lang="en-US" sz="850" dirty="0"/>
          </a:p>
        </p:txBody>
      </p:sp>
      <p:sp>
        <p:nvSpPr>
          <p:cNvPr id="28" name="Shape 26"/>
          <p:cNvSpPr/>
          <p:nvPr/>
        </p:nvSpPr>
        <p:spPr>
          <a:xfrm>
            <a:off x="6858000" y="2212848"/>
            <a:ext cx="1737360" cy="219456"/>
          </a:xfrm>
          <a:prstGeom prst="roundRect">
            <a:avLst>
              <a:gd name="adj" fmla="val 16667"/>
            </a:avLst>
          </a:prstGeom>
          <a:solidFill>
            <a:srgbClr val="F59E0B"/>
          </a:solidFill>
          <a:ln/>
        </p:spPr>
      </p:sp>
      <p:sp>
        <p:nvSpPr>
          <p:cNvPr id="29" name="Text 27"/>
          <p:cNvSpPr/>
          <p:nvPr/>
        </p:nvSpPr>
        <p:spPr>
          <a:xfrm>
            <a:off x="6858000" y="2212848"/>
            <a:ext cx="1737360" cy="219456"/>
          </a:xfrm>
          <a:prstGeom prst="rect">
            <a:avLst/>
          </a:prstGeom>
          <a:noFill/>
          <a:ln/>
        </p:spPr>
        <p:txBody>
          <a:bodyPr wrap="square" rtlCol="0" anchor="ctr"/>
          <a:lstStyle/>
          <a:p>
            <a:pPr algn="ctr" indent="0" marL="0">
              <a:buNone/>
            </a:pPr>
            <a:r>
              <a:rPr lang="en-US" sz="750" b="1" dirty="0">
                <a:solidFill>
                  <a:srgbClr val="FFFFFF"/>
                </a:solidFill>
                <a:latin typeface="Calibri" pitchFamily="34" charset="0"/>
                <a:ea typeface="Calibri" pitchFamily="34" charset="-122"/>
                <a:cs typeface="Calibri" pitchFamily="34" charset="-120"/>
              </a:rPr>
              <a:t>Architect Mode</a:t>
            </a:r>
            <a:endParaRPr lang="en-US" sz="750" dirty="0"/>
          </a:p>
        </p:txBody>
      </p:sp>
      <p:sp>
        <p:nvSpPr>
          <p:cNvPr id="30" name="Text 28"/>
          <p:cNvSpPr/>
          <p:nvPr/>
        </p:nvSpPr>
        <p:spPr>
          <a:xfrm>
            <a:off x="4937760" y="2468880"/>
            <a:ext cx="1828800" cy="256032"/>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Implementation</a:t>
            </a:r>
            <a:endParaRPr lang="en-US" sz="850" dirty="0"/>
          </a:p>
        </p:txBody>
      </p:sp>
      <p:sp>
        <p:nvSpPr>
          <p:cNvPr id="31" name="Shape 29"/>
          <p:cNvSpPr/>
          <p:nvPr/>
        </p:nvSpPr>
        <p:spPr>
          <a:xfrm>
            <a:off x="6858000" y="2487168"/>
            <a:ext cx="1737360" cy="219456"/>
          </a:xfrm>
          <a:prstGeom prst="roundRect">
            <a:avLst>
              <a:gd name="adj" fmla="val 16667"/>
            </a:avLst>
          </a:prstGeom>
          <a:solidFill>
            <a:srgbClr val="10B981"/>
          </a:solidFill>
          <a:ln/>
        </p:spPr>
      </p:sp>
      <p:sp>
        <p:nvSpPr>
          <p:cNvPr id="32" name="Text 30"/>
          <p:cNvSpPr/>
          <p:nvPr/>
        </p:nvSpPr>
        <p:spPr>
          <a:xfrm>
            <a:off x="6858000" y="2487168"/>
            <a:ext cx="1737360" cy="219456"/>
          </a:xfrm>
          <a:prstGeom prst="rect">
            <a:avLst/>
          </a:prstGeom>
          <a:noFill/>
          <a:ln/>
        </p:spPr>
        <p:txBody>
          <a:bodyPr wrap="square" rtlCol="0" anchor="ctr"/>
          <a:lstStyle/>
          <a:p>
            <a:pPr algn="ctr" indent="0" marL="0">
              <a:buNone/>
            </a:pPr>
            <a:r>
              <a:rPr lang="en-US" sz="750" b="1" dirty="0">
                <a:solidFill>
                  <a:srgbClr val="FFFFFF"/>
                </a:solidFill>
                <a:latin typeface="Calibri" pitchFamily="34" charset="0"/>
                <a:ea typeface="Calibri" pitchFamily="34" charset="-122"/>
                <a:cs typeface="Calibri" pitchFamily="34" charset="-120"/>
              </a:rPr>
              <a:t>Code Mode</a:t>
            </a:r>
            <a:endParaRPr lang="en-US" sz="750" dirty="0"/>
          </a:p>
        </p:txBody>
      </p:sp>
      <p:sp>
        <p:nvSpPr>
          <p:cNvPr id="33" name="Shape 31"/>
          <p:cNvSpPr/>
          <p:nvPr/>
        </p:nvSpPr>
        <p:spPr>
          <a:xfrm>
            <a:off x="4754880" y="3063240"/>
            <a:ext cx="4023360" cy="1554480"/>
          </a:xfrm>
          <a:prstGeom prst="rect">
            <a:avLst/>
          </a:prstGeom>
          <a:solidFill>
            <a:srgbClr val="0F172A"/>
          </a:solidFill>
          <a:ln/>
        </p:spPr>
      </p:sp>
      <p:sp>
        <p:nvSpPr>
          <p:cNvPr id="34" name="Shape 32"/>
          <p:cNvSpPr/>
          <p:nvPr/>
        </p:nvSpPr>
        <p:spPr>
          <a:xfrm>
            <a:off x="4754880" y="3063240"/>
            <a:ext cx="4023360" cy="54864"/>
          </a:xfrm>
          <a:prstGeom prst="rect">
            <a:avLst/>
          </a:prstGeom>
          <a:solidFill>
            <a:srgbClr val="F59E0B"/>
          </a:solidFill>
          <a:ln/>
        </p:spPr>
      </p:sp>
      <p:sp>
        <p:nvSpPr>
          <p:cNvPr id="35" name="Text 33"/>
          <p:cNvSpPr/>
          <p:nvPr/>
        </p:nvSpPr>
        <p:spPr>
          <a:xfrm>
            <a:off x="4937760" y="3154680"/>
            <a:ext cx="3657600" cy="228600"/>
          </a:xfrm>
          <a:prstGeom prst="rect">
            <a:avLst/>
          </a:prstGeom>
          <a:noFill/>
          <a:ln/>
        </p:spPr>
        <p:txBody>
          <a:bodyPr wrap="square" lIns="0" tIns="0" rIns="0" bIns="0" rtlCol="0" anchor="ctr"/>
          <a:lstStyle/>
          <a:p>
            <a:pPr indent="0" marL="0">
              <a:buNone/>
            </a:pPr>
            <a:r>
              <a:rPr lang="en-US" sz="1100" b="1" dirty="0">
                <a:solidFill>
                  <a:srgbClr val="F59E0B"/>
                </a:solidFill>
                <a:latin typeface="Calibri" pitchFamily="34" charset="0"/>
                <a:ea typeface="Calibri" pitchFamily="34" charset="-122"/>
                <a:cs typeface="Calibri" pitchFamily="34" charset="-120"/>
              </a:rPr>
              <a:t>Break BMAD into Isolated Tasks</a:t>
            </a:r>
            <a:endParaRPr lang="en-US" sz="1100" dirty="0"/>
          </a:p>
        </p:txBody>
      </p:sp>
      <p:sp>
        <p:nvSpPr>
          <p:cNvPr id="36" name="Text 34"/>
          <p:cNvSpPr/>
          <p:nvPr/>
        </p:nvSpPr>
        <p:spPr>
          <a:xfrm>
            <a:off x="4937760" y="3474720"/>
            <a:ext cx="3657600" cy="237744"/>
          </a:xfrm>
          <a:prstGeom prst="rect">
            <a:avLst/>
          </a:prstGeom>
          <a:noFill/>
          <a:ln/>
        </p:spPr>
        <p:txBody>
          <a:bodyPr wrap="square" lIns="0" tIns="0" rIns="0" bIns="0" rtlCol="0" anchor="ctr"/>
          <a:lstStyle/>
          <a:p>
            <a:pPr indent="0" marL="0">
              <a:buNone/>
            </a:pPr>
            <a:r>
              <a:rPr lang="en-US" sz="750" dirty="0">
                <a:solidFill>
                  <a:srgbClr val="94A3B8"/>
                </a:solidFill>
                <a:latin typeface="Consolas" pitchFamily="34" charset="0"/>
                <a:ea typeface="Consolas" pitchFamily="34" charset="-122"/>
                <a:cs typeface="Consolas" pitchFamily="34" charset="-120"/>
              </a:rPr>
              <a:t>Task 1: "You are a PM. Create the PRD. Save to _bmad-output/planning/prd.md"</a:t>
            </a:r>
            <a:endParaRPr lang="en-US" sz="750" dirty="0"/>
          </a:p>
        </p:txBody>
      </p:sp>
      <p:sp>
        <p:nvSpPr>
          <p:cNvPr id="37" name="Text 35"/>
          <p:cNvSpPr/>
          <p:nvPr/>
        </p:nvSpPr>
        <p:spPr>
          <a:xfrm>
            <a:off x="4937760" y="3730752"/>
            <a:ext cx="3657600" cy="237744"/>
          </a:xfrm>
          <a:prstGeom prst="rect">
            <a:avLst/>
          </a:prstGeom>
          <a:noFill/>
          <a:ln/>
        </p:spPr>
        <p:txBody>
          <a:bodyPr wrap="square" lIns="0" tIns="0" rIns="0" bIns="0" rtlCol="0" anchor="ctr"/>
          <a:lstStyle/>
          <a:p>
            <a:pPr indent="0" marL="0">
              <a:buNone/>
            </a:pPr>
            <a:r>
              <a:rPr lang="en-US" sz="750" dirty="0">
                <a:solidFill>
                  <a:srgbClr val="94A3B8"/>
                </a:solidFill>
                <a:latin typeface="Consolas" pitchFamily="34" charset="0"/>
                <a:ea typeface="Consolas" pitchFamily="34" charset="-122"/>
                <a:cs typeface="Consolas" pitchFamily="34" charset="-120"/>
              </a:rPr>
              <a:t>Task 2: "You are an Architect. Read the PRD. Create architecture.md"</a:t>
            </a:r>
            <a:endParaRPr lang="en-US" sz="750" dirty="0"/>
          </a:p>
        </p:txBody>
      </p:sp>
      <p:sp>
        <p:nvSpPr>
          <p:cNvPr id="38" name="Text 36"/>
          <p:cNvSpPr/>
          <p:nvPr/>
        </p:nvSpPr>
        <p:spPr>
          <a:xfrm>
            <a:off x="4937760" y="3986784"/>
            <a:ext cx="3657600" cy="237744"/>
          </a:xfrm>
          <a:prstGeom prst="rect">
            <a:avLst/>
          </a:prstGeom>
          <a:noFill/>
          <a:ln/>
        </p:spPr>
        <p:txBody>
          <a:bodyPr wrap="square" lIns="0" tIns="0" rIns="0" bIns="0" rtlCol="0" anchor="ctr"/>
          <a:lstStyle/>
          <a:p>
            <a:pPr indent="0" marL="0">
              <a:buNone/>
            </a:pPr>
            <a:r>
              <a:rPr lang="en-US" sz="750" dirty="0">
                <a:solidFill>
                  <a:srgbClr val="94A3B8"/>
                </a:solidFill>
                <a:latin typeface="Consolas" pitchFamily="34" charset="0"/>
                <a:ea typeface="Consolas" pitchFamily="34" charset="-122"/>
                <a:cs typeface="Consolas" pitchFamily="34" charset="-120"/>
              </a:rPr>
              <a:t>Task 3: "You are a Tech Lead. Create stories from PRD + architecture"</a:t>
            </a:r>
            <a:endParaRPr lang="en-US" sz="750" dirty="0"/>
          </a:p>
        </p:txBody>
      </p:sp>
      <p:sp>
        <p:nvSpPr>
          <p:cNvPr id="39" name="Text 37"/>
          <p:cNvSpPr/>
          <p:nvPr/>
        </p:nvSpPr>
        <p:spPr>
          <a:xfrm>
            <a:off x="4937760" y="4242816"/>
            <a:ext cx="3657600" cy="237744"/>
          </a:xfrm>
          <a:prstGeom prst="rect">
            <a:avLst/>
          </a:prstGeom>
          <a:noFill/>
          <a:ln/>
        </p:spPr>
        <p:txBody>
          <a:bodyPr wrap="square" lIns="0" tIns="0" rIns="0" bIns="0" rtlCol="0" anchor="ctr"/>
          <a:lstStyle/>
          <a:p>
            <a:pPr indent="0" marL="0">
              <a:buNone/>
            </a:pPr>
            <a:r>
              <a:rPr lang="en-US" sz="750" dirty="0">
                <a:solidFill>
                  <a:srgbClr val="94A3B8"/>
                </a:solidFill>
                <a:latin typeface="Consolas" pitchFamily="34" charset="0"/>
                <a:ea typeface="Consolas" pitchFamily="34" charset="-122"/>
                <a:cs typeface="Consolas" pitchFamily="34" charset="-120"/>
              </a:rPr>
              <a:t>Task 4: "Implement story 1-2 following the architecture"</a:t>
            </a:r>
            <a:endParaRPr lang="en-US" sz="750" dirty="0"/>
          </a:p>
        </p:txBody>
      </p:sp>
      <p:sp>
        <p:nvSpPr>
          <p:cNvPr id="40" name="Text 38"/>
          <p:cNvSpPr/>
          <p:nvPr/>
        </p:nvSpPr>
        <p:spPr>
          <a:xfrm>
            <a:off x="365760" y="4709160"/>
            <a:ext cx="8412480" cy="274320"/>
          </a:xfrm>
          <a:prstGeom prst="rect">
            <a:avLst/>
          </a:prstGeom>
          <a:noFill/>
          <a:ln/>
        </p:spPr>
        <p:txBody>
          <a:bodyPr wrap="square" rtlCol="0" anchor="ctr"/>
          <a:lstStyle/>
          <a:p>
            <a:pPr algn="ctr" indent="0" marL="0">
              <a:buNone/>
            </a:pPr>
            <a:r>
              <a:rPr lang="en-US" sz="1000" i="1" dirty="0">
                <a:solidFill>
                  <a:srgbClr val="F59E0B"/>
                </a:solidFill>
                <a:latin typeface="Calibri" pitchFamily="34" charset="0"/>
                <a:ea typeface="Calibri" pitchFamily="34" charset="-122"/>
                <a:cs typeface="Calibri" pitchFamily="34" charset="-120"/>
              </a:rPr>
              <a:t>Architect Mode alone fixes most "I asked for an opinion and it started coding" problems</a:t>
            </a:r>
            <a:endParaRPr lang="en-US" sz="1000" dirty="0"/>
          </a:p>
        </p:txBody>
      </p:sp>
      <p:sp>
        <p:nvSpPr>
          <p:cNvPr id="41" name="Text 39"/>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41 / 100</a:t>
            </a:r>
            <a:endParaRPr lang="en-US" sz="8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name="Slide 42">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OpenCode + Local LLM Configuration</a:t>
            </a:r>
            <a:endParaRPr lang="en-US" sz="2600" dirty="0"/>
          </a:p>
        </p:txBody>
      </p:sp>
      <p:sp>
        <p:nvSpPr>
          <p:cNvPr id="5" name="Text 3"/>
          <p:cNvSpPr/>
          <p:nvPr/>
        </p:nvSpPr>
        <p:spPr>
          <a:xfrm>
            <a:off x="457200" y="914400"/>
            <a:ext cx="8229600" cy="274320"/>
          </a:xfrm>
          <a:prstGeom prst="rect">
            <a:avLst/>
          </a:prstGeom>
          <a:noFill/>
          <a:ln/>
        </p:spPr>
        <p:txBody>
          <a:bodyPr wrap="square" lIns="0" tIns="0" rIns="0" bIns="0" rtlCol="0" anchor="ctr"/>
          <a:lstStyle/>
          <a:p>
            <a:pPr indent="0" marL="0">
              <a:buNone/>
            </a:pPr>
            <a:r>
              <a:rPr lang="en-US" sz="1100" dirty="0">
                <a:solidFill>
                  <a:srgbClr val="1E293B"/>
                </a:solidFill>
                <a:latin typeface="Calibri" pitchFamily="34" charset="0"/>
                <a:ea typeface="Calibri" pitchFamily="34" charset="-122"/>
                <a:cs typeface="Calibri" pitchFamily="34" charset="-120"/>
              </a:rPr>
              <a:t>Terminal-based coding agent with Plan/Build mode separation and custom subagents</a:t>
            </a:r>
            <a:endParaRPr lang="en-US" sz="1100" dirty="0"/>
          </a:p>
        </p:txBody>
      </p:sp>
      <p:sp>
        <p:nvSpPr>
          <p:cNvPr id="6" name="Shape 4"/>
          <p:cNvSpPr/>
          <p:nvPr/>
        </p:nvSpPr>
        <p:spPr>
          <a:xfrm>
            <a:off x="365760" y="1280160"/>
            <a:ext cx="4114800" cy="210312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7" name="Shape 5"/>
          <p:cNvSpPr/>
          <p:nvPr/>
        </p:nvSpPr>
        <p:spPr>
          <a:xfrm>
            <a:off x="365760" y="1280160"/>
            <a:ext cx="4114800" cy="54864"/>
          </a:xfrm>
          <a:prstGeom prst="rect">
            <a:avLst/>
          </a:prstGeom>
          <a:solidFill>
            <a:srgbClr val="7C3AED"/>
          </a:solidFill>
          <a:ln/>
        </p:spPr>
      </p:sp>
      <p:sp>
        <p:nvSpPr>
          <p:cNvPr id="8" name="Text 6"/>
          <p:cNvSpPr/>
          <p:nvPr/>
        </p:nvSpPr>
        <p:spPr>
          <a:xfrm>
            <a:off x="548640" y="1371600"/>
            <a:ext cx="3749040" cy="228600"/>
          </a:xfrm>
          <a:prstGeom prst="rect">
            <a:avLst/>
          </a:prstGeom>
          <a:noFill/>
          <a:ln/>
        </p:spPr>
        <p:txBody>
          <a:bodyPr wrap="square" lIns="0" tIns="0" rIns="0" bIns="0" rtlCol="0" anchor="ctr"/>
          <a:lstStyle/>
          <a:p>
            <a:pPr indent="0" marL="0">
              <a:buNone/>
            </a:pPr>
            <a:r>
              <a:rPr lang="en-US" sz="1200" b="1" dirty="0">
                <a:solidFill>
                  <a:srgbClr val="1E293B"/>
                </a:solidFill>
                <a:latin typeface="Calibri" pitchFamily="34" charset="0"/>
                <a:ea typeface="Calibri" pitchFamily="34" charset="-122"/>
                <a:cs typeface="Calibri" pitchFamily="34" charset="-120"/>
              </a:rPr>
              <a:t>Key Configuration Files</a:t>
            </a:r>
            <a:endParaRPr lang="en-US" sz="1200" dirty="0"/>
          </a:p>
        </p:txBody>
      </p:sp>
      <p:sp>
        <p:nvSpPr>
          <p:cNvPr id="9" name="Text 7"/>
          <p:cNvSpPr/>
          <p:nvPr/>
        </p:nvSpPr>
        <p:spPr>
          <a:xfrm>
            <a:off x="548640" y="1691640"/>
            <a:ext cx="3749040" cy="164592"/>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~/.config/opencode/opencode.json</a:t>
            </a:r>
            <a:endParaRPr lang="en-US" sz="800" dirty="0"/>
          </a:p>
        </p:txBody>
      </p:sp>
      <p:sp>
        <p:nvSpPr>
          <p:cNvPr id="10" name="Text 8"/>
          <p:cNvSpPr/>
          <p:nvPr/>
        </p:nvSpPr>
        <p:spPr>
          <a:xfrm>
            <a:off x="548640" y="1856232"/>
            <a:ext cx="3749040" cy="201168"/>
          </a:xfrm>
          <a:prstGeom prst="rect">
            <a:avLst/>
          </a:prstGeom>
          <a:noFill/>
          <a:ln/>
        </p:spPr>
        <p:txBody>
          <a:bodyPr wrap="square" lIns="0" tIns="0" rIns="0" bIns="0" rtlCol="0" anchor="t"/>
          <a:lstStyle/>
          <a:p>
            <a:pPr indent="0" marL="0">
              <a:buNone/>
            </a:pPr>
            <a:r>
              <a:rPr lang="en-US" sz="800" dirty="0">
                <a:solidFill>
                  <a:srgbClr val="64748B"/>
                </a:solidFill>
                <a:latin typeface="Calibri" pitchFamily="34" charset="0"/>
                <a:ea typeface="Calibri" pitchFamily="34" charset="-122"/>
                <a:cs typeface="Calibri" pitchFamily="34" charset="-120"/>
              </a:rPr>
              <a:t>Model endpoint, provider, permissions (edit: ask, bash: ask)</a:t>
            </a:r>
            <a:endParaRPr lang="en-US" sz="800" dirty="0"/>
          </a:p>
        </p:txBody>
      </p:sp>
      <p:sp>
        <p:nvSpPr>
          <p:cNvPr id="11" name="Text 9"/>
          <p:cNvSpPr/>
          <p:nvPr/>
        </p:nvSpPr>
        <p:spPr>
          <a:xfrm>
            <a:off x="548640" y="2103120"/>
            <a:ext cx="3749040" cy="164592"/>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AGENTS.md (project root)</a:t>
            </a:r>
            <a:endParaRPr lang="en-US" sz="800" dirty="0"/>
          </a:p>
        </p:txBody>
      </p:sp>
      <p:sp>
        <p:nvSpPr>
          <p:cNvPr id="12" name="Text 10"/>
          <p:cNvSpPr/>
          <p:nvPr/>
        </p:nvSpPr>
        <p:spPr>
          <a:xfrm>
            <a:off x="548640" y="2267712"/>
            <a:ext cx="3749040" cy="201168"/>
          </a:xfrm>
          <a:prstGeom prst="rect">
            <a:avLst/>
          </a:prstGeom>
          <a:noFill/>
          <a:ln/>
        </p:spPr>
        <p:txBody>
          <a:bodyPr wrap="square" lIns="0" tIns="0" rIns="0" bIns="0" rtlCol="0" anchor="t"/>
          <a:lstStyle/>
          <a:p>
            <a:pPr indent="0" marL="0">
              <a:buNone/>
            </a:pPr>
            <a:r>
              <a:rPr lang="en-US" sz="800" dirty="0">
                <a:solidFill>
                  <a:srgbClr val="64748B"/>
                </a:solidFill>
                <a:latin typeface="Calibri" pitchFamily="34" charset="0"/>
                <a:ea typeface="Calibri" pitchFamily="34" charset="-122"/>
                <a:cs typeface="Calibri" pitchFamily="34" charset="-120"/>
              </a:rPr>
              <a:t>Project instructions — loaded automatically every session</a:t>
            </a:r>
            <a:endParaRPr lang="en-US" sz="800" dirty="0"/>
          </a:p>
        </p:txBody>
      </p:sp>
      <p:sp>
        <p:nvSpPr>
          <p:cNvPr id="13" name="Text 11"/>
          <p:cNvSpPr/>
          <p:nvPr/>
        </p:nvSpPr>
        <p:spPr>
          <a:xfrm>
            <a:off x="548640" y="2514600"/>
            <a:ext cx="3749040" cy="164592"/>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.opencode/agents/bmad-*.md</a:t>
            </a:r>
            <a:endParaRPr lang="en-US" sz="800" dirty="0"/>
          </a:p>
        </p:txBody>
      </p:sp>
      <p:sp>
        <p:nvSpPr>
          <p:cNvPr id="14" name="Text 12"/>
          <p:cNvSpPr/>
          <p:nvPr/>
        </p:nvSpPr>
        <p:spPr>
          <a:xfrm>
            <a:off x="548640" y="2679192"/>
            <a:ext cx="3749040" cy="201168"/>
          </a:xfrm>
          <a:prstGeom prst="rect">
            <a:avLst/>
          </a:prstGeom>
          <a:noFill/>
          <a:ln/>
        </p:spPr>
        <p:txBody>
          <a:bodyPr wrap="square" lIns="0" tIns="0" rIns="0" bIns="0" rtlCol="0" anchor="t"/>
          <a:lstStyle/>
          <a:p>
            <a:pPr indent="0" marL="0">
              <a:buNone/>
            </a:pPr>
            <a:r>
              <a:rPr lang="en-US" sz="800" dirty="0">
                <a:solidFill>
                  <a:srgbClr val="64748B"/>
                </a:solidFill>
                <a:latin typeface="Calibri" pitchFamily="34" charset="0"/>
                <a:ea typeface="Calibri" pitchFamily="34" charset="-122"/>
                <a:cs typeface="Calibri" pitchFamily="34" charset="-120"/>
              </a:rPr>
              <a:t>Custom subagents: @bmad-architect, @bmad-pm</a:t>
            </a:r>
            <a:endParaRPr lang="en-US" sz="800" dirty="0"/>
          </a:p>
        </p:txBody>
      </p:sp>
      <p:sp>
        <p:nvSpPr>
          <p:cNvPr id="15" name="Text 13"/>
          <p:cNvSpPr/>
          <p:nvPr/>
        </p:nvSpPr>
        <p:spPr>
          <a:xfrm>
            <a:off x="548640" y="2926080"/>
            <a:ext cx="3749040" cy="164592"/>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CLAUDE.md (if exists)</a:t>
            </a:r>
            <a:endParaRPr lang="en-US" sz="800" dirty="0"/>
          </a:p>
        </p:txBody>
      </p:sp>
      <p:sp>
        <p:nvSpPr>
          <p:cNvPr id="16" name="Text 14"/>
          <p:cNvSpPr/>
          <p:nvPr/>
        </p:nvSpPr>
        <p:spPr>
          <a:xfrm>
            <a:off x="548640" y="3090672"/>
            <a:ext cx="3749040" cy="201168"/>
          </a:xfrm>
          <a:prstGeom prst="rect">
            <a:avLst/>
          </a:prstGeom>
          <a:noFill/>
          <a:ln/>
        </p:spPr>
        <p:txBody>
          <a:bodyPr wrap="square" lIns="0" tIns="0" rIns="0" bIns="0" rtlCol="0" anchor="t"/>
          <a:lstStyle/>
          <a:p>
            <a:pPr indent="0" marL="0">
              <a:buNone/>
            </a:pPr>
            <a:r>
              <a:rPr lang="en-US" sz="800" dirty="0">
                <a:solidFill>
                  <a:srgbClr val="64748B"/>
                </a:solidFill>
                <a:latin typeface="Calibri" pitchFamily="34" charset="0"/>
                <a:ea typeface="Calibri" pitchFamily="34" charset="-122"/>
                <a:cs typeface="Calibri" pitchFamily="34" charset="-120"/>
              </a:rPr>
              <a:t>OpenCode reads this too — share config with Claude Code</a:t>
            </a:r>
            <a:endParaRPr lang="en-US" sz="800" dirty="0"/>
          </a:p>
        </p:txBody>
      </p:sp>
      <p:sp>
        <p:nvSpPr>
          <p:cNvPr id="17" name="Shape 15"/>
          <p:cNvSpPr/>
          <p:nvPr/>
        </p:nvSpPr>
        <p:spPr>
          <a:xfrm>
            <a:off x="4754880" y="1280160"/>
            <a:ext cx="4023360" cy="2103120"/>
          </a:xfrm>
          <a:prstGeom prst="rect">
            <a:avLst/>
          </a:prstGeom>
          <a:solidFill>
            <a:srgbClr val="0F1B2D"/>
          </a:solidFill>
          <a:ln/>
        </p:spPr>
      </p:sp>
      <p:sp>
        <p:nvSpPr>
          <p:cNvPr id="18" name="Shape 16"/>
          <p:cNvSpPr/>
          <p:nvPr/>
        </p:nvSpPr>
        <p:spPr>
          <a:xfrm>
            <a:off x="4754880" y="1280160"/>
            <a:ext cx="4023360" cy="54864"/>
          </a:xfrm>
          <a:prstGeom prst="rect">
            <a:avLst/>
          </a:prstGeom>
          <a:solidFill>
            <a:srgbClr val="10B981"/>
          </a:solidFill>
          <a:ln/>
        </p:spPr>
      </p:sp>
      <p:sp>
        <p:nvSpPr>
          <p:cNvPr id="19" name="Text 17"/>
          <p:cNvSpPr/>
          <p:nvPr/>
        </p:nvSpPr>
        <p:spPr>
          <a:xfrm>
            <a:off x="4937760" y="1371600"/>
            <a:ext cx="3657600" cy="228600"/>
          </a:xfrm>
          <a:prstGeom prst="rect">
            <a:avLst/>
          </a:prstGeom>
          <a:noFill/>
          <a:ln/>
        </p:spPr>
        <p:txBody>
          <a:bodyPr wrap="square" lIns="0" tIns="0" rIns="0" bIns="0" rtlCol="0" anchor="ctr"/>
          <a:lstStyle/>
          <a:p>
            <a:pPr indent="0" marL="0">
              <a:buNone/>
            </a:pPr>
            <a:r>
              <a:rPr lang="en-US" sz="1200" b="1" dirty="0">
                <a:solidFill>
                  <a:srgbClr val="14B8A6"/>
                </a:solidFill>
                <a:latin typeface="Calibri" pitchFamily="34" charset="0"/>
                <a:ea typeface="Calibri" pitchFamily="34" charset="-122"/>
                <a:cs typeface="Calibri" pitchFamily="34" charset="-120"/>
              </a:rPr>
              <a:t>Plan / Build Mode Separation</a:t>
            </a:r>
            <a:endParaRPr lang="en-US" sz="1200" dirty="0"/>
          </a:p>
        </p:txBody>
      </p:sp>
      <p:sp>
        <p:nvSpPr>
          <p:cNvPr id="20" name="Text 18"/>
          <p:cNvSpPr/>
          <p:nvPr/>
        </p:nvSpPr>
        <p:spPr>
          <a:xfrm>
            <a:off x="4937760" y="1645920"/>
            <a:ext cx="3657600" cy="18288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Press Tab to switch between modes:</a:t>
            </a:r>
            <a:endParaRPr lang="en-US" sz="900" dirty="0"/>
          </a:p>
        </p:txBody>
      </p:sp>
      <p:sp>
        <p:nvSpPr>
          <p:cNvPr id="21" name="Shape 19"/>
          <p:cNvSpPr/>
          <p:nvPr/>
        </p:nvSpPr>
        <p:spPr>
          <a:xfrm>
            <a:off x="5029200" y="1920240"/>
            <a:ext cx="1554480" cy="640080"/>
          </a:xfrm>
          <a:prstGeom prst="roundRect">
            <a:avLst>
              <a:gd name="adj" fmla="val 8571"/>
            </a:avLst>
          </a:prstGeom>
          <a:solidFill>
            <a:srgbClr val="3B82F6"/>
          </a:solidFill>
          <a:ln/>
        </p:spPr>
      </p:sp>
      <p:sp>
        <p:nvSpPr>
          <p:cNvPr id="22" name="Text 20"/>
          <p:cNvSpPr/>
          <p:nvPr/>
        </p:nvSpPr>
        <p:spPr>
          <a:xfrm>
            <a:off x="5029200" y="1920240"/>
            <a:ext cx="1554480" cy="320040"/>
          </a:xfrm>
          <a:prstGeom prst="rect">
            <a:avLst/>
          </a:prstGeom>
          <a:noFill/>
          <a:ln/>
        </p:spPr>
        <p:txBody>
          <a:bodyPr wrap="square"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Plan</a:t>
            </a:r>
            <a:endParaRPr lang="en-US" sz="1400" dirty="0"/>
          </a:p>
        </p:txBody>
      </p:sp>
      <p:sp>
        <p:nvSpPr>
          <p:cNvPr id="23" name="Text 21"/>
          <p:cNvSpPr/>
          <p:nvPr/>
        </p:nvSpPr>
        <p:spPr>
          <a:xfrm>
            <a:off x="5029200" y="2240280"/>
            <a:ext cx="1554480" cy="320040"/>
          </a:xfrm>
          <a:prstGeom prst="rect">
            <a:avLst/>
          </a:prstGeom>
          <a:noFill/>
          <a:ln/>
        </p:spPr>
        <p:txBody>
          <a:bodyPr wrap="square" rtlCol="0" anchor="t"/>
          <a:lstStyle/>
          <a:p>
            <a:pPr algn="ctr" indent="0" marL="0">
              <a:buNone/>
            </a:pPr>
            <a:r>
              <a:rPr lang="en-US" sz="800" dirty="0">
                <a:solidFill>
                  <a:srgbClr val="93C5FD"/>
                </a:solidFill>
                <a:latin typeface="Calibri" pitchFamily="34" charset="0"/>
                <a:ea typeface="Calibri" pitchFamily="34" charset="-122"/>
                <a:cs typeface="Calibri" pitchFamily="34" charset="-120"/>
              </a:rPr>
              <a:t>Read-only — can’t</a:t>
            </a:r>
            <a:endParaRPr lang="en-US" sz="800" dirty="0"/>
          </a:p>
          <a:p>
            <a:pPr algn="ctr" indent="0" marL="0">
              <a:buNone/>
            </a:pPr>
            <a:r>
              <a:rPr lang="en-US" sz="800" dirty="0">
                <a:solidFill>
                  <a:srgbClr val="93C5FD"/>
                </a:solidFill>
                <a:latin typeface="Calibri" pitchFamily="34" charset="0"/>
                <a:ea typeface="Calibri" pitchFamily="34" charset="-122"/>
                <a:cs typeface="Calibri" pitchFamily="34" charset="-120"/>
              </a:rPr>
              <a:t>modify files</a:t>
            </a:r>
            <a:endParaRPr lang="en-US" sz="800" dirty="0"/>
          </a:p>
        </p:txBody>
      </p:sp>
      <p:sp>
        <p:nvSpPr>
          <p:cNvPr id="24" name="Text 22"/>
          <p:cNvSpPr/>
          <p:nvPr/>
        </p:nvSpPr>
        <p:spPr>
          <a:xfrm>
            <a:off x="6675120" y="2011680"/>
            <a:ext cx="457200" cy="365760"/>
          </a:xfrm>
          <a:prstGeom prst="rect">
            <a:avLst/>
          </a:prstGeom>
          <a:noFill/>
          <a:ln/>
        </p:spPr>
        <p:txBody>
          <a:bodyPr wrap="square" rtlCol="0" anchor="ctr"/>
          <a:lstStyle/>
          <a:p>
            <a:pPr algn="ctr" indent="0" marL="0">
              <a:buNone/>
            </a:pPr>
            <a:r>
              <a:rPr lang="en-US" sz="1600" dirty="0">
                <a:solidFill>
                  <a:srgbClr val="94A3B8"/>
                </a:solidFill>
              </a:rPr>
              <a:t>→</a:t>
            </a:r>
            <a:endParaRPr lang="en-US" sz="1600" dirty="0"/>
          </a:p>
        </p:txBody>
      </p:sp>
      <p:sp>
        <p:nvSpPr>
          <p:cNvPr id="25" name="Shape 23"/>
          <p:cNvSpPr/>
          <p:nvPr/>
        </p:nvSpPr>
        <p:spPr>
          <a:xfrm>
            <a:off x="7223760" y="1920240"/>
            <a:ext cx="1554480" cy="640080"/>
          </a:xfrm>
          <a:prstGeom prst="roundRect">
            <a:avLst>
              <a:gd name="adj" fmla="val 8571"/>
            </a:avLst>
          </a:prstGeom>
          <a:solidFill>
            <a:srgbClr val="10B981"/>
          </a:solidFill>
          <a:ln/>
        </p:spPr>
      </p:sp>
      <p:sp>
        <p:nvSpPr>
          <p:cNvPr id="26" name="Text 24"/>
          <p:cNvSpPr/>
          <p:nvPr/>
        </p:nvSpPr>
        <p:spPr>
          <a:xfrm>
            <a:off x="7223760" y="1920240"/>
            <a:ext cx="1554480" cy="320040"/>
          </a:xfrm>
          <a:prstGeom prst="rect">
            <a:avLst/>
          </a:prstGeom>
          <a:noFill/>
          <a:ln/>
        </p:spPr>
        <p:txBody>
          <a:bodyPr wrap="square"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Build</a:t>
            </a:r>
            <a:endParaRPr lang="en-US" sz="1400" dirty="0"/>
          </a:p>
        </p:txBody>
      </p:sp>
      <p:sp>
        <p:nvSpPr>
          <p:cNvPr id="27" name="Text 25"/>
          <p:cNvSpPr/>
          <p:nvPr/>
        </p:nvSpPr>
        <p:spPr>
          <a:xfrm>
            <a:off x="7223760" y="2240280"/>
            <a:ext cx="1554480" cy="320040"/>
          </a:xfrm>
          <a:prstGeom prst="rect">
            <a:avLst/>
          </a:prstGeom>
          <a:noFill/>
          <a:ln/>
        </p:spPr>
        <p:txBody>
          <a:bodyPr wrap="square" rtlCol="0" anchor="t"/>
          <a:lstStyle/>
          <a:p>
            <a:pPr algn="ctr" indent="0" marL="0">
              <a:buNone/>
            </a:pPr>
            <a:r>
              <a:rPr lang="en-US" sz="800" dirty="0">
                <a:solidFill>
                  <a:srgbClr val="6EE7B7"/>
                </a:solidFill>
                <a:latin typeface="Calibri" pitchFamily="34" charset="0"/>
                <a:ea typeface="Calibri" pitchFamily="34" charset="-122"/>
                <a:cs typeface="Calibri" pitchFamily="34" charset="-120"/>
              </a:rPr>
              <a:t>Full tool access</a:t>
            </a:r>
            <a:endParaRPr lang="en-US" sz="800" dirty="0"/>
          </a:p>
          <a:p>
            <a:pPr algn="ctr" indent="0" marL="0">
              <a:buNone/>
            </a:pPr>
            <a:r>
              <a:rPr lang="en-US" sz="800" dirty="0">
                <a:solidFill>
                  <a:srgbClr val="6EE7B7"/>
                </a:solidFill>
                <a:latin typeface="Calibri" pitchFamily="34" charset="0"/>
                <a:ea typeface="Calibri" pitchFamily="34" charset="-122"/>
                <a:cs typeface="Calibri" pitchFamily="34" charset="-120"/>
              </a:rPr>
              <a:t>for implementation</a:t>
            </a:r>
            <a:endParaRPr lang="en-US" sz="800" dirty="0"/>
          </a:p>
        </p:txBody>
      </p:sp>
      <p:sp>
        <p:nvSpPr>
          <p:cNvPr id="28" name="Text 26"/>
          <p:cNvSpPr/>
          <p:nvPr/>
        </p:nvSpPr>
        <p:spPr>
          <a:xfrm>
            <a:off x="4937760" y="2697480"/>
            <a:ext cx="3657600" cy="228600"/>
          </a:xfrm>
          <a:prstGeom prst="rect">
            <a:avLst/>
          </a:prstGeom>
          <a:noFill/>
          <a:ln/>
        </p:spPr>
        <p:txBody>
          <a:bodyPr wrap="square" lIns="0" tIns="0" rIns="0" bIns="0" rtlCol="0" anchor="ctr"/>
          <a:lstStyle/>
          <a:p>
            <a:pPr indent="0" marL="0">
              <a:buNone/>
            </a:pPr>
            <a:r>
              <a:rPr lang="en-US" sz="850" i="1" dirty="0">
                <a:solidFill>
                  <a:srgbClr val="94A3B8"/>
                </a:solidFill>
                <a:latin typeface="Calibri" pitchFamily="34" charset="0"/>
                <a:ea typeface="Calibri" pitchFamily="34" charset="-122"/>
                <a:cs typeface="Calibri" pitchFamily="34" charset="-120"/>
              </a:rPr>
              <a:t>Use @bmad-architect or @bmad-pm subagents for specific phases</a:t>
            </a:r>
            <a:endParaRPr lang="en-US" sz="850" dirty="0"/>
          </a:p>
        </p:txBody>
      </p:sp>
      <p:sp>
        <p:nvSpPr>
          <p:cNvPr id="29" name="Text 27"/>
          <p:cNvSpPr/>
          <p:nvPr/>
        </p:nvSpPr>
        <p:spPr>
          <a:xfrm>
            <a:off x="4937760" y="2926080"/>
            <a:ext cx="3657600" cy="228600"/>
          </a:xfrm>
          <a:prstGeom prst="rect">
            <a:avLst/>
          </a:prstGeom>
          <a:noFill/>
          <a:ln/>
        </p:spPr>
        <p:txBody>
          <a:bodyPr wrap="square" lIns="0" tIns="0" rIns="0" bIns="0" rtlCol="0" anchor="ctr"/>
          <a:lstStyle/>
          <a:p>
            <a:pPr indent="0" marL="0">
              <a:buNone/>
            </a:pPr>
            <a:r>
              <a:rPr lang="en-US" sz="850" b="1" dirty="0">
                <a:solidFill>
                  <a:srgbClr val="14B8A6"/>
                </a:solidFill>
                <a:latin typeface="Calibri" pitchFamily="34" charset="0"/>
                <a:ea typeface="Calibri" pitchFamily="34" charset="-122"/>
                <a:cs typeface="Calibri" pitchFamily="34" charset="-120"/>
              </a:rPr>
              <a:t>Keep permissions on "ask" — nothing happens without approval</a:t>
            </a:r>
            <a:endParaRPr lang="en-US" sz="850" dirty="0"/>
          </a:p>
        </p:txBody>
      </p:sp>
      <p:sp>
        <p:nvSpPr>
          <p:cNvPr id="30" name="Shape 28"/>
          <p:cNvSpPr/>
          <p:nvPr/>
        </p:nvSpPr>
        <p:spPr>
          <a:xfrm>
            <a:off x="365760" y="3566160"/>
            <a:ext cx="8412480" cy="1097280"/>
          </a:xfrm>
          <a:prstGeom prst="rect">
            <a:avLst/>
          </a:prstGeom>
          <a:solidFill>
            <a:srgbClr val="0F172A"/>
          </a:solidFill>
          <a:ln/>
        </p:spPr>
      </p:sp>
      <p:sp>
        <p:nvSpPr>
          <p:cNvPr id="31" name="Text 29"/>
          <p:cNvSpPr/>
          <p:nvPr/>
        </p:nvSpPr>
        <p:spPr>
          <a:xfrm>
            <a:off x="548640" y="3611880"/>
            <a:ext cx="8046720" cy="228600"/>
          </a:xfrm>
          <a:prstGeom prst="rect">
            <a:avLst/>
          </a:prstGeom>
          <a:noFill/>
          <a:ln/>
        </p:spPr>
        <p:txBody>
          <a:bodyPr wrap="square" lIns="0" tIns="0" rIns="0" bIns="0" rtlCol="0" anchor="ctr"/>
          <a:lstStyle/>
          <a:p>
            <a:pPr indent="0" marL="0">
              <a:buNone/>
            </a:pPr>
            <a:r>
              <a:rPr lang="en-US" sz="1000" b="1" dirty="0">
                <a:solidFill>
                  <a:srgbClr val="14B8A6"/>
                </a:solidFill>
                <a:latin typeface="Calibri" pitchFamily="34" charset="0"/>
                <a:ea typeface="Calibri" pitchFamily="34" charset="-122"/>
                <a:cs typeface="Calibri" pitchFamily="34" charset="-120"/>
              </a:rPr>
              <a:t>AGENTS.md — Essential Rules for Local Models</a:t>
            </a:r>
            <a:endParaRPr lang="en-US" sz="1000" dirty="0"/>
          </a:p>
        </p:txBody>
      </p:sp>
      <p:sp>
        <p:nvSpPr>
          <p:cNvPr id="32" name="Text 30"/>
          <p:cNvSpPr/>
          <p:nvPr/>
        </p:nvSpPr>
        <p:spPr>
          <a:xfrm>
            <a:off x="548640" y="3886200"/>
            <a:ext cx="8046720" cy="201168"/>
          </a:xfrm>
          <a:prstGeom prst="rect">
            <a:avLst/>
          </a:prstGeom>
          <a:noFill/>
          <a:ln/>
        </p:spPr>
        <p:txBody>
          <a:bodyPr wrap="square" lIns="0" tIns="0" rIns="0" bIns="0" rtlCol="0" anchor="ctr"/>
          <a:lstStyle/>
          <a:p>
            <a:pPr indent="0" marL="0">
              <a:buNone/>
            </a:pPr>
            <a:r>
              <a:rPr lang="en-US" sz="800" dirty="0">
                <a:solidFill>
                  <a:srgbClr val="94A3B8"/>
                </a:solidFill>
                <a:latin typeface="Calibri" pitchFamily="34" charset="0"/>
                <a:ea typeface="Calibri" pitchFamily="34" charset="-122"/>
                <a:cs typeface="Calibri" pitchFamily="34" charset="-120"/>
              </a:rPr>
              <a:t>•  Question / opinion / "what do you think" → TEXT response in chat. NEVER create files.</a:t>
            </a:r>
            <a:endParaRPr lang="en-US" sz="800" dirty="0"/>
          </a:p>
        </p:txBody>
      </p:sp>
      <p:sp>
        <p:nvSpPr>
          <p:cNvPr id="33" name="Text 31"/>
          <p:cNvSpPr/>
          <p:nvPr/>
        </p:nvSpPr>
        <p:spPr>
          <a:xfrm>
            <a:off x="548640" y="4087368"/>
            <a:ext cx="8046720" cy="201168"/>
          </a:xfrm>
          <a:prstGeom prst="rect">
            <a:avLst/>
          </a:prstGeom>
          <a:noFill/>
          <a:ln/>
        </p:spPr>
        <p:txBody>
          <a:bodyPr wrap="square" lIns="0" tIns="0" rIns="0" bIns="0" rtlCol="0" anchor="ctr"/>
          <a:lstStyle/>
          <a:p>
            <a:pPr indent="0" marL="0">
              <a:buNone/>
            </a:pPr>
            <a:r>
              <a:rPr lang="en-US" sz="800" dirty="0">
                <a:solidFill>
                  <a:srgbClr val="94A3B8"/>
                </a:solidFill>
                <a:latin typeface="Calibri" pitchFamily="34" charset="0"/>
                <a:ea typeface="Calibri" pitchFamily="34" charset="-122"/>
                <a:cs typeface="Calibri" pitchFamily="34" charset="-120"/>
              </a:rPr>
              <a:t>•  "create/write/generate/build/implement" → Create files. Confirm path first.</a:t>
            </a:r>
            <a:endParaRPr lang="en-US" sz="800" dirty="0"/>
          </a:p>
        </p:txBody>
      </p:sp>
      <p:sp>
        <p:nvSpPr>
          <p:cNvPr id="34" name="Text 32"/>
          <p:cNvSpPr/>
          <p:nvPr/>
        </p:nvSpPr>
        <p:spPr>
          <a:xfrm>
            <a:off x="548640" y="4288536"/>
            <a:ext cx="8046720" cy="201168"/>
          </a:xfrm>
          <a:prstGeom prst="rect">
            <a:avLst/>
          </a:prstGeom>
          <a:noFill/>
          <a:ln/>
        </p:spPr>
        <p:txBody>
          <a:bodyPr wrap="square" lIns="0" tIns="0" rIns="0" bIns="0" rtlCol="0" anchor="ctr"/>
          <a:lstStyle/>
          <a:p>
            <a:pPr indent="0" marL="0">
              <a:buNone/>
            </a:pPr>
            <a:r>
              <a:rPr lang="en-US" sz="800" dirty="0">
                <a:solidFill>
                  <a:srgbClr val="94A3B8"/>
                </a:solidFill>
                <a:latin typeface="Calibri" pitchFamily="34" charset="0"/>
                <a:ea typeface="Calibri" pitchFamily="34" charset="-122"/>
                <a:cs typeface="Calibri" pitchFamily="34" charset="-120"/>
              </a:rPr>
              <a:t>•  Never create files in ~/.claude/ or any user home directory. Project dir only.</a:t>
            </a:r>
            <a:endParaRPr lang="en-US" sz="800" dirty="0"/>
          </a:p>
        </p:txBody>
      </p:sp>
      <p:sp>
        <p:nvSpPr>
          <p:cNvPr id="35" name="Text 33"/>
          <p:cNvSpPr/>
          <p:nvPr/>
        </p:nvSpPr>
        <p:spPr>
          <a:xfrm>
            <a:off x="548640" y="4489704"/>
            <a:ext cx="8046720" cy="201168"/>
          </a:xfrm>
          <a:prstGeom prst="rect">
            <a:avLst/>
          </a:prstGeom>
          <a:noFill/>
          <a:ln/>
        </p:spPr>
        <p:txBody>
          <a:bodyPr wrap="square" lIns="0" tIns="0" rIns="0" bIns="0" rtlCol="0" anchor="ctr"/>
          <a:lstStyle/>
          <a:p>
            <a:pPr indent="0" marL="0">
              <a:buNone/>
            </a:pPr>
            <a:r>
              <a:rPr lang="en-US" sz="800" dirty="0">
                <a:solidFill>
                  <a:srgbClr val="94A3B8"/>
                </a:solidFill>
                <a:latin typeface="Calibri" pitchFamily="34" charset="0"/>
                <a:ea typeface="Calibri" pitchFamily="34" charset="-122"/>
                <a:cs typeface="Calibri" pitchFamily="34" charset="-120"/>
              </a:rPr>
              <a:t>•  Do NOT reference str_replace_editor or any Claude Code tools. Use only the tools provided.</a:t>
            </a:r>
            <a:endParaRPr lang="en-US" sz="800" dirty="0"/>
          </a:p>
        </p:txBody>
      </p:sp>
      <p:sp>
        <p:nvSpPr>
          <p:cNvPr id="36" name="Text 34"/>
          <p:cNvSpPr/>
          <p:nvPr/>
        </p:nvSpPr>
        <p:spPr>
          <a:xfrm>
            <a:off x="365760" y="4754880"/>
            <a:ext cx="8412480" cy="228600"/>
          </a:xfrm>
          <a:prstGeom prst="rect">
            <a:avLst/>
          </a:prstGeom>
          <a:noFill/>
          <a:ln/>
        </p:spPr>
        <p:txBody>
          <a:bodyPr wrap="square" rtlCol="0" anchor="ctr"/>
          <a:lstStyle/>
          <a:p>
            <a:pPr algn="ctr" indent="0" marL="0">
              <a:buNone/>
            </a:pPr>
            <a:r>
              <a:rPr lang="en-US" sz="950" i="1" dirty="0">
                <a:solidFill>
                  <a:srgbClr val="0D9488"/>
                </a:solidFill>
                <a:latin typeface="Calibri" pitchFamily="34" charset="0"/>
                <a:ea typeface="Calibri" pitchFamily="34" charset="-122"/>
                <a:cs typeface="Calibri" pitchFamily="34" charset="-120"/>
              </a:rPr>
              <a:t>OpenCode also reads CLAUDE.md — maintain one file for both tools if you use Claude Code too</a:t>
            </a:r>
            <a:endParaRPr lang="en-US" sz="950" dirty="0"/>
          </a:p>
        </p:txBody>
      </p:sp>
      <p:sp>
        <p:nvSpPr>
          <p:cNvPr id="37" name="Text 35"/>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42 / 100</a:t>
            </a:r>
            <a:endParaRPr lang="en-US" sz="8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name="Slide 43">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Common Mistakes to Avoid</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200" dirty="0">
                <a:solidFill>
                  <a:srgbClr val="14B8A6"/>
                </a:solidFill>
                <a:latin typeface="Calibri" pitchFamily="34" charset="0"/>
                <a:ea typeface="Calibri" pitchFamily="34" charset="-122"/>
                <a:cs typeface="Calibri" pitchFamily="34" charset="-120"/>
              </a:rPr>
              <a:t>Patterns we’ve seen that lead to problems — and how to fix them</a:t>
            </a:r>
            <a:endParaRPr lang="en-US" sz="1200" dirty="0"/>
          </a:p>
        </p:txBody>
      </p:sp>
      <p:sp>
        <p:nvSpPr>
          <p:cNvPr id="5" name="Shape 3"/>
          <p:cNvSpPr/>
          <p:nvPr/>
        </p:nvSpPr>
        <p:spPr>
          <a:xfrm>
            <a:off x="457200" y="1234440"/>
            <a:ext cx="8229600" cy="429768"/>
          </a:xfrm>
          <a:prstGeom prst="rect">
            <a:avLst/>
          </a:prstGeom>
          <a:solidFill>
            <a:srgbClr val="1A2744"/>
          </a:solidFill>
          <a:ln/>
        </p:spPr>
      </p:sp>
      <p:sp>
        <p:nvSpPr>
          <p:cNvPr id="6" name="Shape 4"/>
          <p:cNvSpPr/>
          <p:nvPr/>
        </p:nvSpPr>
        <p:spPr>
          <a:xfrm>
            <a:off x="457200" y="1234440"/>
            <a:ext cx="45720" cy="429768"/>
          </a:xfrm>
          <a:prstGeom prst="rect">
            <a:avLst/>
          </a:prstGeom>
          <a:solidFill>
            <a:srgbClr val="EF4444"/>
          </a:solidFill>
          <a:ln/>
        </p:spPr>
      </p:sp>
      <p:sp>
        <p:nvSpPr>
          <p:cNvPr id="7" name="Text 5"/>
          <p:cNvSpPr/>
          <p:nvPr/>
        </p:nvSpPr>
        <p:spPr>
          <a:xfrm>
            <a:off x="594360" y="1234440"/>
            <a:ext cx="3200400" cy="429768"/>
          </a:xfrm>
          <a:prstGeom prst="rect">
            <a:avLst/>
          </a:prstGeom>
          <a:noFill/>
          <a:ln/>
        </p:spPr>
        <p:txBody>
          <a:bodyPr wrap="square" lIns="0" tIns="0" rIns="0" bIns="0" rtlCol="0" anchor="ctr"/>
          <a:lstStyle/>
          <a:p>
            <a:pPr indent="0" marL="0">
              <a:buNone/>
            </a:pPr>
            <a:r>
              <a:rPr lang="en-US" sz="950" dirty="0">
                <a:solidFill>
                  <a:srgbClr val="FCA5A5"/>
                </a:solidFill>
                <a:latin typeface="Calibri" pitchFamily="34" charset="0"/>
                <a:ea typeface="Calibri" pitchFamily="34" charset="-122"/>
                <a:cs typeface="Calibri" pitchFamily="34" charset="-120"/>
              </a:rPr>
              <a:t>✖  Skipping verification workflows</a:t>
            </a:r>
            <a:endParaRPr lang="en-US" sz="950" dirty="0"/>
          </a:p>
        </p:txBody>
      </p:sp>
      <p:sp>
        <p:nvSpPr>
          <p:cNvPr id="8" name="Text 6"/>
          <p:cNvSpPr/>
          <p:nvPr/>
        </p:nvSpPr>
        <p:spPr>
          <a:xfrm>
            <a:off x="3840480" y="1234440"/>
            <a:ext cx="4663440" cy="42976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Run /bmad-bmm-validate-* after every artifact creation. It takes 2 minutes and catches drift early.</a:t>
            </a:r>
            <a:endParaRPr lang="en-US" sz="900" dirty="0"/>
          </a:p>
        </p:txBody>
      </p:sp>
      <p:sp>
        <p:nvSpPr>
          <p:cNvPr id="9" name="Shape 7"/>
          <p:cNvSpPr/>
          <p:nvPr/>
        </p:nvSpPr>
        <p:spPr>
          <a:xfrm>
            <a:off x="457200" y="1719072"/>
            <a:ext cx="8229600" cy="429768"/>
          </a:xfrm>
          <a:prstGeom prst="rect">
            <a:avLst/>
          </a:prstGeom>
          <a:solidFill>
            <a:srgbClr val="1A2744"/>
          </a:solidFill>
          <a:ln/>
        </p:spPr>
      </p:sp>
      <p:sp>
        <p:nvSpPr>
          <p:cNvPr id="10" name="Shape 8"/>
          <p:cNvSpPr/>
          <p:nvPr/>
        </p:nvSpPr>
        <p:spPr>
          <a:xfrm>
            <a:off x="457200" y="1719072"/>
            <a:ext cx="45720" cy="429768"/>
          </a:xfrm>
          <a:prstGeom prst="rect">
            <a:avLst/>
          </a:prstGeom>
          <a:solidFill>
            <a:srgbClr val="F59E0B"/>
          </a:solidFill>
          <a:ln/>
        </p:spPr>
      </p:sp>
      <p:sp>
        <p:nvSpPr>
          <p:cNvPr id="11" name="Text 9"/>
          <p:cNvSpPr/>
          <p:nvPr/>
        </p:nvSpPr>
        <p:spPr>
          <a:xfrm>
            <a:off x="594360" y="1719072"/>
            <a:ext cx="3200400" cy="429768"/>
          </a:xfrm>
          <a:prstGeom prst="rect">
            <a:avLst/>
          </a:prstGeom>
          <a:noFill/>
          <a:ln/>
        </p:spPr>
        <p:txBody>
          <a:bodyPr wrap="square" lIns="0" tIns="0" rIns="0" bIns="0" rtlCol="0" anchor="ctr"/>
          <a:lstStyle/>
          <a:p>
            <a:pPr indent="0" marL="0">
              <a:buNone/>
            </a:pPr>
            <a:r>
              <a:rPr lang="en-US" sz="950" dirty="0">
                <a:solidFill>
                  <a:srgbClr val="FCA5A5"/>
                </a:solidFill>
                <a:latin typeface="Calibri" pitchFamily="34" charset="0"/>
                <a:ea typeface="Calibri" pitchFamily="34" charset="-122"/>
                <a:cs typeface="Calibri" pitchFamily="34" charset="-120"/>
              </a:rPr>
              <a:t>✖  Long chat sessions with multiple stories</a:t>
            </a:r>
            <a:endParaRPr lang="en-US" sz="950" dirty="0"/>
          </a:p>
        </p:txBody>
      </p:sp>
      <p:sp>
        <p:nvSpPr>
          <p:cNvPr id="12" name="Text 10"/>
          <p:cNvSpPr/>
          <p:nvPr/>
        </p:nvSpPr>
        <p:spPr>
          <a:xfrm>
            <a:off x="3840480" y="1719072"/>
            <a:ext cx="4663440" cy="42976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Close and reopen. One story = one fresh session. Agent quality degrades after ~30 min of accumulated context.</a:t>
            </a:r>
            <a:endParaRPr lang="en-US" sz="900" dirty="0"/>
          </a:p>
        </p:txBody>
      </p:sp>
      <p:sp>
        <p:nvSpPr>
          <p:cNvPr id="13" name="Shape 11"/>
          <p:cNvSpPr/>
          <p:nvPr/>
        </p:nvSpPr>
        <p:spPr>
          <a:xfrm>
            <a:off x="457200" y="2203704"/>
            <a:ext cx="8229600" cy="429768"/>
          </a:xfrm>
          <a:prstGeom prst="rect">
            <a:avLst/>
          </a:prstGeom>
          <a:solidFill>
            <a:srgbClr val="1A2744"/>
          </a:solidFill>
          <a:ln/>
        </p:spPr>
      </p:sp>
      <p:sp>
        <p:nvSpPr>
          <p:cNvPr id="14" name="Shape 12"/>
          <p:cNvSpPr/>
          <p:nvPr/>
        </p:nvSpPr>
        <p:spPr>
          <a:xfrm>
            <a:off x="457200" y="2203704"/>
            <a:ext cx="45720" cy="429768"/>
          </a:xfrm>
          <a:prstGeom prst="rect">
            <a:avLst/>
          </a:prstGeom>
          <a:solidFill>
            <a:srgbClr val="8B5CF6"/>
          </a:solidFill>
          <a:ln/>
        </p:spPr>
      </p:sp>
      <p:sp>
        <p:nvSpPr>
          <p:cNvPr id="15" name="Text 13"/>
          <p:cNvSpPr/>
          <p:nvPr/>
        </p:nvSpPr>
        <p:spPr>
          <a:xfrm>
            <a:off x="594360" y="2203704"/>
            <a:ext cx="3200400" cy="429768"/>
          </a:xfrm>
          <a:prstGeom prst="rect">
            <a:avLst/>
          </a:prstGeom>
          <a:noFill/>
          <a:ln/>
        </p:spPr>
        <p:txBody>
          <a:bodyPr wrap="square" lIns="0" tIns="0" rIns="0" bIns="0" rtlCol="0" anchor="ctr"/>
          <a:lstStyle/>
          <a:p>
            <a:pPr indent="0" marL="0">
              <a:buNone/>
            </a:pPr>
            <a:r>
              <a:rPr lang="en-US" sz="950" dirty="0">
                <a:solidFill>
                  <a:srgbClr val="FCA5A5"/>
                </a:solidFill>
                <a:latin typeface="Calibri" pitchFamily="34" charset="0"/>
                <a:ea typeface="Calibri" pitchFamily="34" charset="-122"/>
                <a:cs typeface="Calibri" pitchFamily="34" charset="-120"/>
              </a:rPr>
              <a:t>✖  Accepting agent output without reading it</a:t>
            </a:r>
            <a:endParaRPr lang="en-US" sz="950" dirty="0"/>
          </a:p>
        </p:txBody>
      </p:sp>
      <p:sp>
        <p:nvSpPr>
          <p:cNvPr id="16" name="Text 14"/>
          <p:cNvSpPr/>
          <p:nvPr/>
        </p:nvSpPr>
        <p:spPr>
          <a:xfrm>
            <a:off x="3840480" y="2203704"/>
            <a:ext cx="4663440" cy="42976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Read every PRD section, every story AC, every code review finding. The agent is a draft writer, you’re the editor.</a:t>
            </a:r>
            <a:endParaRPr lang="en-US" sz="900" dirty="0"/>
          </a:p>
        </p:txBody>
      </p:sp>
      <p:sp>
        <p:nvSpPr>
          <p:cNvPr id="17" name="Shape 15"/>
          <p:cNvSpPr/>
          <p:nvPr/>
        </p:nvSpPr>
        <p:spPr>
          <a:xfrm>
            <a:off x="457200" y="2688336"/>
            <a:ext cx="8229600" cy="429768"/>
          </a:xfrm>
          <a:prstGeom prst="rect">
            <a:avLst/>
          </a:prstGeom>
          <a:solidFill>
            <a:srgbClr val="1A2744"/>
          </a:solidFill>
          <a:ln/>
        </p:spPr>
      </p:sp>
      <p:sp>
        <p:nvSpPr>
          <p:cNvPr id="18" name="Shape 16"/>
          <p:cNvSpPr/>
          <p:nvPr/>
        </p:nvSpPr>
        <p:spPr>
          <a:xfrm>
            <a:off x="457200" y="2688336"/>
            <a:ext cx="45720" cy="429768"/>
          </a:xfrm>
          <a:prstGeom prst="rect">
            <a:avLst/>
          </a:prstGeom>
          <a:solidFill>
            <a:srgbClr val="3B82F6"/>
          </a:solidFill>
          <a:ln/>
        </p:spPr>
      </p:sp>
      <p:sp>
        <p:nvSpPr>
          <p:cNvPr id="19" name="Text 17"/>
          <p:cNvSpPr/>
          <p:nvPr/>
        </p:nvSpPr>
        <p:spPr>
          <a:xfrm>
            <a:off x="594360" y="2688336"/>
            <a:ext cx="3200400" cy="429768"/>
          </a:xfrm>
          <a:prstGeom prst="rect">
            <a:avLst/>
          </a:prstGeom>
          <a:noFill/>
          <a:ln/>
        </p:spPr>
        <p:txBody>
          <a:bodyPr wrap="square" lIns="0" tIns="0" rIns="0" bIns="0" rtlCol="0" anchor="ctr"/>
          <a:lstStyle/>
          <a:p>
            <a:pPr indent="0" marL="0">
              <a:buNone/>
            </a:pPr>
            <a:r>
              <a:rPr lang="en-US" sz="950" dirty="0">
                <a:solidFill>
                  <a:srgbClr val="FCA5A5"/>
                </a:solidFill>
                <a:latin typeface="Calibri" pitchFamily="34" charset="0"/>
                <a:ea typeface="Calibri" pitchFamily="34" charset="-122"/>
                <a:cs typeface="Calibri" pitchFamily="34" charset="-120"/>
              </a:rPr>
              <a:t>✖  Editing story files manually</a:t>
            </a:r>
            <a:endParaRPr lang="en-US" sz="950" dirty="0"/>
          </a:p>
        </p:txBody>
      </p:sp>
      <p:sp>
        <p:nvSpPr>
          <p:cNvPr id="20" name="Text 18"/>
          <p:cNvSpPr/>
          <p:nvPr/>
        </p:nvSpPr>
        <p:spPr>
          <a:xfrm>
            <a:off x="3840480" y="2688336"/>
            <a:ext cx="4663440" cy="42976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Use /correct-course or ask the SM agent to update. Manual edits break consistency with upstream docs.</a:t>
            </a:r>
            <a:endParaRPr lang="en-US" sz="900" dirty="0"/>
          </a:p>
        </p:txBody>
      </p:sp>
      <p:sp>
        <p:nvSpPr>
          <p:cNvPr id="21" name="Shape 19"/>
          <p:cNvSpPr/>
          <p:nvPr/>
        </p:nvSpPr>
        <p:spPr>
          <a:xfrm>
            <a:off x="457200" y="3172968"/>
            <a:ext cx="8229600" cy="429768"/>
          </a:xfrm>
          <a:prstGeom prst="rect">
            <a:avLst/>
          </a:prstGeom>
          <a:solidFill>
            <a:srgbClr val="1A2744"/>
          </a:solidFill>
          <a:ln/>
        </p:spPr>
      </p:sp>
      <p:sp>
        <p:nvSpPr>
          <p:cNvPr id="22" name="Shape 20"/>
          <p:cNvSpPr/>
          <p:nvPr/>
        </p:nvSpPr>
        <p:spPr>
          <a:xfrm>
            <a:off x="457200" y="3172968"/>
            <a:ext cx="45720" cy="429768"/>
          </a:xfrm>
          <a:prstGeom prst="rect">
            <a:avLst/>
          </a:prstGeom>
          <a:solidFill>
            <a:srgbClr val="10B981"/>
          </a:solidFill>
          <a:ln/>
        </p:spPr>
      </p:sp>
      <p:sp>
        <p:nvSpPr>
          <p:cNvPr id="23" name="Text 21"/>
          <p:cNvSpPr/>
          <p:nvPr/>
        </p:nvSpPr>
        <p:spPr>
          <a:xfrm>
            <a:off x="594360" y="3172968"/>
            <a:ext cx="3200400" cy="429768"/>
          </a:xfrm>
          <a:prstGeom prst="rect">
            <a:avLst/>
          </a:prstGeom>
          <a:noFill/>
          <a:ln/>
        </p:spPr>
        <p:txBody>
          <a:bodyPr wrap="square" lIns="0" tIns="0" rIns="0" bIns="0" rtlCol="0" anchor="ctr"/>
          <a:lstStyle/>
          <a:p>
            <a:pPr indent="0" marL="0">
              <a:buNone/>
            </a:pPr>
            <a:r>
              <a:rPr lang="en-US" sz="950" dirty="0">
                <a:solidFill>
                  <a:srgbClr val="FCA5A5"/>
                </a:solidFill>
                <a:latin typeface="Calibri" pitchFamily="34" charset="0"/>
                <a:ea typeface="Calibri" pitchFamily="34" charset="-122"/>
                <a:cs typeface="Calibri" pitchFamily="34" charset="-120"/>
              </a:rPr>
              <a:t>✖  Implementing before architecture is done</a:t>
            </a:r>
            <a:endParaRPr lang="en-US" sz="950" dirty="0"/>
          </a:p>
        </p:txBody>
      </p:sp>
      <p:sp>
        <p:nvSpPr>
          <p:cNvPr id="24" name="Text 22"/>
          <p:cNvSpPr/>
          <p:nvPr/>
        </p:nvSpPr>
        <p:spPr>
          <a:xfrm>
            <a:off x="3840480" y="3172968"/>
            <a:ext cx="4663440" cy="42976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Run /bmad-bmm-check-implementation-readiness first. If it returns CONCERNS or FAIL, stop and fix the planning docs.</a:t>
            </a:r>
            <a:endParaRPr lang="en-US" sz="900" dirty="0"/>
          </a:p>
        </p:txBody>
      </p:sp>
      <p:sp>
        <p:nvSpPr>
          <p:cNvPr id="25" name="Shape 23"/>
          <p:cNvSpPr/>
          <p:nvPr/>
        </p:nvSpPr>
        <p:spPr>
          <a:xfrm>
            <a:off x="457200" y="3657600"/>
            <a:ext cx="8229600" cy="429768"/>
          </a:xfrm>
          <a:prstGeom prst="rect">
            <a:avLst/>
          </a:prstGeom>
          <a:solidFill>
            <a:srgbClr val="1A2744"/>
          </a:solidFill>
          <a:ln/>
        </p:spPr>
      </p:sp>
      <p:sp>
        <p:nvSpPr>
          <p:cNvPr id="26" name="Shape 24"/>
          <p:cNvSpPr/>
          <p:nvPr/>
        </p:nvSpPr>
        <p:spPr>
          <a:xfrm>
            <a:off x="457200" y="3657600"/>
            <a:ext cx="45720" cy="429768"/>
          </a:xfrm>
          <a:prstGeom prst="rect">
            <a:avLst/>
          </a:prstGeom>
          <a:solidFill>
            <a:srgbClr val="EC4899"/>
          </a:solidFill>
          <a:ln/>
        </p:spPr>
      </p:sp>
      <p:sp>
        <p:nvSpPr>
          <p:cNvPr id="27" name="Text 25"/>
          <p:cNvSpPr/>
          <p:nvPr/>
        </p:nvSpPr>
        <p:spPr>
          <a:xfrm>
            <a:off x="594360" y="3657600"/>
            <a:ext cx="3200400" cy="429768"/>
          </a:xfrm>
          <a:prstGeom prst="rect">
            <a:avLst/>
          </a:prstGeom>
          <a:noFill/>
          <a:ln/>
        </p:spPr>
        <p:txBody>
          <a:bodyPr wrap="square" lIns="0" tIns="0" rIns="0" bIns="0" rtlCol="0" anchor="ctr"/>
          <a:lstStyle/>
          <a:p>
            <a:pPr indent="0" marL="0">
              <a:buNone/>
            </a:pPr>
            <a:r>
              <a:rPr lang="en-US" sz="950" dirty="0">
                <a:solidFill>
                  <a:srgbClr val="FCA5A5"/>
                </a:solidFill>
                <a:latin typeface="Calibri" pitchFamily="34" charset="0"/>
                <a:ea typeface="Calibri" pitchFamily="34" charset="-122"/>
                <a:cs typeface="Calibri" pitchFamily="34" charset="-120"/>
              </a:rPr>
              <a:t>✖  Not updating docs when requirements change</a:t>
            </a:r>
            <a:endParaRPr lang="en-US" sz="950" dirty="0"/>
          </a:p>
        </p:txBody>
      </p:sp>
      <p:sp>
        <p:nvSpPr>
          <p:cNvPr id="28" name="Text 26"/>
          <p:cNvSpPr/>
          <p:nvPr/>
        </p:nvSpPr>
        <p:spPr>
          <a:xfrm>
            <a:off x="3840480" y="3657600"/>
            <a:ext cx="4663440" cy="42976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Changes propagate top-down: PRD → Architecture → Epics → Stories. Never change downstream without updating upstream.</a:t>
            </a:r>
            <a:endParaRPr lang="en-US" sz="900" dirty="0"/>
          </a:p>
        </p:txBody>
      </p:sp>
      <p:sp>
        <p:nvSpPr>
          <p:cNvPr id="29" name="Shape 27"/>
          <p:cNvSpPr/>
          <p:nvPr/>
        </p:nvSpPr>
        <p:spPr>
          <a:xfrm>
            <a:off x="457200" y="4142232"/>
            <a:ext cx="8229600" cy="429768"/>
          </a:xfrm>
          <a:prstGeom prst="rect">
            <a:avLst/>
          </a:prstGeom>
          <a:solidFill>
            <a:srgbClr val="1A2744"/>
          </a:solidFill>
          <a:ln/>
        </p:spPr>
      </p:sp>
      <p:sp>
        <p:nvSpPr>
          <p:cNvPr id="30" name="Shape 28"/>
          <p:cNvSpPr/>
          <p:nvPr/>
        </p:nvSpPr>
        <p:spPr>
          <a:xfrm>
            <a:off x="457200" y="4142232"/>
            <a:ext cx="45720" cy="429768"/>
          </a:xfrm>
          <a:prstGeom prst="rect">
            <a:avLst/>
          </a:prstGeom>
          <a:solidFill>
            <a:srgbClr val="6366F1"/>
          </a:solidFill>
          <a:ln/>
        </p:spPr>
      </p:sp>
      <p:sp>
        <p:nvSpPr>
          <p:cNvPr id="31" name="Text 29"/>
          <p:cNvSpPr/>
          <p:nvPr/>
        </p:nvSpPr>
        <p:spPr>
          <a:xfrm>
            <a:off x="594360" y="4142232"/>
            <a:ext cx="3200400" cy="429768"/>
          </a:xfrm>
          <a:prstGeom prst="rect">
            <a:avLst/>
          </a:prstGeom>
          <a:noFill/>
          <a:ln/>
        </p:spPr>
        <p:txBody>
          <a:bodyPr wrap="square" lIns="0" tIns="0" rIns="0" bIns="0" rtlCol="0" anchor="ctr"/>
          <a:lstStyle/>
          <a:p>
            <a:pPr indent="0" marL="0">
              <a:buNone/>
            </a:pPr>
            <a:r>
              <a:rPr lang="en-US" sz="950" dirty="0">
                <a:solidFill>
                  <a:srgbClr val="FCA5A5"/>
                </a:solidFill>
                <a:latin typeface="Calibri" pitchFamily="34" charset="0"/>
                <a:ea typeface="Calibri" pitchFamily="34" charset="-122"/>
                <a:cs typeface="Calibri" pitchFamily="34" charset="-120"/>
              </a:rPr>
              <a:t>✖  Stories too large or vague</a:t>
            </a:r>
            <a:endParaRPr lang="en-US" sz="950" dirty="0"/>
          </a:p>
        </p:txBody>
      </p:sp>
      <p:sp>
        <p:nvSpPr>
          <p:cNvPr id="32" name="Text 30"/>
          <p:cNvSpPr/>
          <p:nvPr/>
        </p:nvSpPr>
        <p:spPr>
          <a:xfrm>
            <a:off x="3840480" y="4142232"/>
            <a:ext cx="4663440" cy="42976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If a story has &gt; 8 AC or touches &gt; 4 modules, ask the SM to break it down. Apply the INVEST “S” criterion.</a:t>
            </a:r>
            <a:endParaRPr lang="en-US" sz="900" dirty="0"/>
          </a:p>
        </p:txBody>
      </p:sp>
      <p:sp>
        <p:nvSpPr>
          <p:cNvPr id="33" name="Text 31"/>
          <p:cNvSpPr/>
          <p:nvPr/>
        </p:nvSpPr>
        <p:spPr>
          <a:xfrm>
            <a:off x="457200" y="4663440"/>
            <a:ext cx="8229600" cy="274320"/>
          </a:xfrm>
          <a:prstGeom prst="rect">
            <a:avLst/>
          </a:prstGeom>
          <a:noFill/>
          <a:ln/>
        </p:spPr>
        <p:txBody>
          <a:bodyPr wrap="square" rtlCol="0" anchor="ctr"/>
          <a:lstStyle/>
          <a:p>
            <a:pPr algn="ctr" indent="0" marL="0">
              <a:buNone/>
            </a:pPr>
            <a:r>
              <a:rPr lang="en-US" sz="1000" i="1" dirty="0">
                <a:solidFill>
                  <a:srgbClr val="F59E0B"/>
                </a:solidFill>
                <a:latin typeface="Calibri" pitchFamily="34" charset="0"/>
                <a:ea typeface="Calibri" pitchFamily="34" charset="-122"/>
                <a:cs typeface="Calibri" pitchFamily="34" charset="-120"/>
              </a:rPr>
              <a:t>Most of these mistakes happen because teams try to move fast without the discipline. BMAD is fast AND structured — you need both.</a:t>
            </a:r>
            <a:endParaRPr lang="en-US" sz="1000" dirty="0"/>
          </a:p>
        </p:txBody>
      </p:sp>
      <p:sp>
        <p:nvSpPr>
          <p:cNvPr id="34" name="Text 32"/>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43 / 100</a:t>
            </a:r>
            <a:endParaRPr lang="en-US" sz="8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name="Slide 44">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0F1B2D"/>
          </a:solidFill>
          <a:ln/>
        </p:spPr>
      </p:sp>
      <p:sp>
        <p:nvSpPr>
          <p:cNvPr id="3" name="Shape 1"/>
          <p:cNvSpPr/>
          <p:nvPr/>
        </p:nvSpPr>
        <p:spPr>
          <a:xfrm>
            <a:off x="0" y="0"/>
            <a:ext cx="9144000" cy="54864"/>
          </a:xfrm>
          <a:prstGeom prst="rect">
            <a:avLst/>
          </a:prstGeom>
          <a:solidFill>
            <a:srgbClr val="F59E0B"/>
          </a:solidFill>
          <a:ln/>
        </p:spPr>
      </p:sp>
      <p:sp>
        <p:nvSpPr>
          <p:cNvPr id="4" name="Shape 2"/>
          <p:cNvSpPr/>
          <p:nvPr/>
        </p:nvSpPr>
        <p:spPr>
          <a:xfrm>
            <a:off x="457200" y="1645920"/>
            <a:ext cx="8229600" cy="36576"/>
          </a:xfrm>
          <a:prstGeom prst="rect">
            <a:avLst/>
          </a:prstGeom>
          <a:solidFill>
            <a:srgbClr val="F59E0B"/>
          </a:solidFill>
          <a:ln/>
        </p:spPr>
      </p:sp>
      <p:sp>
        <p:nvSpPr>
          <p:cNvPr id="5" name="Text 3"/>
          <p:cNvSpPr/>
          <p:nvPr/>
        </p:nvSpPr>
        <p:spPr>
          <a:xfrm>
            <a:off x="457200" y="1828800"/>
            <a:ext cx="8229600" cy="731520"/>
          </a:xfrm>
          <a:prstGeom prst="rect">
            <a:avLst/>
          </a:prstGeom>
          <a:noFill/>
          <a:ln/>
        </p:spPr>
        <p:txBody>
          <a:bodyPr wrap="square" rtlCol="0" anchor="ctr"/>
          <a:lstStyle/>
          <a:p>
            <a:pPr algn="ctr" indent="0" marL="0">
              <a:buNone/>
            </a:pPr>
            <a:r>
              <a:rPr lang="en-US" sz="4000" b="1" dirty="0">
                <a:solidFill>
                  <a:srgbClr val="FFFFFF"/>
                </a:solidFill>
              </a:rPr>
              <a:t>Working with Existing Projects</a:t>
            </a:r>
            <a:endParaRPr lang="en-US" sz="4000" dirty="0"/>
          </a:p>
        </p:txBody>
      </p:sp>
      <p:sp>
        <p:nvSpPr>
          <p:cNvPr id="6" name="Text 4"/>
          <p:cNvSpPr/>
          <p:nvPr/>
        </p:nvSpPr>
        <p:spPr>
          <a:xfrm>
            <a:off x="457200" y="2468880"/>
            <a:ext cx="8229600" cy="548640"/>
          </a:xfrm>
          <a:prstGeom prst="rect">
            <a:avLst/>
          </a:prstGeom>
          <a:noFill/>
          <a:ln/>
        </p:spPr>
        <p:txBody>
          <a:bodyPr wrap="square" rtlCol="0" anchor="ctr"/>
          <a:lstStyle/>
          <a:p>
            <a:pPr algn="ctr" indent="0" marL="0">
              <a:buNone/>
            </a:pPr>
            <a:r>
              <a:rPr lang="en-US" sz="2200" dirty="0">
                <a:solidFill>
                  <a:srgbClr val="FCD34D"/>
                </a:solidFill>
              </a:rPr>
              <a:t>Three Approaches — From Quick Fix to Full Adoption</a:t>
            </a:r>
            <a:endParaRPr lang="en-US" sz="2200" dirty="0"/>
          </a:p>
        </p:txBody>
      </p:sp>
      <p:sp>
        <p:nvSpPr>
          <p:cNvPr id="7" name="Shape 5"/>
          <p:cNvSpPr/>
          <p:nvPr/>
        </p:nvSpPr>
        <p:spPr>
          <a:xfrm>
            <a:off x="457200" y="3200400"/>
            <a:ext cx="8229600" cy="36576"/>
          </a:xfrm>
          <a:prstGeom prst="rect">
            <a:avLst/>
          </a:prstGeom>
          <a:solidFill>
            <a:srgbClr val="F59E0B"/>
          </a:solidFill>
          <a:ln/>
        </p:spPr>
      </p:sp>
      <p:sp>
        <p:nvSpPr>
          <p:cNvPr id="8" name="Text 6"/>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44 / 100</a:t>
            </a:r>
            <a:endParaRPr lang="en-US" sz="8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name="Slide 45">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Choosing Your Approach</a:t>
            </a:r>
            <a:endParaRPr lang="en-US" sz="2600" dirty="0"/>
          </a:p>
        </p:txBody>
      </p:sp>
      <p:sp>
        <p:nvSpPr>
          <p:cNvPr id="5" name="Shape 3"/>
          <p:cNvSpPr/>
          <p:nvPr/>
        </p:nvSpPr>
        <p:spPr>
          <a:xfrm>
            <a:off x="274320" y="1005840"/>
            <a:ext cx="8595360" cy="457200"/>
          </a:xfrm>
          <a:prstGeom prst="rect">
            <a:avLst/>
          </a:prstGeom>
          <a:solidFill>
            <a:srgbClr val="0F1B2D"/>
          </a:solidFill>
          <a:ln/>
        </p:spPr>
      </p:sp>
      <p:sp>
        <p:nvSpPr>
          <p:cNvPr id="6" name="Text 4"/>
          <p:cNvSpPr/>
          <p:nvPr/>
        </p:nvSpPr>
        <p:spPr>
          <a:xfrm>
            <a:off x="457200" y="1005840"/>
            <a:ext cx="8229600" cy="457200"/>
          </a:xfrm>
          <a:prstGeom prst="rect">
            <a:avLst/>
          </a:prstGeom>
          <a:noFill/>
          <a:ln/>
        </p:spPr>
        <p:txBody>
          <a:bodyPr wrap="square" lIns="0" tIns="0" rIns="0" bIns="0" rtlCol="0" anchor="ctr"/>
          <a:lstStyle/>
          <a:p>
            <a:pPr indent="0" marL="0">
              <a:buNone/>
            </a:pPr>
            <a:r>
              <a:rPr lang="en-US" sz="1100" dirty="0">
                <a:solidFill>
                  <a:srgbClr val="14B8A6"/>
                </a:solidFill>
                <a:latin typeface="Calibri" pitchFamily="34" charset="0"/>
                <a:ea typeface="Calibri" pitchFamily="34" charset="-122"/>
                <a:cs typeface="Calibri" pitchFamily="34" charset="-120"/>
              </a:rPr>
              <a:t>Most of our software work is on existing projects. BMAD supports three approaches based on scope and familiarity.</a:t>
            </a:r>
            <a:endParaRPr lang="en-US" sz="1100" dirty="0"/>
          </a:p>
        </p:txBody>
      </p:sp>
      <p:sp>
        <p:nvSpPr>
          <p:cNvPr id="7" name="Shape 5"/>
          <p:cNvSpPr/>
          <p:nvPr/>
        </p:nvSpPr>
        <p:spPr>
          <a:xfrm>
            <a:off x="274320" y="1645920"/>
            <a:ext cx="2697480" cy="320040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8" name="Shape 6"/>
          <p:cNvSpPr/>
          <p:nvPr/>
        </p:nvSpPr>
        <p:spPr>
          <a:xfrm>
            <a:off x="274320" y="1645920"/>
            <a:ext cx="2697480" cy="640080"/>
          </a:xfrm>
          <a:prstGeom prst="rect">
            <a:avLst/>
          </a:prstGeom>
          <a:solidFill>
            <a:srgbClr val="10B981"/>
          </a:solidFill>
          <a:ln/>
        </p:spPr>
      </p:sp>
      <p:sp>
        <p:nvSpPr>
          <p:cNvPr id="9" name="Text 7"/>
          <p:cNvSpPr/>
          <p:nvPr/>
        </p:nvSpPr>
        <p:spPr>
          <a:xfrm>
            <a:off x="274320" y="1645920"/>
            <a:ext cx="2697480" cy="384048"/>
          </a:xfrm>
          <a:prstGeom prst="rect">
            <a:avLst/>
          </a:prstGeom>
          <a:noFill/>
          <a:ln/>
        </p:spPr>
        <p:txBody>
          <a:bodyPr wrap="square" rtlCol="0" anchor="ctr"/>
          <a:lstStyle/>
          <a:p>
            <a:pPr algn="ctr" indent="0" marL="0">
              <a:buNone/>
            </a:pPr>
            <a:r>
              <a:rPr lang="en-US" sz="1500" b="1" dirty="0">
                <a:solidFill>
                  <a:srgbClr val="FFFFFF"/>
                </a:solidFill>
                <a:latin typeface="Calibri" pitchFamily="34" charset="0"/>
                <a:ea typeface="Calibri" pitchFamily="34" charset="-122"/>
                <a:cs typeface="Calibri" pitchFamily="34" charset="-120"/>
              </a:rPr>
              <a:t>Quick Work</a:t>
            </a:r>
            <a:endParaRPr lang="en-US" sz="1500" dirty="0"/>
          </a:p>
        </p:txBody>
      </p:sp>
      <p:sp>
        <p:nvSpPr>
          <p:cNvPr id="10" name="Text 8"/>
          <p:cNvSpPr/>
          <p:nvPr/>
        </p:nvSpPr>
        <p:spPr>
          <a:xfrm>
            <a:off x="274320" y="2011680"/>
            <a:ext cx="2697480" cy="256032"/>
          </a:xfrm>
          <a:prstGeom prst="rect">
            <a:avLst/>
          </a:prstGeom>
          <a:noFill/>
          <a:ln/>
        </p:spPr>
        <p:txBody>
          <a:bodyPr wrap="square" rtlCol="0" anchor="ctr"/>
          <a:lstStyle/>
          <a:p>
            <a:pPr algn="ctr" indent="0" marL="0">
              <a:buNone/>
            </a:pPr>
            <a:r>
              <a:rPr lang="en-US" sz="850" dirty="0">
                <a:solidFill>
                  <a:srgbClr val="F8FAFC"/>
                </a:solidFill>
                <a:latin typeface="Calibri" pitchFamily="34" charset="0"/>
                <a:ea typeface="Calibri" pitchFamily="34" charset="-122"/>
                <a:cs typeface="Calibri" pitchFamily="34" charset="-120"/>
              </a:rPr>
              <a:t>Bug fix, small feature</a:t>
            </a:r>
            <a:endParaRPr lang="en-US" sz="850" dirty="0"/>
          </a:p>
          <a:p>
            <a:pPr algn="ctr" indent="0" marL="0">
              <a:buNone/>
            </a:pPr>
            <a:r>
              <a:rPr lang="en-US" sz="850" dirty="0">
                <a:solidFill>
                  <a:srgbClr val="F8FAFC"/>
                </a:solidFill>
                <a:latin typeface="Calibri" pitchFamily="34" charset="0"/>
                <a:ea typeface="Calibri" pitchFamily="34" charset="-122"/>
                <a:cs typeface="Calibri" pitchFamily="34" charset="-120"/>
              </a:rPr>
              <a:t>&lt; 1 sprint</a:t>
            </a:r>
            <a:endParaRPr lang="en-US" sz="850" dirty="0"/>
          </a:p>
        </p:txBody>
      </p:sp>
      <p:sp>
        <p:nvSpPr>
          <p:cNvPr id="11" name="Text 9"/>
          <p:cNvSpPr/>
          <p:nvPr/>
        </p:nvSpPr>
        <p:spPr>
          <a:xfrm>
            <a:off x="365760" y="2377440"/>
            <a:ext cx="548640" cy="182880"/>
          </a:xfrm>
          <a:prstGeom prst="rect">
            <a:avLst/>
          </a:prstGeom>
          <a:noFill/>
          <a:ln/>
        </p:spPr>
        <p:txBody>
          <a:bodyPr wrap="square" lIns="0" tIns="0" rIns="0" bIns="0" rtlCol="0" anchor="ctr"/>
          <a:lstStyle/>
          <a:p>
            <a:pPr indent="0" marL="0">
              <a:buNone/>
            </a:pPr>
            <a:r>
              <a:rPr lang="en-US" sz="900" b="1" dirty="0">
                <a:solidFill>
                  <a:srgbClr val="10B981"/>
                </a:solidFill>
                <a:latin typeface="Calibri" pitchFamily="34" charset="0"/>
                <a:ea typeface="Calibri" pitchFamily="34" charset="-122"/>
                <a:cs typeface="Calibri" pitchFamily="34" charset="-120"/>
              </a:rPr>
              <a:t>When:</a:t>
            </a:r>
            <a:endParaRPr lang="en-US" sz="900" dirty="0"/>
          </a:p>
        </p:txBody>
      </p:sp>
      <p:sp>
        <p:nvSpPr>
          <p:cNvPr id="12" name="Text 10"/>
          <p:cNvSpPr/>
          <p:nvPr/>
        </p:nvSpPr>
        <p:spPr>
          <a:xfrm>
            <a:off x="365760" y="2560320"/>
            <a:ext cx="2468880" cy="640080"/>
          </a:xfrm>
          <a:prstGeom prst="rect">
            <a:avLst/>
          </a:prstGeom>
          <a:noFill/>
          <a:ln/>
        </p:spPr>
        <p:txBody>
          <a:bodyPr wrap="square" lIns="0" tIns="0" rIns="0" bIns="0" rtlCol="0" anchor="t"/>
          <a:lstStyle/>
          <a:p>
            <a:pPr indent="0" marL="0">
              <a:buNone/>
            </a:pPr>
            <a:r>
              <a:rPr lang="en-US" sz="850" dirty="0">
                <a:solidFill>
                  <a:srgbClr val="475569"/>
                </a:solidFill>
                <a:latin typeface="Calibri" pitchFamily="34" charset="0"/>
                <a:ea typeface="Calibri" pitchFamily="34" charset="-122"/>
                <a:cs typeface="Calibri" pitchFamily="34" charset="-120"/>
              </a:rPr>
              <a:t>You know exactly what to fix/add.</a:t>
            </a:r>
            <a:endParaRPr lang="en-US" sz="850" dirty="0"/>
          </a:p>
          <a:p>
            <a:pPr indent="0" marL="0">
              <a:buNone/>
            </a:pPr>
            <a:r>
              <a:rPr lang="en-US" sz="850" dirty="0">
                <a:solidFill>
                  <a:srgbClr val="475569"/>
                </a:solidFill>
                <a:latin typeface="Calibri" pitchFamily="34" charset="0"/>
                <a:ea typeface="Calibri" pitchFamily="34" charset="-122"/>
                <a:cs typeface="Calibri" pitchFamily="34" charset="-120"/>
              </a:rPr>
              <a:t>No architecture decisions needed.</a:t>
            </a:r>
            <a:endParaRPr lang="en-US" sz="850" dirty="0"/>
          </a:p>
          <a:p>
            <a:pPr indent="0" marL="0">
              <a:buNone/>
            </a:pPr>
            <a:r>
              <a:rPr lang="en-US" sz="850" dirty="0">
                <a:solidFill>
                  <a:srgbClr val="475569"/>
                </a:solidFill>
                <a:latin typeface="Calibri" pitchFamily="34" charset="0"/>
                <a:ea typeface="Calibri" pitchFamily="34" charset="-122"/>
                <a:cs typeface="Calibri" pitchFamily="34" charset="-120"/>
              </a:rPr>
              <a:t>Well-scoped, clear requirements.</a:t>
            </a:r>
            <a:endParaRPr lang="en-US" sz="850" dirty="0"/>
          </a:p>
        </p:txBody>
      </p:sp>
      <p:sp>
        <p:nvSpPr>
          <p:cNvPr id="13" name="Text 11"/>
          <p:cNvSpPr/>
          <p:nvPr/>
        </p:nvSpPr>
        <p:spPr>
          <a:xfrm>
            <a:off x="365760" y="3200400"/>
            <a:ext cx="822960" cy="182880"/>
          </a:xfrm>
          <a:prstGeom prst="rect">
            <a:avLst/>
          </a:prstGeom>
          <a:noFill/>
          <a:ln/>
        </p:spPr>
        <p:txBody>
          <a:bodyPr wrap="square" lIns="0" tIns="0" rIns="0" bIns="0" rtlCol="0" anchor="ctr"/>
          <a:lstStyle/>
          <a:p>
            <a:pPr indent="0" marL="0">
              <a:buNone/>
            </a:pPr>
            <a:r>
              <a:rPr lang="en-US" sz="900" b="1" dirty="0">
                <a:solidFill>
                  <a:srgbClr val="10B981"/>
                </a:solidFill>
                <a:latin typeface="Calibri" pitchFamily="34" charset="0"/>
                <a:ea typeface="Calibri" pitchFamily="34" charset="-122"/>
                <a:cs typeface="Calibri" pitchFamily="34" charset="-120"/>
              </a:rPr>
              <a:t>Commands:</a:t>
            </a:r>
            <a:endParaRPr lang="en-US" sz="900" dirty="0"/>
          </a:p>
        </p:txBody>
      </p:sp>
      <p:sp>
        <p:nvSpPr>
          <p:cNvPr id="14" name="Text 12"/>
          <p:cNvSpPr/>
          <p:nvPr/>
        </p:nvSpPr>
        <p:spPr>
          <a:xfrm>
            <a:off x="365760" y="3383280"/>
            <a:ext cx="2468880" cy="457200"/>
          </a:xfrm>
          <a:prstGeom prst="rect">
            <a:avLst/>
          </a:prstGeom>
          <a:noFill/>
          <a:ln/>
        </p:spPr>
        <p:txBody>
          <a:bodyPr wrap="square" lIns="0" tIns="0" rIns="0" bIns="0" rtlCol="0" anchor="t"/>
          <a:lstStyle/>
          <a:p>
            <a:pPr indent="0" marL="0">
              <a:buNone/>
            </a:pPr>
            <a:r>
              <a:rPr lang="en-US" sz="750" dirty="0">
                <a:solidFill>
                  <a:srgbClr val="0D9488"/>
                </a:solidFill>
                <a:latin typeface="Consolas" pitchFamily="34" charset="0"/>
                <a:ea typeface="Consolas" pitchFamily="34" charset="-122"/>
                <a:cs typeface="Consolas" pitchFamily="34" charset="-120"/>
              </a:rPr>
              <a:t>/quick-spec → /quick-dev</a:t>
            </a:r>
            <a:endParaRPr lang="en-US" sz="750" dirty="0"/>
          </a:p>
          <a:p>
            <a:pPr indent="0" marL="0">
              <a:buNone/>
            </a:pPr>
            <a:r>
              <a:rPr lang="en-US" sz="750" dirty="0">
                <a:solidFill>
                  <a:srgbClr val="0D9488"/>
                </a:solidFill>
                <a:latin typeface="Consolas" pitchFamily="34" charset="0"/>
                <a:ea typeface="Consolas" pitchFamily="34" charset="-122"/>
                <a:cs typeface="Consolas" pitchFamily="34" charset="-120"/>
              </a:rPr>
              <a:t>or *create-brownfield-story</a:t>
            </a:r>
            <a:endParaRPr lang="en-US" sz="750" dirty="0"/>
          </a:p>
        </p:txBody>
      </p:sp>
      <p:sp>
        <p:nvSpPr>
          <p:cNvPr id="15" name="Text 13"/>
          <p:cNvSpPr/>
          <p:nvPr/>
        </p:nvSpPr>
        <p:spPr>
          <a:xfrm>
            <a:off x="365760" y="3840480"/>
            <a:ext cx="548640" cy="182880"/>
          </a:xfrm>
          <a:prstGeom prst="rect">
            <a:avLst/>
          </a:prstGeom>
          <a:noFill/>
          <a:ln/>
        </p:spPr>
        <p:txBody>
          <a:bodyPr wrap="square" lIns="0" tIns="0" rIns="0" bIns="0" rtlCol="0" anchor="ctr"/>
          <a:lstStyle/>
          <a:p>
            <a:pPr indent="0" marL="0">
              <a:buNone/>
            </a:pPr>
            <a:r>
              <a:rPr lang="en-US" sz="900" b="1" dirty="0">
                <a:solidFill>
                  <a:srgbClr val="10B981"/>
                </a:solidFill>
                <a:latin typeface="Calibri" pitchFamily="34" charset="0"/>
                <a:ea typeface="Calibri" pitchFamily="34" charset="-122"/>
                <a:cs typeface="Calibri" pitchFamily="34" charset="-120"/>
              </a:rPr>
              <a:t>Result:</a:t>
            </a:r>
            <a:endParaRPr lang="en-US" sz="900" dirty="0"/>
          </a:p>
        </p:txBody>
      </p:sp>
      <p:sp>
        <p:nvSpPr>
          <p:cNvPr id="16" name="Text 14"/>
          <p:cNvSpPr/>
          <p:nvPr/>
        </p:nvSpPr>
        <p:spPr>
          <a:xfrm>
            <a:off x="365760" y="4023360"/>
            <a:ext cx="2468880" cy="365760"/>
          </a:xfrm>
          <a:prstGeom prst="rect">
            <a:avLst/>
          </a:prstGeom>
          <a:noFill/>
          <a:ln/>
        </p:spPr>
        <p:txBody>
          <a:bodyPr wrap="square" lIns="0" tIns="0" rIns="0" bIns="0" rtlCol="0" anchor="t"/>
          <a:lstStyle/>
          <a:p>
            <a:pPr indent="0" marL="0">
              <a:buNone/>
            </a:pPr>
            <a:r>
              <a:rPr lang="en-US" sz="850" dirty="0">
                <a:solidFill>
                  <a:srgbClr val="475569"/>
                </a:solidFill>
                <a:latin typeface="Calibri" pitchFamily="34" charset="0"/>
                <a:ea typeface="Calibri" pitchFamily="34" charset="-122"/>
                <a:cs typeface="Calibri" pitchFamily="34" charset="-120"/>
              </a:rPr>
              <a:t>Working code in hours.</a:t>
            </a:r>
            <a:endParaRPr lang="en-US" sz="850" dirty="0"/>
          </a:p>
          <a:p>
            <a:pPr indent="0" marL="0">
              <a:buNone/>
            </a:pPr>
            <a:r>
              <a:rPr lang="en-US" sz="850" dirty="0">
                <a:solidFill>
                  <a:srgbClr val="475569"/>
                </a:solidFill>
                <a:latin typeface="Calibri" pitchFamily="34" charset="0"/>
                <a:ea typeface="Calibri" pitchFamily="34" charset="-122"/>
                <a:cs typeface="Calibri" pitchFamily="34" charset="-120"/>
              </a:rPr>
              <a:t>No documentation overhead.</a:t>
            </a:r>
            <a:endParaRPr lang="en-US" sz="850" dirty="0"/>
          </a:p>
        </p:txBody>
      </p:sp>
      <p:sp>
        <p:nvSpPr>
          <p:cNvPr id="17" name="Shape 15"/>
          <p:cNvSpPr/>
          <p:nvPr/>
        </p:nvSpPr>
        <p:spPr>
          <a:xfrm>
            <a:off x="3154680" y="1645920"/>
            <a:ext cx="2697480" cy="320040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18" name="Shape 16"/>
          <p:cNvSpPr/>
          <p:nvPr/>
        </p:nvSpPr>
        <p:spPr>
          <a:xfrm>
            <a:off x="3154680" y="1645920"/>
            <a:ext cx="2697480" cy="640080"/>
          </a:xfrm>
          <a:prstGeom prst="rect">
            <a:avLst/>
          </a:prstGeom>
          <a:solidFill>
            <a:srgbClr val="3B82F6"/>
          </a:solidFill>
          <a:ln/>
        </p:spPr>
      </p:sp>
      <p:sp>
        <p:nvSpPr>
          <p:cNvPr id="19" name="Text 17"/>
          <p:cNvSpPr/>
          <p:nvPr/>
        </p:nvSpPr>
        <p:spPr>
          <a:xfrm>
            <a:off x="3154680" y="1645920"/>
            <a:ext cx="2697480" cy="384048"/>
          </a:xfrm>
          <a:prstGeom prst="rect">
            <a:avLst/>
          </a:prstGeom>
          <a:noFill/>
          <a:ln/>
        </p:spPr>
        <p:txBody>
          <a:bodyPr wrap="square" rtlCol="0" anchor="ctr"/>
          <a:lstStyle/>
          <a:p>
            <a:pPr algn="ctr" indent="0" marL="0">
              <a:buNone/>
            </a:pPr>
            <a:r>
              <a:rPr lang="en-US" sz="1500" b="1" dirty="0">
                <a:solidFill>
                  <a:srgbClr val="FFFFFF"/>
                </a:solidFill>
                <a:latin typeface="Calibri" pitchFamily="34" charset="0"/>
                <a:ea typeface="Calibri" pitchFamily="34" charset="-122"/>
                <a:cs typeface="Calibri" pitchFamily="34" charset="-120"/>
              </a:rPr>
              <a:t>Document-First</a:t>
            </a:r>
            <a:endParaRPr lang="en-US" sz="1500" dirty="0"/>
          </a:p>
        </p:txBody>
      </p:sp>
      <p:sp>
        <p:nvSpPr>
          <p:cNvPr id="20" name="Text 18"/>
          <p:cNvSpPr/>
          <p:nvPr/>
        </p:nvSpPr>
        <p:spPr>
          <a:xfrm>
            <a:off x="3154680" y="2011680"/>
            <a:ext cx="2697480" cy="256032"/>
          </a:xfrm>
          <a:prstGeom prst="rect">
            <a:avLst/>
          </a:prstGeom>
          <a:noFill/>
          <a:ln/>
        </p:spPr>
        <p:txBody>
          <a:bodyPr wrap="square" rtlCol="0" anchor="ctr"/>
          <a:lstStyle/>
          <a:p>
            <a:pPr algn="ctr" indent="0" marL="0">
              <a:buNone/>
            </a:pPr>
            <a:r>
              <a:rPr lang="en-US" sz="850" dirty="0">
                <a:solidFill>
                  <a:srgbClr val="F8FAFC"/>
                </a:solidFill>
                <a:latin typeface="Calibri" pitchFamily="34" charset="0"/>
                <a:ea typeface="Calibri" pitchFamily="34" charset="-122"/>
                <a:cs typeface="Calibri" pitchFamily="34" charset="-120"/>
              </a:rPr>
              <a:t>Unknown / legacy system</a:t>
            </a:r>
            <a:endParaRPr lang="en-US" sz="850" dirty="0"/>
          </a:p>
          <a:p>
            <a:pPr algn="ctr" indent="0" marL="0">
              <a:buNone/>
            </a:pPr>
            <a:r>
              <a:rPr lang="en-US" sz="850" dirty="0">
                <a:solidFill>
                  <a:srgbClr val="F8FAFC"/>
                </a:solidFill>
                <a:latin typeface="Calibri" pitchFamily="34" charset="0"/>
                <a:ea typeface="Calibri" pitchFamily="34" charset="-122"/>
                <a:cs typeface="Calibri" pitchFamily="34" charset="-120"/>
              </a:rPr>
              <a:t>Full documentation</a:t>
            </a:r>
            <a:endParaRPr lang="en-US" sz="850" dirty="0"/>
          </a:p>
        </p:txBody>
      </p:sp>
      <p:sp>
        <p:nvSpPr>
          <p:cNvPr id="21" name="Text 19"/>
          <p:cNvSpPr/>
          <p:nvPr/>
        </p:nvSpPr>
        <p:spPr>
          <a:xfrm>
            <a:off x="3246120" y="2377440"/>
            <a:ext cx="548640" cy="182880"/>
          </a:xfrm>
          <a:prstGeom prst="rect">
            <a:avLst/>
          </a:prstGeom>
          <a:noFill/>
          <a:ln/>
        </p:spPr>
        <p:txBody>
          <a:bodyPr wrap="square" lIns="0" tIns="0" rIns="0" bIns="0" rtlCol="0" anchor="ctr"/>
          <a:lstStyle/>
          <a:p>
            <a:pPr indent="0" marL="0">
              <a:buNone/>
            </a:pPr>
            <a:r>
              <a:rPr lang="en-US" sz="900" b="1" dirty="0">
                <a:solidFill>
                  <a:srgbClr val="3B82F6"/>
                </a:solidFill>
                <a:latin typeface="Calibri" pitchFamily="34" charset="0"/>
                <a:ea typeface="Calibri" pitchFamily="34" charset="-122"/>
                <a:cs typeface="Calibri" pitchFamily="34" charset="-120"/>
              </a:rPr>
              <a:t>When:</a:t>
            </a:r>
            <a:endParaRPr lang="en-US" sz="900" dirty="0"/>
          </a:p>
        </p:txBody>
      </p:sp>
      <p:sp>
        <p:nvSpPr>
          <p:cNvPr id="22" name="Text 20"/>
          <p:cNvSpPr/>
          <p:nvPr/>
        </p:nvSpPr>
        <p:spPr>
          <a:xfrm>
            <a:off x="3246120" y="2560320"/>
            <a:ext cx="2468880" cy="640080"/>
          </a:xfrm>
          <a:prstGeom prst="rect">
            <a:avLst/>
          </a:prstGeom>
          <a:noFill/>
          <a:ln/>
        </p:spPr>
        <p:txBody>
          <a:bodyPr wrap="square" lIns="0" tIns="0" rIns="0" bIns="0" rtlCol="0" anchor="t"/>
          <a:lstStyle/>
          <a:p>
            <a:pPr indent="0" marL="0">
              <a:buNone/>
            </a:pPr>
            <a:r>
              <a:rPr lang="en-US" sz="850" dirty="0">
                <a:solidFill>
                  <a:srgbClr val="475569"/>
                </a:solidFill>
                <a:latin typeface="Calibri" pitchFamily="34" charset="0"/>
                <a:ea typeface="Calibri" pitchFamily="34" charset="-122"/>
                <a:cs typeface="Calibri" pitchFamily="34" charset="-120"/>
              </a:rPr>
              <a:t>Unfamiliar codebase.</a:t>
            </a:r>
            <a:endParaRPr lang="en-US" sz="850" dirty="0"/>
          </a:p>
          <a:p>
            <a:pPr indent="0" marL="0">
              <a:buNone/>
            </a:pPr>
            <a:r>
              <a:rPr lang="en-US" sz="850" dirty="0">
                <a:solidFill>
                  <a:srgbClr val="475569"/>
                </a:solidFill>
                <a:latin typeface="Calibri" pitchFamily="34" charset="0"/>
                <a:ea typeface="Calibri" pitchFamily="34" charset="-122"/>
                <a:cs typeface="Calibri" pitchFamily="34" charset="-120"/>
              </a:rPr>
              <a:t>New team on existing project.</a:t>
            </a:r>
            <a:endParaRPr lang="en-US" sz="850" dirty="0"/>
          </a:p>
          <a:p>
            <a:pPr indent="0" marL="0">
              <a:buNone/>
            </a:pPr>
            <a:r>
              <a:rPr lang="en-US" sz="850" dirty="0">
                <a:solidFill>
                  <a:srgbClr val="475569"/>
                </a:solidFill>
                <a:latin typeface="Calibri" pitchFamily="34" charset="0"/>
                <a:ea typeface="Calibri" pitchFamily="34" charset="-122"/>
                <a:cs typeface="Calibri" pitchFamily="34" charset="-120"/>
              </a:rPr>
              <a:t>System needs full visibility</a:t>
            </a:r>
            <a:endParaRPr lang="en-US" sz="850" dirty="0"/>
          </a:p>
          <a:p>
            <a:pPr indent="0" marL="0">
              <a:buNone/>
            </a:pPr>
            <a:r>
              <a:rPr lang="en-US" sz="850" dirty="0">
                <a:solidFill>
                  <a:srgbClr val="475569"/>
                </a:solidFill>
                <a:latin typeface="Calibri" pitchFamily="34" charset="0"/>
                <a:ea typeface="Calibri" pitchFamily="34" charset="-122"/>
                <a:cs typeface="Calibri" pitchFamily="34" charset="-120"/>
              </a:rPr>
              <a:t>before planning new features.</a:t>
            </a:r>
            <a:endParaRPr lang="en-US" sz="850" dirty="0"/>
          </a:p>
        </p:txBody>
      </p:sp>
      <p:sp>
        <p:nvSpPr>
          <p:cNvPr id="23" name="Text 21"/>
          <p:cNvSpPr/>
          <p:nvPr/>
        </p:nvSpPr>
        <p:spPr>
          <a:xfrm>
            <a:off x="3246120" y="3200400"/>
            <a:ext cx="822960" cy="182880"/>
          </a:xfrm>
          <a:prstGeom prst="rect">
            <a:avLst/>
          </a:prstGeom>
          <a:noFill/>
          <a:ln/>
        </p:spPr>
        <p:txBody>
          <a:bodyPr wrap="square" lIns="0" tIns="0" rIns="0" bIns="0" rtlCol="0" anchor="ctr"/>
          <a:lstStyle/>
          <a:p>
            <a:pPr indent="0" marL="0">
              <a:buNone/>
            </a:pPr>
            <a:r>
              <a:rPr lang="en-US" sz="900" b="1" dirty="0">
                <a:solidFill>
                  <a:srgbClr val="3B82F6"/>
                </a:solidFill>
                <a:latin typeface="Calibri" pitchFamily="34" charset="0"/>
                <a:ea typeface="Calibri" pitchFamily="34" charset="-122"/>
                <a:cs typeface="Calibri" pitchFamily="34" charset="-120"/>
              </a:rPr>
              <a:t>Commands:</a:t>
            </a:r>
            <a:endParaRPr lang="en-US" sz="900" dirty="0"/>
          </a:p>
        </p:txBody>
      </p:sp>
      <p:sp>
        <p:nvSpPr>
          <p:cNvPr id="24" name="Text 22"/>
          <p:cNvSpPr/>
          <p:nvPr/>
        </p:nvSpPr>
        <p:spPr>
          <a:xfrm>
            <a:off x="3246120" y="3383280"/>
            <a:ext cx="2468880" cy="457200"/>
          </a:xfrm>
          <a:prstGeom prst="rect">
            <a:avLst/>
          </a:prstGeom>
          <a:noFill/>
          <a:ln/>
        </p:spPr>
        <p:txBody>
          <a:bodyPr wrap="square" lIns="0" tIns="0" rIns="0" bIns="0" rtlCol="0" anchor="t"/>
          <a:lstStyle/>
          <a:p>
            <a:pPr indent="0" marL="0">
              <a:buNone/>
            </a:pPr>
            <a:r>
              <a:rPr lang="en-US" sz="750" dirty="0">
                <a:solidFill>
                  <a:srgbClr val="0D9488"/>
                </a:solidFill>
                <a:latin typeface="Consolas" pitchFamily="34" charset="0"/>
                <a:ea typeface="Consolas" pitchFamily="34" charset="-122"/>
                <a:cs typeface="Consolas" pitchFamily="34" charset="-120"/>
              </a:rPr>
              <a:t>npx bmad-method flatten</a:t>
            </a:r>
            <a:endParaRPr lang="en-US" sz="750" dirty="0"/>
          </a:p>
          <a:p>
            <a:pPr indent="0" marL="0">
              <a:buNone/>
            </a:pPr>
            <a:r>
              <a:rPr lang="en-US" sz="750" dirty="0">
                <a:solidFill>
                  <a:srgbClr val="0D9488"/>
                </a:solidFill>
                <a:latin typeface="Consolas" pitchFamily="34" charset="0"/>
                <a:ea typeface="Consolas" pitchFamily="34" charset="-122"/>
                <a:cs typeface="Consolas" pitchFamily="34" charset="-120"/>
              </a:rPr>
              <a:t>*document-project → /bmad-bmm-create-prd</a:t>
            </a:r>
            <a:endParaRPr lang="en-US" sz="750" dirty="0"/>
          </a:p>
          <a:p>
            <a:pPr indent="0" marL="0">
              <a:buNone/>
            </a:pPr>
            <a:r>
              <a:rPr lang="en-US" sz="750" dirty="0">
                <a:solidFill>
                  <a:srgbClr val="0D9488"/>
                </a:solidFill>
                <a:latin typeface="Consolas" pitchFamily="34" charset="0"/>
                <a:ea typeface="Consolas" pitchFamily="34" charset="-122"/>
                <a:cs typeface="Consolas" pitchFamily="34" charset="-120"/>
              </a:rPr>
              <a:t>→ /bmad-bmm-create-architecture</a:t>
            </a:r>
            <a:endParaRPr lang="en-US" sz="750" dirty="0"/>
          </a:p>
        </p:txBody>
      </p:sp>
      <p:sp>
        <p:nvSpPr>
          <p:cNvPr id="25" name="Text 23"/>
          <p:cNvSpPr/>
          <p:nvPr/>
        </p:nvSpPr>
        <p:spPr>
          <a:xfrm>
            <a:off x="3246120" y="3840480"/>
            <a:ext cx="548640" cy="182880"/>
          </a:xfrm>
          <a:prstGeom prst="rect">
            <a:avLst/>
          </a:prstGeom>
          <a:noFill/>
          <a:ln/>
        </p:spPr>
        <p:txBody>
          <a:bodyPr wrap="square" lIns="0" tIns="0" rIns="0" bIns="0" rtlCol="0" anchor="ctr"/>
          <a:lstStyle/>
          <a:p>
            <a:pPr indent="0" marL="0">
              <a:buNone/>
            </a:pPr>
            <a:r>
              <a:rPr lang="en-US" sz="900" b="1" dirty="0">
                <a:solidFill>
                  <a:srgbClr val="3B82F6"/>
                </a:solidFill>
                <a:latin typeface="Calibri" pitchFamily="34" charset="0"/>
                <a:ea typeface="Calibri" pitchFamily="34" charset="-122"/>
                <a:cs typeface="Calibri" pitchFamily="34" charset="-120"/>
              </a:rPr>
              <a:t>Result:</a:t>
            </a:r>
            <a:endParaRPr lang="en-US" sz="900" dirty="0"/>
          </a:p>
        </p:txBody>
      </p:sp>
      <p:sp>
        <p:nvSpPr>
          <p:cNvPr id="26" name="Text 24"/>
          <p:cNvSpPr/>
          <p:nvPr/>
        </p:nvSpPr>
        <p:spPr>
          <a:xfrm>
            <a:off x="3246120" y="4023360"/>
            <a:ext cx="2468880" cy="365760"/>
          </a:xfrm>
          <a:prstGeom prst="rect">
            <a:avLst/>
          </a:prstGeom>
          <a:noFill/>
          <a:ln/>
        </p:spPr>
        <p:txBody>
          <a:bodyPr wrap="square" lIns="0" tIns="0" rIns="0" bIns="0" rtlCol="0" anchor="t"/>
          <a:lstStyle/>
          <a:p>
            <a:pPr indent="0" marL="0">
              <a:buNone/>
            </a:pPr>
            <a:r>
              <a:rPr lang="en-US" sz="850" dirty="0">
                <a:solidFill>
                  <a:srgbClr val="475569"/>
                </a:solidFill>
                <a:latin typeface="Calibri" pitchFamily="34" charset="0"/>
                <a:ea typeface="Calibri" pitchFamily="34" charset="-122"/>
                <a:cs typeface="Calibri" pitchFamily="34" charset="-120"/>
              </a:rPr>
              <a:t>Full system documentation.</a:t>
            </a:r>
            <a:endParaRPr lang="en-US" sz="850" dirty="0"/>
          </a:p>
          <a:p>
            <a:pPr indent="0" marL="0">
              <a:buNone/>
            </a:pPr>
            <a:r>
              <a:rPr lang="en-US" sz="850" dirty="0">
                <a:solidFill>
                  <a:srgbClr val="475569"/>
                </a:solidFill>
                <a:latin typeface="Calibri" pitchFamily="34" charset="0"/>
                <a:ea typeface="Calibri" pitchFamily="34" charset="-122"/>
                <a:cs typeface="Calibri" pitchFamily="34" charset="-120"/>
              </a:rPr>
              <a:t>Then standard BMAD flow.</a:t>
            </a:r>
            <a:endParaRPr lang="en-US" sz="850" dirty="0"/>
          </a:p>
        </p:txBody>
      </p:sp>
      <p:sp>
        <p:nvSpPr>
          <p:cNvPr id="27" name="Shape 25"/>
          <p:cNvSpPr/>
          <p:nvPr/>
        </p:nvSpPr>
        <p:spPr>
          <a:xfrm>
            <a:off x="6035040" y="1645920"/>
            <a:ext cx="2697480" cy="320040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28" name="Shape 26"/>
          <p:cNvSpPr/>
          <p:nvPr/>
        </p:nvSpPr>
        <p:spPr>
          <a:xfrm>
            <a:off x="6035040" y="1645920"/>
            <a:ext cx="2697480" cy="640080"/>
          </a:xfrm>
          <a:prstGeom prst="rect">
            <a:avLst/>
          </a:prstGeom>
          <a:solidFill>
            <a:srgbClr val="F59E0B"/>
          </a:solidFill>
          <a:ln/>
        </p:spPr>
      </p:sp>
      <p:sp>
        <p:nvSpPr>
          <p:cNvPr id="29" name="Text 27"/>
          <p:cNvSpPr/>
          <p:nvPr/>
        </p:nvSpPr>
        <p:spPr>
          <a:xfrm>
            <a:off x="6035040" y="1645920"/>
            <a:ext cx="2697480" cy="384048"/>
          </a:xfrm>
          <a:prstGeom prst="rect">
            <a:avLst/>
          </a:prstGeom>
          <a:noFill/>
          <a:ln/>
        </p:spPr>
        <p:txBody>
          <a:bodyPr wrap="square" rtlCol="0" anchor="ctr"/>
          <a:lstStyle/>
          <a:p>
            <a:pPr algn="ctr" indent="0" marL="0">
              <a:buNone/>
            </a:pPr>
            <a:r>
              <a:rPr lang="en-US" sz="1500" b="1" dirty="0">
                <a:solidFill>
                  <a:srgbClr val="FFFFFF"/>
                </a:solidFill>
                <a:latin typeface="Calibri" pitchFamily="34" charset="0"/>
                <a:ea typeface="Calibri" pitchFamily="34" charset="-122"/>
                <a:cs typeface="Calibri" pitchFamily="34" charset="-120"/>
              </a:rPr>
              <a:t>Incremental (PRD-First)</a:t>
            </a:r>
            <a:endParaRPr lang="en-US" sz="1500" dirty="0"/>
          </a:p>
        </p:txBody>
      </p:sp>
      <p:sp>
        <p:nvSpPr>
          <p:cNvPr id="30" name="Text 28"/>
          <p:cNvSpPr/>
          <p:nvPr/>
        </p:nvSpPr>
        <p:spPr>
          <a:xfrm>
            <a:off x="6035040" y="2011680"/>
            <a:ext cx="2697480" cy="256032"/>
          </a:xfrm>
          <a:prstGeom prst="rect">
            <a:avLst/>
          </a:prstGeom>
          <a:noFill/>
          <a:ln/>
        </p:spPr>
        <p:txBody>
          <a:bodyPr wrap="square" rtlCol="0" anchor="ctr"/>
          <a:lstStyle/>
          <a:p>
            <a:pPr algn="ctr" indent="0" marL="0">
              <a:buNone/>
            </a:pPr>
            <a:r>
              <a:rPr lang="en-US" sz="850" dirty="0">
                <a:solidFill>
                  <a:srgbClr val="F8FAFC"/>
                </a:solidFill>
                <a:latin typeface="Calibri" pitchFamily="34" charset="0"/>
                <a:ea typeface="Calibri" pitchFamily="34" charset="-122"/>
                <a:cs typeface="Calibri" pitchFamily="34" charset="-120"/>
              </a:rPr>
              <a:t>Large known codebase</a:t>
            </a:r>
            <a:endParaRPr lang="en-US" sz="850" dirty="0"/>
          </a:p>
          <a:p>
            <a:pPr algn="ctr" indent="0" marL="0">
              <a:buNone/>
            </a:pPr>
            <a:r>
              <a:rPr lang="en-US" sz="850" dirty="0">
                <a:solidFill>
                  <a:srgbClr val="F8FAFC"/>
                </a:solidFill>
                <a:latin typeface="Calibri" pitchFamily="34" charset="0"/>
                <a:ea typeface="Calibri" pitchFamily="34" charset="-122"/>
                <a:cs typeface="Calibri" pitchFamily="34" charset="-120"/>
              </a:rPr>
              <a:t>New features</a:t>
            </a:r>
            <a:endParaRPr lang="en-US" sz="850" dirty="0"/>
          </a:p>
        </p:txBody>
      </p:sp>
      <p:sp>
        <p:nvSpPr>
          <p:cNvPr id="31" name="Text 29"/>
          <p:cNvSpPr/>
          <p:nvPr/>
        </p:nvSpPr>
        <p:spPr>
          <a:xfrm>
            <a:off x="6126480" y="2377440"/>
            <a:ext cx="548640" cy="182880"/>
          </a:xfrm>
          <a:prstGeom prst="rect">
            <a:avLst/>
          </a:prstGeom>
          <a:noFill/>
          <a:ln/>
        </p:spPr>
        <p:txBody>
          <a:bodyPr wrap="square" lIns="0" tIns="0" rIns="0" bIns="0" rtlCol="0" anchor="ctr"/>
          <a:lstStyle/>
          <a:p>
            <a:pPr indent="0" marL="0">
              <a:buNone/>
            </a:pPr>
            <a:r>
              <a:rPr lang="en-US" sz="900" b="1" dirty="0">
                <a:solidFill>
                  <a:srgbClr val="F59E0B"/>
                </a:solidFill>
                <a:latin typeface="Calibri" pitchFamily="34" charset="0"/>
                <a:ea typeface="Calibri" pitchFamily="34" charset="-122"/>
                <a:cs typeface="Calibri" pitchFamily="34" charset="-120"/>
              </a:rPr>
              <a:t>When:</a:t>
            </a:r>
            <a:endParaRPr lang="en-US" sz="900" dirty="0"/>
          </a:p>
        </p:txBody>
      </p:sp>
      <p:sp>
        <p:nvSpPr>
          <p:cNvPr id="32" name="Text 30"/>
          <p:cNvSpPr/>
          <p:nvPr/>
        </p:nvSpPr>
        <p:spPr>
          <a:xfrm>
            <a:off x="6126480" y="2560320"/>
            <a:ext cx="2468880" cy="640080"/>
          </a:xfrm>
          <a:prstGeom prst="rect">
            <a:avLst/>
          </a:prstGeom>
          <a:noFill/>
          <a:ln/>
        </p:spPr>
        <p:txBody>
          <a:bodyPr wrap="square" lIns="0" tIns="0" rIns="0" bIns="0" rtlCol="0" anchor="t"/>
          <a:lstStyle/>
          <a:p>
            <a:pPr indent="0" marL="0">
              <a:buNone/>
            </a:pPr>
            <a:r>
              <a:rPr lang="en-US" sz="850" dirty="0">
                <a:solidFill>
                  <a:srgbClr val="475569"/>
                </a:solidFill>
                <a:latin typeface="Calibri" pitchFamily="34" charset="0"/>
                <a:ea typeface="Calibri" pitchFamily="34" charset="-122"/>
                <a:cs typeface="Calibri" pitchFamily="34" charset="-120"/>
              </a:rPr>
              <a:t>You know the system well.</a:t>
            </a:r>
            <a:endParaRPr lang="en-US" sz="850" dirty="0"/>
          </a:p>
          <a:p>
            <a:pPr indent="0" marL="0">
              <a:buNone/>
            </a:pPr>
            <a:r>
              <a:rPr lang="en-US" sz="850" dirty="0">
                <a:solidFill>
                  <a:srgbClr val="475569"/>
                </a:solidFill>
                <a:latin typeface="Calibri" pitchFamily="34" charset="0"/>
                <a:ea typeface="Calibri" pitchFamily="34" charset="-122"/>
                <a:cs typeface="Calibri" pitchFamily="34" charset="-120"/>
              </a:rPr>
              <a:t>You know what to build next.</a:t>
            </a:r>
            <a:endParaRPr lang="en-US" sz="850" dirty="0"/>
          </a:p>
          <a:p>
            <a:pPr indent="0" marL="0">
              <a:buNone/>
            </a:pPr>
            <a:r>
              <a:rPr lang="en-US" sz="850" dirty="0">
                <a:solidFill>
                  <a:srgbClr val="475569"/>
                </a:solidFill>
                <a:latin typeface="Calibri" pitchFamily="34" charset="0"/>
                <a:ea typeface="Calibri" pitchFamily="34" charset="-122"/>
                <a:cs typeface="Calibri" pitchFamily="34" charset="-120"/>
              </a:rPr>
              <a:t>Large codebase — don’t</a:t>
            </a:r>
            <a:endParaRPr lang="en-US" sz="850" dirty="0"/>
          </a:p>
          <a:p>
            <a:pPr indent="0" marL="0">
              <a:buNone/>
            </a:pPr>
            <a:r>
              <a:rPr lang="en-US" sz="850" dirty="0">
                <a:solidFill>
                  <a:srgbClr val="475569"/>
                </a:solidFill>
                <a:latin typeface="Calibri" pitchFamily="34" charset="0"/>
                <a:ea typeface="Calibri" pitchFamily="34" charset="-122"/>
                <a:cs typeface="Calibri" pitchFamily="34" charset="-120"/>
              </a:rPr>
              <a:t>document everything at once.</a:t>
            </a:r>
            <a:endParaRPr lang="en-US" sz="850" dirty="0"/>
          </a:p>
        </p:txBody>
      </p:sp>
      <p:sp>
        <p:nvSpPr>
          <p:cNvPr id="33" name="Text 31"/>
          <p:cNvSpPr/>
          <p:nvPr/>
        </p:nvSpPr>
        <p:spPr>
          <a:xfrm>
            <a:off x="6126480" y="3200400"/>
            <a:ext cx="822960" cy="182880"/>
          </a:xfrm>
          <a:prstGeom prst="rect">
            <a:avLst/>
          </a:prstGeom>
          <a:noFill/>
          <a:ln/>
        </p:spPr>
        <p:txBody>
          <a:bodyPr wrap="square" lIns="0" tIns="0" rIns="0" bIns="0" rtlCol="0" anchor="ctr"/>
          <a:lstStyle/>
          <a:p>
            <a:pPr indent="0" marL="0">
              <a:buNone/>
            </a:pPr>
            <a:r>
              <a:rPr lang="en-US" sz="900" b="1" dirty="0">
                <a:solidFill>
                  <a:srgbClr val="F59E0B"/>
                </a:solidFill>
                <a:latin typeface="Calibri" pitchFamily="34" charset="0"/>
                <a:ea typeface="Calibri" pitchFamily="34" charset="-122"/>
                <a:cs typeface="Calibri" pitchFamily="34" charset="-120"/>
              </a:rPr>
              <a:t>Commands:</a:t>
            </a:r>
            <a:endParaRPr lang="en-US" sz="900" dirty="0"/>
          </a:p>
        </p:txBody>
      </p:sp>
      <p:sp>
        <p:nvSpPr>
          <p:cNvPr id="34" name="Text 32"/>
          <p:cNvSpPr/>
          <p:nvPr/>
        </p:nvSpPr>
        <p:spPr>
          <a:xfrm>
            <a:off x="6126480" y="3383280"/>
            <a:ext cx="2468880" cy="457200"/>
          </a:xfrm>
          <a:prstGeom prst="rect">
            <a:avLst/>
          </a:prstGeom>
          <a:noFill/>
          <a:ln/>
        </p:spPr>
        <p:txBody>
          <a:bodyPr wrap="square" lIns="0" tIns="0" rIns="0" bIns="0" rtlCol="0" anchor="t"/>
          <a:lstStyle/>
          <a:p>
            <a:pPr indent="0" marL="0">
              <a:buNone/>
            </a:pPr>
            <a:r>
              <a:rPr lang="en-US" sz="750" dirty="0">
                <a:solidFill>
                  <a:srgbClr val="0D9488"/>
                </a:solidFill>
                <a:latin typeface="Consolas" pitchFamily="34" charset="0"/>
                <a:ea typeface="Consolas" pitchFamily="34" charset="-122"/>
                <a:cs typeface="Consolas" pitchFamily="34" charset="-120"/>
              </a:rPr>
              <a:t>/bmad-bmm-create-product-brief (scoped)</a:t>
            </a:r>
            <a:endParaRPr lang="en-US" sz="750" dirty="0"/>
          </a:p>
          <a:p>
            <a:pPr indent="0" marL="0">
              <a:buNone/>
            </a:pPr>
            <a:r>
              <a:rPr lang="en-US" sz="750" dirty="0">
                <a:solidFill>
                  <a:srgbClr val="0D9488"/>
                </a:solidFill>
                <a:latin typeface="Consolas" pitchFamily="34" charset="0"/>
                <a:ea typeface="Consolas" pitchFamily="34" charset="-122"/>
                <a:cs typeface="Consolas" pitchFamily="34" charset="-120"/>
              </a:rPr>
              <a:t>*create-brownfield-prd</a:t>
            </a:r>
            <a:endParaRPr lang="en-US" sz="750" dirty="0"/>
          </a:p>
          <a:p>
            <a:pPr indent="0" marL="0">
              <a:buNone/>
            </a:pPr>
            <a:r>
              <a:rPr lang="en-US" sz="750" dirty="0">
                <a:solidFill>
                  <a:srgbClr val="0D9488"/>
                </a:solidFill>
                <a:latin typeface="Consolas" pitchFamily="34" charset="0"/>
                <a:ea typeface="Consolas" pitchFamily="34" charset="-122"/>
                <a:cs typeface="Consolas" pitchFamily="34" charset="-120"/>
              </a:rPr>
              <a:t>*create-brownfield-architecture</a:t>
            </a:r>
            <a:endParaRPr lang="en-US" sz="750" dirty="0"/>
          </a:p>
        </p:txBody>
      </p:sp>
      <p:sp>
        <p:nvSpPr>
          <p:cNvPr id="35" name="Text 33"/>
          <p:cNvSpPr/>
          <p:nvPr/>
        </p:nvSpPr>
        <p:spPr>
          <a:xfrm>
            <a:off x="6126480" y="3840480"/>
            <a:ext cx="548640" cy="182880"/>
          </a:xfrm>
          <a:prstGeom prst="rect">
            <a:avLst/>
          </a:prstGeom>
          <a:noFill/>
          <a:ln/>
        </p:spPr>
        <p:txBody>
          <a:bodyPr wrap="square" lIns="0" tIns="0" rIns="0" bIns="0" rtlCol="0" anchor="ctr"/>
          <a:lstStyle/>
          <a:p>
            <a:pPr indent="0" marL="0">
              <a:buNone/>
            </a:pPr>
            <a:r>
              <a:rPr lang="en-US" sz="900" b="1" dirty="0">
                <a:solidFill>
                  <a:srgbClr val="F59E0B"/>
                </a:solidFill>
                <a:latin typeface="Calibri" pitchFamily="34" charset="0"/>
                <a:ea typeface="Calibri" pitchFamily="34" charset="-122"/>
                <a:cs typeface="Calibri" pitchFamily="34" charset="-120"/>
              </a:rPr>
              <a:t>Result:</a:t>
            </a:r>
            <a:endParaRPr lang="en-US" sz="900" dirty="0"/>
          </a:p>
        </p:txBody>
      </p:sp>
      <p:sp>
        <p:nvSpPr>
          <p:cNvPr id="36" name="Text 34"/>
          <p:cNvSpPr/>
          <p:nvPr/>
        </p:nvSpPr>
        <p:spPr>
          <a:xfrm>
            <a:off x="6126480" y="4023360"/>
            <a:ext cx="2468880" cy="365760"/>
          </a:xfrm>
          <a:prstGeom prst="rect">
            <a:avLst/>
          </a:prstGeom>
          <a:noFill/>
          <a:ln/>
        </p:spPr>
        <p:txBody>
          <a:bodyPr wrap="square" lIns="0" tIns="0" rIns="0" bIns="0" rtlCol="0" anchor="t"/>
          <a:lstStyle/>
          <a:p>
            <a:pPr indent="0" marL="0">
              <a:buNone/>
            </a:pPr>
            <a:r>
              <a:rPr lang="en-US" sz="850" dirty="0">
                <a:solidFill>
                  <a:srgbClr val="475569"/>
                </a:solidFill>
                <a:latin typeface="Calibri" pitchFamily="34" charset="0"/>
                <a:ea typeface="Calibri" pitchFamily="34" charset="-122"/>
                <a:cs typeface="Calibri" pitchFamily="34" charset="-120"/>
              </a:rPr>
              <a:t>Docs grow incrementally.</a:t>
            </a:r>
            <a:endParaRPr lang="en-US" sz="850" dirty="0"/>
          </a:p>
          <a:p>
            <a:pPr indent="0" marL="0">
              <a:buNone/>
            </a:pPr>
            <a:r>
              <a:rPr lang="en-US" sz="850" dirty="0">
                <a:solidFill>
                  <a:srgbClr val="475569"/>
                </a:solidFill>
                <a:latin typeface="Calibri" pitchFamily="34" charset="0"/>
                <a:ea typeface="Calibri" pitchFamily="34" charset="-122"/>
                <a:cs typeface="Calibri" pitchFamily="34" charset="-120"/>
              </a:rPr>
              <a:t>Dev continues in parallel.</a:t>
            </a:r>
            <a:endParaRPr lang="en-US" sz="850" dirty="0"/>
          </a:p>
        </p:txBody>
      </p:sp>
      <p:sp>
        <p:nvSpPr>
          <p:cNvPr id="37" name="Text 35"/>
          <p:cNvSpPr/>
          <p:nvPr/>
        </p:nvSpPr>
        <p:spPr>
          <a:xfrm>
            <a:off x="274320" y="4709160"/>
            <a:ext cx="8595360" cy="274320"/>
          </a:xfrm>
          <a:prstGeom prst="rect">
            <a:avLst/>
          </a:prstGeom>
          <a:noFill/>
          <a:ln/>
        </p:spPr>
        <p:txBody>
          <a:bodyPr wrap="square" rtlCol="0" anchor="ctr"/>
          <a:lstStyle/>
          <a:p>
            <a:pPr algn="ctr" indent="0" marL="0">
              <a:buNone/>
            </a:pPr>
            <a:r>
              <a:rPr lang="en-US" sz="1000" i="1" dirty="0">
                <a:solidFill>
                  <a:srgbClr val="0D9488"/>
                </a:solidFill>
                <a:latin typeface="Calibri" pitchFamily="34" charset="0"/>
                <a:ea typeface="Calibri" pitchFamily="34" charset="-122"/>
                <a:cs typeface="Calibri" pitchFamily="34" charset="-120"/>
              </a:rPr>
              <a:t>All three approaches converge to the same development loop: /bmad-bmm-dev-story → /bmad-bmm-code-review → Done</a:t>
            </a:r>
            <a:endParaRPr lang="en-US" sz="1000" dirty="0"/>
          </a:p>
        </p:txBody>
      </p:sp>
      <p:sp>
        <p:nvSpPr>
          <p:cNvPr id="38" name="Text 36"/>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45 / 100</a:t>
            </a:r>
            <a:endParaRPr lang="en-US" sz="8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name="Slide 46">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Approach 1: Quick Work</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200" dirty="0">
                <a:solidFill>
                  <a:srgbClr val="14B8A6"/>
                </a:solidFill>
                <a:latin typeface="Calibri" pitchFamily="34" charset="0"/>
                <a:ea typeface="Calibri" pitchFamily="34" charset="-122"/>
                <a:cs typeface="Calibri" pitchFamily="34" charset="-120"/>
              </a:rPr>
              <a:t>For bug fixes, small features, and refactoring with clear scope</a:t>
            </a:r>
            <a:endParaRPr lang="en-US" sz="1200" dirty="0"/>
          </a:p>
        </p:txBody>
      </p:sp>
      <p:sp>
        <p:nvSpPr>
          <p:cNvPr id="5" name="Shape 3"/>
          <p:cNvSpPr/>
          <p:nvPr/>
        </p:nvSpPr>
        <p:spPr>
          <a:xfrm>
            <a:off x="457200" y="1280160"/>
            <a:ext cx="8229600" cy="82296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6" name="Shape 4"/>
          <p:cNvSpPr/>
          <p:nvPr/>
        </p:nvSpPr>
        <p:spPr>
          <a:xfrm>
            <a:off x="594360" y="1463040"/>
            <a:ext cx="457200" cy="457200"/>
          </a:xfrm>
          <a:prstGeom prst="ellipse">
            <a:avLst/>
          </a:prstGeom>
          <a:solidFill>
            <a:srgbClr val="10B981"/>
          </a:solidFill>
          <a:ln/>
        </p:spPr>
      </p:sp>
      <p:sp>
        <p:nvSpPr>
          <p:cNvPr id="7" name="Text 5"/>
          <p:cNvSpPr/>
          <p:nvPr/>
        </p:nvSpPr>
        <p:spPr>
          <a:xfrm>
            <a:off x="594360" y="1463040"/>
            <a:ext cx="457200" cy="457200"/>
          </a:xfrm>
          <a:prstGeom prst="rect">
            <a:avLst/>
          </a:prstGeom>
          <a:noFill/>
          <a:ln/>
        </p:spPr>
        <p:txBody>
          <a:bodyPr wrap="square" rtlCol="0" anchor="ctr"/>
          <a:lstStyle/>
          <a:p>
            <a:pPr algn="ctr" indent="0" marL="0">
              <a:buNone/>
            </a:pPr>
            <a:r>
              <a:rPr lang="en-US" sz="1800" b="1" dirty="0">
                <a:solidFill>
                  <a:srgbClr val="FFFFFF"/>
                </a:solidFill>
                <a:latin typeface="Calibri" pitchFamily="34" charset="0"/>
                <a:ea typeface="Calibri" pitchFamily="34" charset="-122"/>
                <a:cs typeface="Calibri" pitchFamily="34" charset="-120"/>
              </a:rPr>
              <a:t>1</a:t>
            </a:r>
            <a:endParaRPr lang="en-US" sz="1800" dirty="0"/>
          </a:p>
        </p:txBody>
      </p:sp>
      <p:sp>
        <p:nvSpPr>
          <p:cNvPr id="8" name="Text 6"/>
          <p:cNvSpPr/>
          <p:nvPr/>
        </p:nvSpPr>
        <p:spPr>
          <a:xfrm>
            <a:off x="1234440" y="1325880"/>
            <a:ext cx="1828800" cy="274320"/>
          </a:xfrm>
          <a:prstGeom prst="rect">
            <a:avLst/>
          </a:prstGeom>
          <a:noFill/>
          <a:ln/>
        </p:spPr>
        <p:txBody>
          <a:bodyPr wrap="square" lIns="0" tIns="0" rIns="0" bIns="0" rtlCol="0" anchor="ctr"/>
          <a:lstStyle/>
          <a:p>
            <a:pPr indent="0" marL="0">
              <a:buNone/>
            </a:pPr>
            <a:r>
              <a:rPr lang="en-US" sz="1300" b="1" dirty="0">
                <a:solidFill>
                  <a:srgbClr val="14B8A6"/>
                </a:solidFill>
                <a:latin typeface="Consolas" pitchFamily="34" charset="0"/>
                <a:ea typeface="Consolas" pitchFamily="34" charset="-122"/>
                <a:cs typeface="Consolas" pitchFamily="34" charset="-120"/>
              </a:rPr>
              <a:t>/quick-spec</a:t>
            </a:r>
            <a:endParaRPr lang="en-US" sz="1300" dirty="0"/>
          </a:p>
        </p:txBody>
      </p:sp>
      <p:sp>
        <p:nvSpPr>
          <p:cNvPr id="9" name="Text 7"/>
          <p:cNvSpPr/>
          <p:nvPr/>
        </p:nvSpPr>
        <p:spPr>
          <a:xfrm>
            <a:off x="1234440" y="1600200"/>
            <a:ext cx="1828800" cy="182880"/>
          </a:xfrm>
          <a:prstGeom prst="rect">
            <a:avLst/>
          </a:prstGeom>
          <a:noFill/>
          <a:ln/>
        </p:spPr>
        <p:txBody>
          <a:bodyPr wrap="square" lIns="0" tIns="0" rIns="0" bIns="0" rtlCol="0" anchor="ctr"/>
          <a:lstStyle/>
          <a:p>
            <a:pPr indent="0" marL="0">
              <a:buNone/>
            </a:pPr>
            <a:r>
              <a:rPr lang="en-US" sz="900" i="1" dirty="0">
                <a:solidFill>
                  <a:srgbClr val="94A3B8"/>
                </a:solidFill>
                <a:latin typeface="Calibri" pitchFamily="34" charset="0"/>
                <a:ea typeface="Calibri" pitchFamily="34" charset="-122"/>
                <a:cs typeface="Calibri" pitchFamily="34" charset="-120"/>
              </a:rPr>
              <a:t>Barry (Solo Dev)</a:t>
            </a:r>
            <a:endParaRPr lang="en-US" sz="900" dirty="0"/>
          </a:p>
        </p:txBody>
      </p:sp>
      <p:sp>
        <p:nvSpPr>
          <p:cNvPr id="10" name="Text 8"/>
          <p:cNvSpPr/>
          <p:nvPr/>
        </p:nvSpPr>
        <p:spPr>
          <a:xfrm>
            <a:off x="3200400" y="1325880"/>
            <a:ext cx="5303520" cy="73152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Scans codebase, asks clarifying questions, produces a tech-spec with tasks and acceptance criteria. No Brief or PRD needed.</a:t>
            </a:r>
            <a:endParaRPr lang="en-US" sz="1000" dirty="0"/>
          </a:p>
        </p:txBody>
      </p:sp>
      <p:sp>
        <p:nvSpPr>
          <p:cNvPr id="11" name="Shape 9"/>
          <p:cNvSpPr/>
          <p:nvPr/>
        </p:nvSpPr>
        <p:spPr>
          <a:xfrm>
            <a:off x="457200" y="2286000"/>
            <a:ext cx="8229600" cy="82296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2" name="Shape 10"/>
          <p:cNvSpPr/>
          <p:nvPr/>
        </p:nvSpPr>
        <p:spPr>
          <a:xfrm>
            <a:off x="594360" y="2468880"/>
            <a:ext cx="457200" cy="457200"/>
          </a:xfrm>
          <a:prstGeom prst="ellipse">
            <a:avLst/>
          </a:prstGeom>
          <a:solidFill>
            <a:srgbClr val="0891B2"/>
          </a:solidFill>
          <a:ln/>
        </p:spPr>
      </p:sp>
      <p:sp>
        <p:nvSpPr>
          <p:cNvPr id="13" name="Text 11"/>
          <p:cNvSpPr/>
          <p:nvPr/>
        </p:nvSpPr>
        <p:spPr>
          <a:xfrm>
            <a:off x="594360" y="2468880"/>
            <a:ext cx="457200" cy="457200"/>
          </a:xfrm>
          <a:prstGeom prst="rect">
            <a:avLst/>
          </a:prstGeom>
          <a:noFill/>
          <a:ln/>
        </p:spPr>
        <p:txBody>
          <a:bodyPr wrap="square" rtlCol="0" anchor="ctr"/>
          <a:lstStyle/>
          <a:p>
            <a:pPr algn="ctr" indent="0" marL="0">
              <a:buNone/>
            </a:pPr>
            <a:r>
              <a:rPr lang="en-US" sz="1800" b="1" dirty="0">
                <a:solidFill>
                  <a:srgbClr val="FFFFFF"/>
                </a:solidFill>
                <a:latin typeface="Calibri" pitchFamily="34" charset="0"/>
                <a:ea typeface="Calibri" pitchFamily="34" charset="-122"/>
                <a:cs typeface="Calibri" pitchFamily="34" charset="-120"/>
              </a:rPr>
              <a:t>2</a:t>
            </a:r>
            <a:endParaRPr lang="en-US" sz="1800" dirty="0"/>
          </a:p>
        </p:txBody>
      </p:sp>
      <p:sp>
        <p:nvSpPr>
          <p:cNvPr id="14" name="Text 12"/>
          <p:cNvSpPr/>
          <p:nvPr/>
        </p:nvSpPr>
        <p:spPr>
          <a:xfrm>
            <a:off x="1234440" y="2331720"/>
            <a:ext cx="1828800" cy="274320"/>
          </a:xfrm>
          <a:prstGeom prst="rect">
            <a:avLst/>
          </a:prstGeom>
          <a:noFill/>
          <a:ln/>
        </p:spPr>
        <p:txBody>
          <a:bodyPr wrap="square" lIns="0" tIns="0" rIns="0" bIns="0" rtlCol="0" anchor="ctr"/>
          <a:lstStyle/>
          <a:p>
            <a:pPr indent="0" marL="0">
              <a:buNone/>
            </a:pPr>
            <a:r>
              <a:rPr lang="en-US" sz="1300" b="1" dirty="0">
                <a:solidFill>
                  <a:srgbClr val="14B8A6"/>
                </a:solidFill>
                <a:latin typeface="Consolas" pitchFamily="34" charset="0"/>
                <a:ea typeface="Consolas" pitchFamily="34" charset="-122"/>
                <a:cs typeface="Consolas" pitchFamily="34" charset="-120"/>
              </a:rPr>
              <a:t>/quick-dev</a:t>
            </a:r>
            <a:endParaRPr lang="en-US" sz="1300" dirty="0"/>
          </a:p>
        </p:txBody>
      </p:sp>
      <p:sp>
        <p:nvSpPr>
          <p:cNvPr id="15" name="Text 13"/>
          <p:cNvSpPr/>
          <p:nvPr/>
        </p:nvSpPr>
        <p:spPr>
          <a:xfrm>
            <a:off x="1234440" y="2606040"/>
            <a:ext cx="1828800" cy="182880"/>
          </a:xfrm>
          <a:prstGeom prst="rect">
            <a:avLst/>
          </a:prstGeom>
          <a:noFill/>
          <a:ln/>
        </p:spPr>
        <p:txBody>
          <a:bodyPr wrap="square" lIns="0" tIns="0" rIns="0" bIns="0" rtlCol="0" anchor="ctr"/>
          <a:lstStyle/>
          <a:p>
            <a:pPr indent="0" marL="0">
              <a:buNone/>
            </a:pPr>
            <a:r>
              <a:rPr lang="en-US" sz="900" i="1" dirty="0">
                <a:solidFill>
                  <a:srgbClr val="94A3B8"/>
                </a:solidFill>
                <a:latin typeface="Calibri" pitchFamily="34" charset="0"/>
                <a:ea typeface="Calibri" pitchFamily="34" charset="-122"/>
                <a:cs typeface="Calibri" pitchFamily="34" charset="-120"/>
              </a:rPr>
              <a:t>Barry (Solo Dev)</a:t>
            </a:r>
            <a:endParaRPr lang="en-US" sz="900" dirty="0"/>
          </a:p>
        </p:txBody>
      </p:sp>
      <p:sp>
        <p:nvSpPr>
          <p:cNvPr id="16" name="Text 14"/>
          <p:cNvSpPr/>
          <p:nvPr/>
        </p:nvSpPr>
        <p:spPr>
          <a:xfrm>
            <a:off x="3200400" y="2331720"/>
            <a:ext cx="5303520" cy="73152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Implements all tasks from the tech-spec. Writes code, unit tests, runs self-audit against AC. Triggers adversarial code review automatically.</a:t>
            </a:r>
            <a:endParaRPr lang="en-US" sz="1000" dirty="0"/>
          </a:p>
        </p:txBody>
      </p:sp>
      <p:sp>
        <p:nvSpPr>
          <p:cNvPr id="17" name="Shape 15"/>
          <p:cNvSpPr/>
          <p:nvPr/>
        </p:nvSpPr>
        <p:spPr>
          <a:xfrm>
            <a:off x="457200" y="3291840"/>
            <a:ext cx="8229600" cy="82296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8" name="Shape 16"/>
          <p:cNvSpPr/>
          <p:nvPr/>
        </p:nvSpPr>
        <p:spPr>
          <a:xfrm>
            <a:off x="594360" y="3474720"/>
            <a:ext cx="457200" cy="457200"/>
          </a:xfrm>
          <a:prstGeom prst="ellipse">
            <a:avLst/>
          </a:prstGeom>
          <a:solidFill>
            <a:srgbClr val="155E75"/>
          </a:solidFill>
          <a:ln/>
        </p:spPr>
      </p:sp>
      <p:sp>
        <p:nvSpPr>
          <p:cNvPr id="19" name="Text 17"/>
          <p:cNvSpPr/>
          <p:nvPr/>
        </p:nvSpPr>
        <p:spPr>
          <a:xfrm>
            <a:off x="594360" y="3474720"/>
            <a:ext cx="457200" cy="457200"/>
          </a:xfrm>
          <a:prstGeom prst="rect">
            <a:avLst/>
          </a:prstGeom>
          <a:noFill/>
          <a:ln/>
        </p:spPr>
        <p:txBody>
          <a:bodyPr wrap="square" rtlCol="0" anchor="ctr"/>
          <a:lstStyle/>
          <a:p>
            <a:pPr algn="ctr" indent="0" marL="0">
              <a:buNone/>
            </a:pPr>
            <a:r>
              <a:rPr lang="en-US" sz="1800" b="1" dirty="0">
                <a:solidFill>
                  <a:srgbClr val="FFFFFF"/>
                </a:solidFill>
                <a:latin typeface="Calibri" pitchFamily="34" charset="0"/>
                <a:ea typeface="Calibri" pitchFamily="34" charset="-122"/>
                <a:cs typeface="Calibri" pitchFamily="34" charset="-120"/>
              </a:rPr>
              <a:t>3</a:t>
            </a:r>
            <a:endParaRPr lang="en-US" sz="1800" dirty="0"/>
          </a:p>
        </p:txBody>
      </p:sp>
      <p:sp>
        <p:nvSpPr>
          <p:cNvPr id="20" name="Text 18"/>
          <p:cNvSpPr/>
          <p:nvPr/>
        </p:nvSpPr>
        <p:spPr>
          <a:xfrm>
            <a:off x="1234440" y="3337560"/>
            <a:ext cx="1828800" cy="274320"/>
          </a:xfrm>
          <a:prstGeom prst="rect">
            <a:avLst/>
          </a:prstGeom>
          <a:noFill/>
          <a:ln/>
        </p:spPr>
        <p:txBody>
          <a:bodyPr wrap="square" lIns="0" tIns="0" rIns="0" bIns="0" rtlCol="0" anchor="ctr"/>
          <a:lstStyle/>
          <a:p>
            <a:pPr indent="0" marL="0">
              <a:buNone/>
            </a:pPr>
            <a:r>
              <a:rPr lang="en-US" sz="1300" b="1" dirty="0">
                <a:solidFill>
                  <a:srgbClr val="14B8A6"/>
                </a:solidFill>
                <a:latin typeface="Consolas" pitchFamily="34" charset="0"/>
                <a:ea typeface="Consolas" pitchFamily="34" charset="-122"/>
                <a:cs typeface="Consolas" pitchFamily="34" charset="-120"/>
              </a:rPr>
              <a:t>/bmad-bmm-code-review</a:t>
            </a:r>
            <a:endParaRPr lang="en-US" sz="1300" dirty="0"/>
          </a:p>
        </p:txBody>
      </p:sp>
      <p:sp>
        <p:nvSpPr>
          <p:cNvPr id="21" name="Text 19"/>
          <p:cNvSpPr/>
          <p:nvPr/>
        </p:nvSpPr>
        <p:spPr>
          <a:xfrm>
            <a:off x="1234440" y="3611880"/>
            <a:ext cx="1828800" cy="182880"/>
          </a:xfrm>
          <a:prstGeom prst="rect">
            <a:avLst/>
          </a:prstGeom>
          <a:noFill/>
          <a:ln/>
        </p:spPr>
        <p:txBody>
          <a:bodyPr wrap="square" lIns="0" tIns="0" rIns="0" bIns="0" rtlCol="0" anchor="ctr"/>
          <a:lstStyle/>
          <a:p>
            <a:pPr indent="0" marL="0">
              <a:buNone/>
            </a:pPr>
            <a:r>
              <a:rPr lang="en-US" sz="900" i="1" dirty="0">
                <a:solidFill>
                  <a:srgbClr val="94A3B8"/>
                </a:solidFill>
                <a:latin typeface="Calibri" pitchFamily="34" charset="0"/>
                <a:ea typeface="Calibri" pitchFamily="34" charset="-122"/>
                <a:cs typeface="Calibri" pitchFamily="34" charset="-120"/>
              </a:rPr>
              <a:t>QA Agent (Quinn)</a:t>
            </a:r>
            <a:endParaRPr lang="en-US" sz="900" dirty="0"/>
          </a:p>
        </p:txBody>
      </p:sp>
      <p:sp>
        <p:nvSpPr>
          <p:cNvPr id="22" name="Text 20"/>
          <p:cNvSpPr/>
          <p:nvPr/>
        </p:nvSpPr>
        <p:spPr>
          <a:xfrm>
            <a:off x="3200400" y="3337560"/>
            <a:ext cx="5303520" cy="73152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Adversarial review of the diff. Checks quality, test coverage, adherence to existing patterns. Presents findings for resolution.</a:t>
            </a:r>
            <a:endParaRPr lang="en-US" sz="1000" dirty="0"/>
          </a:p>
        </p:txBody>
      </p:sp>
      <p:sp>
        <p:nvSpPr>
          <p:cNvPr id="23" name="Shape 21"/>
          <p:cNvSpPr/>
          <p:nvPr/>
        </p:nvSpPr>
        <p:spPr>
          <a:xfrm>
            <a:off x="457200" y="4343400"/>
            <a:ext cx="8229600" cy="457200"/>
          </a:xfrm>
          <a:prstGeom prst="rect">
            <a:avLst/>
          </a:prstGeom>
          <a:solidFill>
            <a:srgbClr val="1E293B"/>
          </a:solidFill>
          <a:ln/>
        </p:spPr>
      </p:sp>
      <p:sp>
        <p:nvSpPr>
          <p:cNvPr id="24" name="Text 22"/>
          <p:cNvSpPr/>
          <p:nvPr/>
        </p:nvSpPr>
        <p:spPr>
          <a:xfrm>
            <a:off x="640080" y="4343400"/>
            <a:ext cx="7863840" cy="457200"/>
          </a:xfrm>
          <a:prstGeom prst="rect">
            <a:avLst/>
          </a:prstGeom>
          <a:noFill/>
          <a:ln/>
        </p:spPr>
        <p:txBody>
          <a:bodyPr wrap="square" lIns="0" tIns="0" rIns="0" bIns="0" rtlCol="0" anchor="ctr"/>
          <a:lstStyle/>
          <a:p>
            <a:pPr indent="0" marL="0">
              <a:buNone/>
            </a:pPr>
            <a:r>
              <a:rPr lang="en-US" sz="1000" dirty="0">
                <a:solidFill>
                  <a:srgbClr val="14B8A6"/>
                </a:solidFill>
                <a:latin typeface="Calibri" pitchFamily="34" charset="0"/>
                <a:ea typeface="Calibri" pitchFamily="34" charset="-122"/>
                <a:cs typeface="Calibri" pitchFamily="34" charset="-120"/>
              </a:rPr>
              <a:t>Also: *create-brownfield-story for a single story without a tech-spec  |  *create-brownfield-epic for 1–3 related stories</a:t>
            </a:r>
            <a:endParaRPr lang="en-US" sz="1000" dirty="0"/>
          </a:p>
        </p:txBody>
      </p:sp>
      <p:sp>
        <p:nvSpPr>
          <p:cNvPr id="25" name="Text 23"/>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46 / 100</a:t>
            </a:r>
            <a:endParaRPr lang="en-US" sz="8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name="Slide 47">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Approach 2: Document-First</a:t>
            </a:r>
            <a:endParaRPr lang="en-US" sz="2600" dirty="0"/>
          </a:p>
        </p:txBody>
      </p:sp>
      <p:sp>
        <p:nvSpPr>
          <p:cNvPr id="5" name="Text 3"/>
          <p:cNvSpPr/>
          <p:nvPr/>
        </p:nvSpPr>
        <p:spPr>
          <a:xfrm>
            <a:off x="457200" y="914400"/>
            <a:ext cx="8229600" cy="274320"/>
          </a:xfrm>
          <a:prstGeom prst="rect">
            <a:avLst/>
          </a:prstGeom>
          <a:noFill/>
          <a:ln/>
        </p:spPr>
        <p:txBody>
          <a:bodyPr wrap="square" lIns="0" tIns="0" rIns="0" bIns="0" rtlCol="0" anchor="ctr"/>
          <a:lstStyle/>
          <a:p>
            <a:pPr indent="0" marL="0">
              <a:buNone/>
            </a:pPr>
            <a:r>
              <a:rPr lang="en-US" sz="1200" dirty="0">
                <a:solidFill>
                  <a:srgbClr val="1E293B"/>
                </a:solidFill>
                <a:latin typeface="Calibri" pitchFamily="34" charset="0"/>
                <a:ea typeface="Calibri" pitchFamily="34" charset="-122"/>
                <a:cs typeface="Calibri" pitchFamily="34" charset="-120"/>
              </a:rPr>
              <a:t>For unfamiliar, legacy, or undocumented systems — understand everything before building</a:t>
            </a:r>
            <a:endParaRPr lang="en-US" sz="1200" dirty="0"/>
          </a:p>
        </p:txBody>
      </p:sp>
      <p:sp>
        <p:nvSpPr>
          <p:cNvPr id="6" name="Shape 4"/>
          <p:cNvSpPr/>
          <p:nvPr/>
        </p:nvSpPr>
        <p:spPr>
          <a:xfrm>
            <a:off x="457200" y="1417320"/>
            <a:ext cx="411480" cy="411480"/>
          </a:xfrm>
          <a:prstGeom prst="ellipse">
            <a:avLst/>
          </a:prstGeom>
          <a:solidFill>
            <a:srgbClr val="6366F1"/>
          </a:solidFill>
          <a:ln/>
        </p:spPr>
      </p:sp>
      <p:sp>
        <p:nvSpPr>
          <p:cNvPr id="7" name="Text 5"/>
          <p:cNvSpPr/>
          <p:nvPr/>
        </p:nvSpPr>
        <p:spPr>
          <a:xfrm>
            <a:off x="457200" y="1417320"/>
            <a:ext cx="411480" cy="411480"/>
          </a:xfrm>
          <a:prstGeom prst="rect">
            <a:avLst/>
          </a:prstGeom>
          <a:noFill/>
          <a:ln/>
        </p:spPr>
        <p:txBody>
          <a:bodyPr wrap="square" rtlCol="0" anchor="ctr"/>
          <a:lstStyle/>
          <a:p>
            <a:pPr algn="ctr" indent="0" marL="0">
              <a:buNone/>
            </a:pPr>
            <a:r>
              <a:rPr lang="en-US" sz="1600" b="1" dirty="0">
                <a:solidFill>
                  <a:srgbClr val="FFFFFF"/>
                </a:solidFill>
                <a:latin typeface="Calibri" pitchFamily="34" charset="0"/>
                <a:ea typeface="Calibri" pitchFamily="34" charset="-122"/>
                <a:cs typeface="Calibri" pitchFamily="34" charset="-120"/>
              </a:rPr>
              <a:t>0</a:t>
            </a:r>
            <a:endParaRPr lang="en-US" sz="1600" dirty="0"/>
          </a:p>
        </p:txBody>
      </p:sp>
      <p:sp>
        <p:nvSpPr>
          <p:cNvPr id="8" name="Text 6"/>
          <p:cNvSpPr/>
          <p:nvPr/>
        </p:nvSpPr>
        <p:spPr>
          <a:xfrm>
            <a:off x="1005840" y="1325880"/>
            <a:ext cx="1828800" cy="274320"/>
          </a:xfrm>
          <a:prstGeom prst="rect">
            <a:avLst/>
          </a:prstGeom>
          <a:noFill/>
          <a:ln/>
        </p:spPr>
        <p:txBody>
          <a:bodyPr wrap="square" lIns="0" tIns="0" rIns="0" bIns="0" rtlCol="0" anchor="ctr"/>
          <a:lstStyle/>
          <a:p>
            <a:pPr indent="0" marL="0">
              <a:buNone/>
            </a:pPr>
            <a:r>
              <a:rPr lang="en-US" sz="1200" b="1" dirty="0">
                <a:solidFill>
                  <a:srgbClr val="1E293B"/>
                </a:solidFill>
                <a:latin typeface="Calibri" pitchFamily="34" charset="0"/>
                <a:ea typeface="Calibri" pitchFamily="34" charset="-122"/>
                <a:cs typeface="Calibri" pitchFamily="34" charset="-120"/>
              </a:rPr>
              <a:t>Flatten Codebase</a:t>
            </a:r>
            <a:endParaRPr lang="en-US" sz="1200" dirty="0"/>
          </a:p>
        </p:txBody>
      </p:sp>
      <p:sp>
        <p:nvSpPr>
          <p:cNvPr id="9" name="Text 7"/>
          <p:cNvSpPr/>
          <p:nvPr/>
        </p:nvSpPr>
        <p:spPr>
          <a:xfrm>
            <a:off x="1005840" y="1600200"/>
            <a:ext cx="2286000" cy="182880"/>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npx bmad-method flatten</a:t>
            </a:r>
            <a:endParaRPr lang="en-US" sz="800" dirty="0"/>
          </a:p>
        </p:txBody>
      </p:sp>
      <p:sp>
        <p:nvSpPr>
          <p:cNvPr id="10" name="Shape 8"/>
          <p:cNvSpPr/>
          <p:nvPr/>
        </p:nvSpPr>
        <p:spPr>
          <a:xfrm>
            <a:off x="3291840" y="1325880"/>
            <a:ext cx="5394960" cy="594360"/>
          </a:xfrm>
          <a:prstGeom prst="rect">
            <a:avLst/>
          </a:prstGeom>
          <a:solidFill>
            <a:srgbClr val="F8FAFC"/>
          </a:solidFill>
          <a:ln/>
          <a:effectLst>
            <a:outerShdw sx="100000" sy="100000" kx="0" ky="0" algn="bl" rotWithShape="0" blurRad="76200" dist="25400" dir="8100000">
              <a:srgbClr val="000000">
                <a:alpha val="12000"/>
              </a:srgbClr>
            </a:outerShdw>
          </a:effectLst>
        </p:spPr>
      </p:sp>
      <p:sp>
        <p:nvSpPr>
          <p:cNvPr id="11" name="Shape 9"/>
          <p:cNvSpPr/>
          <p:nvPr/>
        </p:nvSpPr>
        <p:spPr>
          <a:xfrm>
            <a:off x="3291840" y="1325880"/>
            <a:ext cx="36576" cy="594360"/>
          </a:xfrm>
          <a:prstGeom prst="rect">
            <a:avLst/>
          </a:prstGeom>
          <a:solidFill>
            <a:srgbClr val="6366F1"/>
          </a:solidFill>
          <a:ln/>
        </p:spPr>
      </p:sp>
      <p:sp>
        <p:nvSpPr>
          <p:cNvPr id="12" name="Text 10"/>
          <p:cNvSpPr/>
          <p:nvPr/>
        </p:nvSpPr>
        <p:spPr>
          <a:xfrm>
            <a:off x="3429000" y="1325880"/>
            <a:ext cx="5120640" cy="594360"/>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Generates an AI-consumable XML of the entire codebase. Respects .gitignore and .bmad-flattenignore. Large codebases? Use flattenignore to scope only relevant modules — the agent doesn’t need everything at once.</a:t>
            </a:r>
            <a:endParaRPr lang="en-US" sz="900" dirty="0"/>
          </a:p>
        </p:txBody>
      </p:sp>
      <p:sp>
        <p:nvSpPr>
          <p:cNvPr id="13" name="Text 11"/>
          <p:cNvSpPr/>
          <p:nvPr/>
        </p:nvSpPr>
        <p:spPr>
          <a:xfrm>
            <a:off x="548640" y="1874520"/>
            <a:ext cx="228600" cy="228600"/>
          </a:xfrm>
          <a:prstGeom prst="rect">
            <a:avLst/>
          </a:prstGeom>
          <a:noFill/>
          <a:ln/>
        </p:spPr>
        <p:txBody>
          <a:bodyPr wrap="square" rtlCol="0" anchor="ctr"/>
          <a:lstStyle/>
          <a:p>
            <a:pPr algn="ctr" indent="0" marL="0">
              <a:buNone/>
            </a:pPr>
            <a:r>
              <a:rPr lang="en-US" sz="1000" dirty="0">
                <a:solidFill>
                  <a:srgbClr val="6366F1"/>
                </a:solidFill>
              </a:rPr>
              <a:t>▼</a:t>
            </a:r>
            <a:endParaRPr lang="en-US" sz="1000" dirty="0"/>
          </a:p>
        </p:txBody>
      </p:sp>
      <p:sp>
        <p:nvSpPr>
          <p:cNvPr id="14" name="Shape 12"/>
          <p:cNvSpPr/>
          <p:nvPr/>
        </p:nvSpPr>
        <p:spPr>
          <a:xfrm>
            <a:off x="457200" y="2267712"/>
            <a:ext cx="411480" cy="411480"/>
          </a:xfrm>
          <a:prstGeom prst="ellipse">
            <a:avLst/>
          </a:prstGeom>
          <a:solidFill>
            <a:srgbClr val="3B82F6"/>
          </a:solidFill>
          <a:ln/>
        </p:spPr>
      </p:sp>
      <p:sp>
        <p:nvSpPr>
          <p:cNvPr id="15" name="Text 13"/>
          <p:cNvSpPr/>
          <p:nvPr/>
        </p:nvSpPr>
        <p:spPr>
          <a:xfrm>
            <a:off x="457200" y="2267712"/>
            <a:ext cx="411480" cy="411480"/>
          </a:xfrm>
          <a:prstGeom prst="rect">
            <a:avLst/>
          </a:prstGeom>
          <a:noFill/>
          <a:ln/>
        </p:spPr>
        <p:txBody>
          <a:bodyPr wrap="square" rtlCol="0" anchor="ctr"/>
          <a:lstStyle/>
          <a:p>
            <a:pPr algn="ctr" indent="0" marL="0">
              <a:buNone/>
            </a:pPr>
            <a:r>
              <a:rPr lang="en-US" sz="1600" b="1" dirty="0">
                <a:solidFill>
                  <a:srgbClr val="FFFFFF"/>
                </a:solidFill>
                <a:latin typeface="Calibri" pitchFamily="34" charset="0"/>
                <a:ea typeface="Calibri" pitchFamily="34" charset="-122"/>
                <a:cs typeface="Calibri" pitchFamily="34" charset="-120"/>
              </a:rPr>
              <a:t>1</a:t>
            </a:r>
            <a:endParaRPr lang="en-US" sz="1600" dirty="0"/>
          </a:p>
        </p:txBody>
      </p:sp>
      <p:sp>
        <p:nvSpPr>
          <p:cNvPr id="16" name="Text 14"/>
          <p:cNvSpPr/>
          <p:nvPr/>
        </p:nvSpPr>
        <p:spPr>
          <a:xfrm>
            <a:off x="1005840" y="2176272"/>
            <a:ext cx="1828800" cy="274320"/>
          </a:xfrm>
          <a:prstGeom prst="rect">
            <a:avLst/>
          </a:prstGeom>
          <a:noFill/>
          <a:ln/>
        </p:spPr>
        <p:txBody>
          <a:bodyPr wrap="square" lIns="0" tIns="0" rIns="0" bIns="0" rtlCol="0" anchor="ctr"/>
          <a:lstStyle/>
          <a:p>
            <a:pPr indent="0" marL="0">
              <a:buNone/>
            </a:pPr>
            <a:r>
              <a:rPr lang="en-US" sz="1200" b="1" dirty="0">
                <a:solidFill>
                  <a:srgbClr val="1E293B"/>
                </a:solidFill>
                <a:latin typeface="Calibri" pitchFamily="34" charset="0"/>
                <a:ea typeface="Calibri" pitchFamily="34" charset="-122"/>
                <a:cs typeface="Calibri" pitchFamily="34" charset="-120"/>
              </a:rPr>
              <a:t>Document Project</a:t>
            </a:r>
            <a:endParaRPr lang="en-US" sz="1200" dirty="0"/>
          </a:p>
        </p:txBody>
      </p:sp>
      <p:sp>
        <p:nvSpPr>
          <p:cNvPr id="17" name="Text 15"/>
          <p:cNvSpPr/>
          <p:nvPr/>
        </p:nvSpPr>
        <p:spPr>
          <a:xfrm>
            <a:off x="1005840" y="2450592"/>
            <a:ext cx="2286000" cy="182880"/>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*document-project</a:t>
            </a:r>
            <a:endParaRPr lang="en-US" sz="800" dirty="0"/>
          </a:p>
        </p:txBody>
      </p:sp>
      <p:sp>
        <p:nvSpPr>
          <p:cNvPr id="18" name="Shape 16"/>
          <p:cNvSpPr/>
          <p:nvPr/>
        </p:nvSpPr>
        <p:spPr>
          <a:xfrm>
            <a:off x="3291840" y="2176272"/>
            <a:ext cx="5394960" cy="594360"/>
          </a:xfrm>
          <a:prstGeom prst="rect">
            <a:avLst/>
          </a:prstGeom>
          <a:solidFill>
            <a:srgbClr val="F8FAFC"/>
          </a:solidFill>
          <a:ln/>
          <a:effectLst>
            <a:outerShdw sx="100000" sy="100000" kx="0" ky="0" algn="bl" rotWithShape="0" blurRad="76200" dist="25400" dir="8100000">
              <a:srgbClr val="000000">
                <a:alpha val="12000"/>
              </a:srgbClr>
            </a:outerShdw>
          </a:effectLst>
        </p:spPr>
      </p:sp>
      <p:sp>
        <p:nvSpPr>
          <p:cNvPr id="19" name="Shape 17"/>
          <p:cNvSpPr/>
          <p:nvPr/>
        </p:nvSpPr>
        <p:spPr>
          <a:xfrm>
            <a:off x="3291840" y="2176272"/>
            <a:ext cx="36576" cy="594360"/>
          </a:xfrm>
          <a:prstGeom prst="rect">
            <a:avLst/>
          </a:prstGeom>
          <a:solidFill>
            <a:srgbClr val="3B82F6"/>
          </a:solidFill>
          <a:ln/>
        </p:spPr>
      </p:sp>
      <p:sp>
        <p:nvSpPr>
          <p:cNvPr id="20" name="Text 18"/>
          <p:cNvSpPr/>
          <p:nvPr/>
        </p:nvSpPr>
        <p:spPr>
          <a:xfrm>
            <a:off x="3429000" y="2176272"/>
            <a:ext cx="5120640" cy="594360"/>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Analyst agent scans the flattened output. Produces architecture.md, API docs, data models, and a master docs/index.md. This index becomes the agent’s entry point — agents reference the index, not the entire codebase.</a:t>
            </a:r>
            <a:endParaRPr lang="en-US" sz="900" dirty="0"/>
          </a:p>
        </p:txBody>
      </p:sp>
      <p:sp>
        <p:nvSpPr>
          <p:cNvPr id="21" name="Text 19"/>
          <p:cNvSpPr/>
          <p:nvPr/>
        </p:nvSpPr>
        <p:spPr>
          <a:xfrm>
            <a:off x="548640" y="2724912"/>
            <a:ext cx="228600" cy="228600"/>
          </a:xfrm>
          <a:prstGeom prst="rect">
            <a:avLst/>
          </a:prstGeom>
          <a:noFill/>
          <a:ln/>
        </p:spPr>
        <p:txBody>
          <a:bodyPr wrap="square" rtlCol="0" anchor="ctr"/>
          <a:lstStyle/>
          <a:p>
            <a:pPr algn="ctr" indent="0" marL="0">
              <a:buNone/>
            </a:pPr>
            <a:r>
              <a:rPr lang="en-US" sz="1000" dirty="0">
                <a:solidFill>
                  <a:srgbClr val="3B82F6"/>
                </a:solidFill>
              </a:rPr>
              <a:t>▼</a:t>
            </a:r>
            <a:endParaRPr lang="en-US" sz="1000" dirty="0"/>
          </a:p>
        </p:txBody>
      </p:sp>
      <p:sp>
        <p:nvSpPr>
          <p:cNvPr id="22" name="Shape 20"/>
          <p:cNvSpPr/>
          <p:nvPr/>
        </p:nvSpPr>
        <p:spPr>
          <a:xfrm>
            <a:off x="457200" y="3118104"/>
            <a:ext cx="411480" cy="411480"/>
          </a:xfrm>
          <a:prstGeom prst="ellipse">
            <a:avLst/>
          </a:prstGeom>
          <a:solidFill>
            <a:srgbClr val="8B5CF6"/>
          </a:solidFill>
          <a:ln/>
        </p:spPr>
      </p:sp>
      <p:sp>
        <p:nvSpPr>
          <p:cNvPr id="23" name="Text 21"/>
          <p:cNvSpPr/>
          <p:nvPr/>
        </p:nvSpPr>
        <p:spPr>
          <a:xfrm>
            <a:off x="457200" y="3118104"/>
            <a:ext cx="411480" cy="411480"/>
          </a:xfrm>
          <a:prstGeom prst="rect">
            <a:avLst/>
          </a:prstGeom>
          <a:noFill/>
          <a:ln/>
        </p:spPr>
        <p:txBody>
          <a:bodyPr wrap="square" rtlCol="0" anchor="ctr"/>
          <a:lstStyle/>
          <a:p>
            <a:pPr algn="ctr" indent="0" marL="0">
              <a:buNone/>
            </a:pPr>
            <a:r>
              <a:rPr lang="en-US" sz="1600" b="1" dirty="0">
                <a:solidFill>
                  <a:srgbClr val="FFFFFF"/>
                </a:solidFill>
                <a:latin typeface="Calibri" pitchFamily="34" charset="0"/>
                <a:ea typeface="Calibri" pitchFamily="34" charset="-122"/>
                <a:cs typeface="Calibri" pitchFamily="34" charset="-120"/>
              </a:rPr>
              <a:t>2</a:t>
            </a:r>
            <a:endParaRPr lang="en-US" sz="1600" dirty="0"/>
          </a:p>
        </p:txBody>
      </p:sp>
      <p:sp>
        <p:nvSpPr>
          <p:cNvPr id="24" name="Text 22"/>
          <p:cNvSpPr/>
          <p:nvPr/>
        </p:nvSpPr>
        <p:spPr>
          <a:xfrm>
            <a:off x="1005840" y="3026664"/>
            <a:ext cx="1828800" cy="274320"/>
          </a:xfrm>
          <a:prstGeom prst="rect">
            <a:avLst/>
          </a:prstGeom>
          <a:noFill/>
          <a:ln/>
        </p:spPr>
        <p:txBody>
          <a:bodyPr wrap="square" lIns="0" tIns="0" rIns="0" bIns="0" rtlCol="0" anchor="ctr"/>
          <a:lstStyle/>
          <a:p>
            <a:pPr indent="0" marL="0">
              <a:buNone/>
            </a:pPr>
            <a:r>
              <a:rPr lang="en-US" sz="1200" b="1" dirty="0">
                <a:solidFill>
                  <a:srgbClr val="1E293B"/>
                </a:solidFill>
                <a:latin typeface="Calibri" pitchFamily="34" charset="0"/>
                <a:ea typeface="Calibri" pitchFamily="34" charset="-122"/>
                <a:cs typeface="Calibri" pitchFamily="34" charset="-120"/>
              </a:rPr>
              <a:t>Create Brief + PRD</a:t>
            </a:r>
            <a:endParaRPr lang="en-US" sz="1200" dirty="0"/>
          </a:p>
        </p:txBody>
      </p:sp>
      <p:sp>
        <p:nvSpPr>
          <p:cNvPr id="25" name="Text 23"/>
          <p:cNvSpPr/>
          <p:nvPr/>
        </p:nvSpPr>
        <p:spPr>
          <a:xfrm>
            <a:off x="1005840" y="3300984"/>
            <a:ext cx="2286000" cy="182880"/>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/bmad-bmm-create-product-brief → /bmad-bmm-create-prd</a:t>
            </a:r>
            <a:endParaRPr lang="en-US" sz="800" dirty="0"/>
          </a:p>
        </p:txBody>
      </p:sp>
      <p:sp>
        <p:nvSpPr>
          <p:cNvPr id="26" name="Shape 24"/>
          <p:cNvSpPr/>
          <p:nvPr/>
        </p:nvSpPr>
        <p:spPr>
          <a:xfrm>
            <a:off x="3291840" y="3026664"/>
            <a:ext cx="5394960" cy="594360"/>
          </a:xfrm>
          <a:prstGeom prst="rect">
            <a:avLst/>
          </a:prstGeom>
          <a:solidFill>
            <a:srgbClr val="F8FAFC"/>
          </a:solidFill>
          <a:ln/>
          <a:effectLst>
            <a:outerShdw sx="100000" sy="100000" kx="0" ky="0" algn="bl" rotWithShape="0" blurRad="76200" dist="25400" dir="8100000">
              <a:srgbClr val="000000">
                <a:alpha val="12000"/>
              </a:srgbClr>
            </a:outerShdw>
          </a:effectLst>
        </p:spPr>
      </p:sp>
      <p:sp>
        <p:nvSpPr>
          <p:cNvPr id="27" name="Shape 25"/>
          <p:cNvSpPr/>
          <p:nvPr/>
        </p:nvSpPr>
        <p:spPr>
          <a:xfrm>
            <a:off x="3291840" y="3026664"/>
            <a:ext cx="36576" cy="594360"/>
          </a:xfrm>
          <a:prstGeom prst="rect">
            <a:avLst/>
          </a:prstGeom>
          <a:solidFill>
            <a:srgbClr val="8B5CF6"/>
          </a:solidFill>
          <a:ln/>
        </p:spPr>
      </p:sp>
      <p:sp>
        <p:nvSpPr>
          <p:cNvPr id="28" name="Text 26"/>
          <p:cNvSpPr/>
          <p:nvPr/>
        </p:nvSpPr>
        <p:spPr>
          <a:xfrm>
            <a:off x="3429000" y="3026664"/>
            <a:ext cx="5120640" cy="594360"/>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With full system knowledge, create a brief for the scope you’re tackling. PM agent builds a brownfield PRD that respects existing constraints. Mark as brownfield.</a:t>
            </a:r>
            <a:endParaRPr lang="en-US" sz="900" dirty="0"/>
          </a:p>
        </p:txBody>
      </p:sp>
      <p:sp>
        <p:nvSpPr>
          <p:cNvPr id="29" name="Text 27"/>
          <p:cNvSpPr/>
          <p:nvPr/>
        </p:nvSpPr>
        <p:spPr>
          <a:xfrm>
            <a:off x="548640" y="3575304"/>
            <a:ext cx="228600" cy="228600"/>
          </a:xfrm>
          <a:prstGeom prst="rect">
            <a:avLst/>
          </a:prstGeom>
          <a:noFill/>
          <a:ln/>
        </p:spPr>
        <p:txBody>
          <a:bodyPr wrap="square" rtlCol="0" anchor="ctr"/>
          <a:lstStyle/>
          <a:p>
            <a:pPr algn="ctr" indent="0" marL="0">
              <a:buNone/>
            </a:pPr>
            <a:r>
              <a:rPr lang="en-US" sz="1000" dirty="0">
                <a:solidFill>
                  <a:srgbClr val="8B5CF6"/>
                </a:solidFill>
              </a:rPr>
              <a:t>▼</a:t>
            </a:r>
            <a:endParaRPr lang="en-US" sz="1000" dirty="0"/>
          </a:p>
        </p:txBody>
      </p:sp>
      <p:sp>
        <p:nvSpPr>
          <p:cNvPr id="30" name="Shape 28"/>
          <p:cNvSpPr/>
          <p:nvPr/>
        </p:nvSpPr>
        <p:spPr>
          <a:xfrm>
            <a:off x="457200" y="3968496"/>
            <a:ext cx="411480" cy="411480"/>
          </a:xfrm>
          <a:prstGeom prst="ellipse">
            <a:avLst/>
          </a:prstGeom>
          <a:solidFill>
            <a:srgbClr val="10B981"/>
          </a:solidFill>
          <a:ln/>
        </p:spPr>
      </p:sp>
      <p:sp>
        <p:nvSpPr>
          <p:cNvPr id="31" name="Text 29"/>
          <p:cNvSpPr/>
          <p:nvPr/>
        </p:nvSpPr>
        <p:spPr>
          <a:xfrm>
            <a:off x="457200" y="3968496"/>
            <a:ext cx="411480" cy="411480"/>
          </a:xfrm>
          <a:prstGeom prst="rect">
            <a:avLst/>
          </a:prstGeom>
          <a:noFill/>
          <a:ln/>
        </p:spPr>
        <p:txBody>
          <a:bodyPr wrap="square" rtlCol="0" anchor="ctr"/>
          <a:lstStyle/>
          <a:p>
            <a:pPr algn="ctr" indent="0" marL="0">
              <a:buNone/>
            </a:pPr>
            <a:r>
              <a:rPr lang="en-US" sz="1600" b="1" dirty="0">
                <a:solidFill>
                  <a:srgbClr val="FFFFFF"/>
                </a:solidFill>
                <a:latin typeface="Calibri" pitchFamily="34" charset="0"/>
                <a:ea typeface="Calibri" pitchFamily="34" charset="-122"/>
                <a:cs typeface="Calibri" pitchFamily="34" charset="-120"/>
              </a:rPr>
              <a:t>3</a:t>
            </a:r>
            <a:endParaRPr lang="en-US" sz="1600" dirty="0"/>
          </a:p>
        </p:txBody>
      </p:sp>
      <p:sp>
        <p:nvSpPr>
          <p:cNvPr id="32" name="Text 30"/>
          <p:cNvSpPr/>
          <p:nvPr/>
        </p:nvSpPr>
        <p:spPr>
          <a:xfrm>
            <a:off x="1005840" y="3877056"/>
            <a:ext cx="1828800" cy="274320"/>
          </a:xfrm>
          <a:prstGeom prst="rect">
            <a:avLst/>
          </a:prstGeom>
          <a:noFill/>
          <a:ln/>
        </p:spPr>
        <p:txBody>
          <a:bodyPr wrap="square" lIns="0" tIns="0" rIns="0" bIns="0" rtlCol="0" anchor="ctr"/>
          <a:lstStyle/>
          <a:p>
            <a:pPr indent="0" marL="0">
              <a:buNone/>
            </a:pPr>
            <a:r>
              <a:rPr lang="en-US" sz="1200" b="1" dirty="0">
                <a:solidFill>
                  <a:srgbClr val="1E293B"/>
                </a:solidFill>
                <a:latin typeface="Calibri" pitchFamily="34" charset="0"/>
                <a:ea typeface="Calibri" pitchFamily="34" charset="-122"/>
                <a:cs typeface="Calibri" pitchFamily="34" charset="-120"/>
              </a:rPr>
              <a:t>Architecture + Epics</a:t>
            </a:r>
            <a:endParaRPr lang="en-US" sz="1200" dirty="0"/>
          </a:p>
        </p:txBody>
      </p:sp>
      <p:sp>
        <p:nvSpPr>
          <p:cNvPr id="33" name="Text 31"/>
          <p:cNvSpPr/>
          <p:nvPr/>
        </p:nvSpPr>
        <p:spPr>
          <a:xfrm>
            <a:off x="1005840" y="4151376"/>
            <a:ext cx="2286000" cy="182880"/>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/bmad-bmm-create-architecture → /bmad-bmm-create-epics-and-stories</a:t>
            </a:r>
            <a:endParaRPr lang="en-US" sz="800" dirty="0"/>
          </a:p>
        </p:txBody>
      </p:sp>
      <p:sp>
        <p:nvSpPr>
          <p:cNvPr id="34" name="Shape 32"/>
          <p:cNvSpPr/>
          <p:nvPr/>
        </p:nvSpPr>
        <p:spPr>
          <a:xfrm>
            <a:off x="3291840" y="3877056"/>
            <a:ext cx="5394960" cy="594360"/>
          </a:xfrm>
          <a:prstGeom prst="rect">
            <a:avLst/>
          </a:prstGeom>
          <a:solidFill>
            <a:srgbClr val="F8FAFC"/>
          </a:solidFill>
          <a:ln/>
          <a:effectLst>
            <a:outerShdw sx="100000" sy="100000" kx="0" ky="0" algn="bl" rotWithShape="0" blurRad="76200" dist="25400" dir="8100000">
              <a:srgbClr val="000000">
                <a:alpha val="12000"/>
              </a:srgbClr>
            </a:outerShdw>
          </a:effectLst>
        </p:spPr>
      </p:sp>
      <p:sp>
        <p:nvSpPr>
          <p:cNvPr id="35" name="Shape 33"/>
          <p:cNvSpPr/>
          <p:nvPr/>
        </p:nvSpPr>
        <p:spPr>
          <a:xfrm>
            <a:off x="3291840" y="3877056"/>
            <a:ext cx="36576" cy="594360"/>
          </a:xfrm>
          <a:prstGeom prst="rect">
            <a:avLst/>
          </a:prstGeom>
          <a:solidFill>
            <a:srgbClr val="10B981"/>
          </a:solidFill>
          <a:ln/>
        </p:spPr>
      </p:sp>
      <p:sp>
        <p:nvSpPr>
          <p:cNvPr id="36" name="Text 34"/>
          <p:cNvSpPr/>
          <p:nvPr/>
        </p:nvSpPr>
        <p:spPr>
          <a:xfrm>
            <a:off x="3429000" y="3877056"/>
            <a:ext cx="5120640" cy="594360"/>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Architect produces integration-focused architecture. PM creates epics and stories. Run /bmad-bmm-check-implementation-readiness. You’re now on the standard BMAD flow.</a:t>
            </a:r>
            <a:endParaRPr lang="en-US" sz="900" dirty="0"/>
          </a:p>
        </p:txBody>
      </p:sp>
      <p:sp>
        <p:nvSpPr>
          <p:cNvPr id="37" name="Text 35"/>
          <p:cNvSpPr/>
          <p:nvPr/>
        </p:nvSpPr>
        <p:spPr>
          <a:xfrm>
            <a:off x="274320" y="4709160"/>
            <a:ext cx="8595360" cy="274320"/>
          </a:xfrm>
          <a:prstGeom prst="rect">
            <a:avLst/>
          </a:prstGeom>
          <a:noFill/>
          <a:ln/>
        </p:spPr>
        <p:txBody>
          <a:bodyPr wrap="square" rtlCol="0" anchor="ctr"/>
          <a:lstStyle/>
          <a:p>
            <a:pPr algn="ctr" indent="0" marL="0">
              <a:buNone/>
            </a:pPr>
            <a:r>
              <a:rPr lang="en-US" sz="1000" i="1" dirty="0">
                <a:solidFill>
                  <a:srgbClr val="0D9488"/>
                </a:solidFill>
                <a:latin typeface="Calibri" pitchFamily="34" charset="0"/>
                <a:ea typeface="Calibri" pitchFamily="34" charset="-122"/>
                <a:cs typeface="Calibri" pitchFamily="34" charset="-120"/>
              </a:rPr>
              <a:t>Agents never load the entire codebase at once — flatten + document creates focused references that fit the context window</a:t>
            </a:r>
            <a:endParaRPr lang="en-US" sz="1000" dirty="0"/>
          </a:p>
        </p:txBody>
      </p:sp>
      <p:sp>
        <p:nvSpPr>
          <p:cNvPr id="38" name="Text 36"/>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47 / 100</a:t>
            </a:r>
            <a:endParaRPr lang="en-US" sz="80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name="Slide 48">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Approach 3: Incremental (PRD-First)</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200" dirty="0">
                <a:solidFill>
                  <a:srgbClr val="14B8A6"/>
                </a:solidFill>
                <a:latin typeface="Calibri" pitchFamily="34" charset="0"/>
                <a:ea typeface="Calibri" pitchFamily="34" charset="-122"/>
                <a:cs typeface="Calibri" pitchFamily="34" charset="-120"/>
              </a:rPr>
              <a:t>For large known codebases — document only what you’re building, grow artifacts with every sprint</a:t>
            </a:r>
            <a:endParaRPr lang="en-US" sz="1200" dirty="0"/>
          </a:p>
        </p:txBody>
      </p:sp>
      <p:sp>
        <p:nvSpPr>
          <p:cNvPr id="5" name="Shape 3"/>
          <p:cNvSpPr/>
          <p:nvPr/>
        </p:nvSpPr>
        <p:spPr>
          <a:xfrm>
            <a:off x="457200" y="1280160"/>
            <a:ext cx="777240" cy="320040"/>
          </a:xfrm>
          <a:prstGeom prst="roundRect">
            <a:avLst>
              <a:gd name="adj" fmla="val 14286"/>
            </a:avLst>
          </a:prstGeom>
          <a:solidFill>
            <a:srgbClr val="3B82F6"/>
          </a:solidFill>
          <a:ln/>
        </p:spPr>
      </p:sp>
      <p:sp>
        <p:nvSpPr>
          <p:cNvPr id="6" name="Text 4"/>
          <p:cNvSpPr/>
          <p:nvPr/>
        </p:nvSpPr>
        <p:spPr>
          <a:xfrm>
            <a:off x="457200" y="1280160"/>
            <a:ext cx="777240" cy="320040"/>
          </a:xfrm>
          <a:prstGeom prst="rect">
            <a:avLst/>
          </a:prstGeom>
          <a:noFill/>
          <a:ln/>
        </p:spPr>
        <p:txBody>
          <a:bodyPr wrap="square" rtlCol="0" anchor="ctr"/>
          <a:lstStyle/>
          <a:p>
            <a:pPr algn="ctr" indent="0" marL="0">
              <a:buNone/>
            </a:pPr>
            <a:r>
              <a:rPr lang="en-US" sz="900" b="1" dirty="0">
                <a:solidFill>
                  <a:srgbClr val="FFFFFF"/>
                </a:solidFill>
                <a:latin typeface="Calibri" pitchFamily="34" charset="0"/>
                <a:ea typeface="Calibri" pitchFamily="34" charset="-122"/>
                <a:cs typeface="Calibri" pitchFamily="34" charset="-120"/>
              </a:rPr>
              <a:t>Week 1</a:t>
            </a:r>
            <a:endParaRPr lang="en-US" sz="900" dirty="0"/>
          </a:p>
        </p:txBody>
      </p:sp>
      <p:sp>
        <p:nvSpPr>
          <p:cNvPr id="7" name="Text 5"/>
          <p:cNvSpPr/>
          <p:nvPr/>
        </p:nvSpPr>
        <p:spPr>
          <a:xfrm>
            <a:off x="1371600" y="1234440"/>
            <a:ext cx="1828800" cy="22860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Create Scoped Brief</a:t>
            </a:r>
            <a:endParaRPr lang="en-US" sz="1200" dirty="0"/>
          </a:p>
        </p:txBody>
      </p:sp>
      <p:sp>
        <p:nvSpPr>
          <p:cNvPr id="8" name="Text 6"/>
          <p:cNvSpPr/>
          <p:nvPr/>
        </p:nvSpPr>
        <p:spPr>
          <a:xfrm>
            <a:off x="1371600" y="1463040"/>
            <a:ext cx="2286000" cy="182880"/>
          </a:xfrm>
          <a:prstGeom prst="rect">
            <a:avLst/>
          </a:prstGeom>
          <a:noFill/>
          <a:ln/>
        </p:spPr>
        <p:txBody>
          <a:bodyPr wrap="square" lIns="0" tIns="0" rIns="0" bIns="0" rtlCol="0" anchor="ctr"/>
          <a:lstStyle/>
          <a:p>
            <a:pPr indent="0" marL="0">
              <a:buNone/>
            </a:pPr>
            <a:r>
              <a:rPr lang="en-US" sz="800" dirty="0">
                <a:solidFill>
                  <a:srgbClr val="14B8A6"/>
                </a:solidFill>
                <a:latin typeface="Consolas" pitchFamily="34" charset="0"/>
                <a:ea typeface="Consolas" pitchFamily="34" charset="-122"/>
                <a:cs typeface="Consolas" pitchFamily="34" charset="-120"/>
              </a:rPr>
              <a:t>/bmad-bmm-create-product-brief</a:t>
            </a:r>
            <a:endParaRPr lang="en-US" sz="800" dirty="0"/>
          </a:p>
        </p:txBody>
      </p:sp>
      <p:sp>
        <p:nvSpPr>
          <p:cNvPr id="9" name="Shape 7"/>
          <p:cNvSpPr/>
          <p:nvPr/>
        </p:nvSpPr>
        <p:spPr>
          <a:xfrm>
            <a:off x="3474720" y="1234440"/>
            <a:ext cx="5212080" cy="59436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0" name="Shape 8"/>
          <p:cNvSpPr/>
          <p:nvPr/>
        </p:nvSpPr>
        <p:spPr>
          <a:xfrm>
            <a:off x="3474720" y="1234440"/>
            <a:ext cx="36576" cy="594360"/>
          </a:xfrm>
          <a:prstGeom prst="rect">
            <a:avLst/>
          </a:prstGeom>
          <a:solidFill>
            <a:srgbClr val="3B82F6"/>
          </a:solidFill>
          <a:ln/>
        </p:spPr>
      </p:sp>
      <p:sp>
        <p:nvSpPr>
          <p:cNvPr id="11" name="Text 9"/>
          <p:cNvSpPr/>
          <p:nvPr/>
        </p:nvSpPr>
        <p:spPr>
          <a:xfrm>
            <a:off x="3611880" y="1234440"/>
            <a:ext cx="4937760" cy="594360"/>
          </a:xfrm>
          <a:prstGeom prst="rect">
            <a:avLst/>
          </a:prstGeom>
          <a:noFill/>
          <a:ln/>
        </p:spPr>
        <p:txBody>
          <a:bodyPr wrap="square" lIns="0" tIns="0" rIns="0" bIns="0" rtlCol="0" anchor="ctr"/>
          <a:lstStyle/>
          <a:p>
            <a:pPr indent="0" marL="0">
              <a:buNone/>
            </a:pPr>
            <a:r>
              <a:rPr lang="en-US" sz="850" dirty="0">
                <a:solidFill>
                  <a:srgbClr val="94A3B8"/>
                </a:solidFill>
                <a:latin typeface="Calibri" pitchFamily="34" charset="0"/>
                <a:ea typeface="Calibri" pitchFamily="34" charset="-122"/>
                <a:cs typeface="Calibri" pitchFamily="34" charset="-120"/>
              </a:rPr>
              <a:t>Tell the Analyst about your system and what you’re building next. Don’t describe the whole system — just the scope for the upcoming release. Feed in existing SRS, wiki pages, or README.</a:t>
            </a:r>
            <a:endParaRPr lang="en-US" sz="850" dirty="0"/>
          </a:p>
        </p:txBody>
      </p:sp>
      <p:sp>
        <p:nvSpPr>
          <p:cNvPr id="12" name="Text 10"/>
          <p:cNvSpPr/>
          <p:nvPr/>
        </p:nvSpPr>
        <p:spPr>
          <a:xfrm>
            <a:off x="731520" y="1645920"/>
            <a:ext cx="228600" cy="274320"/>
          </a:xfrm>
          <a:prstGeom prst="rect">
            <a:avLst/>
          </a:prstGeom>
          <a:noFill/>
          <a:ln/>
        </p:spPr>
        <p:txBody>
          <a:bodyPr wrap="square" rtlCol="0" anchor="ctr"/>
          <a:lstStyle/>
          <a:p>
            <a:pPr algn="ctr" indent="0" marL="0">
              <a:buNone/>
            </a:pPr>
            <a:r>
              <a:rPr lang="en-US" sz="1000" dirty="0">
                <a:solidFill>
                  <a:srgbClr val="3B82F6"/>
                </a:solidFill>
              </a:rPr>
              <a:t>▼</a:t>
            </a:r>
            <a:endParaRPr lang="en-US" sz="1000" dirty="0"/>
          </a:p>
        </p:txBody>
      </p:sp>
      <p:sp>
        <p:nvSpPr>
          <p:cNvPr id="13" name="Shape 11"/>
          <p:cNvSpPr/>
          <p:nvPr/>
        </p:nvSpPr>
        <p:spPr>
          <a:xfrm>
            <a:off x="457200" y="2148840"/>
            <a:ext cx="777240" cy="320040"/>
          </a:xfrm>
          <a:prstGeom prst="roundRect">
            <a:avLst>
              <a:gd name="adj" fmla="val 14286"/>
            </a:avLst>
          </a:prstGeom>
          <a:solidFill>
            <a:srgbClr val="8B5CF6"/>
          </a:solidFill>
          <a:ln/>
        </p:spPr>
      </p:sp>
      <p:sp>
        <p:nvSpPr>
          <p:cNvPr id="14" name="Text 12"/>
          <p:cNvSpPr/>
          <p:nvPr/>
        </p:nvSpPr>
        <p:spPr>
          <a:xfrm>
            <a:off x="457200" y="2148840"/>
            <a:ext cx="777240" cy="320040"/>
          </a:xfrm>
          <a:prstGeom prst="rect">
            <a:avLst/>
          </a:prstGeom>
          <a:noFill/>
          <a:ln/>
        </p:spPr>
        <p:txBody>
          <a:bodyPr wrap="square" rtlCol="0" anchor="ctr"/>
          <a:lstStyle/>
          <a:p>
            <a:pPr algn="ctr" indent="0" marL="0">
              <a:buNone/>
            </a:pPr>
            <a:r>
              <a:rPr lang="en-US" sz="900" b="1" dirty="0">
                <a:solidFill>
                  <a:srgbClr val="FFFFFF"/>
                </a:solidFill>
                <a:latin typeface="Calibri" pitchFamily="34" charset="0"/>
                <a:ea typeface="Calibri" pitchFamily="34" charset="-122"/>
                <a:cs typeface="Calibri" pitchFamily="34" charset="-120"/>
              </a:rPr>
              <a:t>Week 2</a:t>
            </a:r>
            <a:endParaRPr lang="en-US" sz="900" dirty="0"/>
          </a:p>
        </p:txBody>
      </p:sp>
      <p:sp>
        <p:nvSpPr>
          <p:cNvPr id="15" name="Text 13"/>
          <p:cNvSpPr/>
          <p:nvPr/>
        </p:nvSpPr>
        <p:spPr>
          <a:xfrm>
            <a:off x="1371600" y="2103120"/>
            <a:ext cx="1828800" cy="22860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Brownfield PRD</a:t>
            </a:r>
            <a:endParaRPr lang="en-US" sz="1200" dirty="0"/>
          </a:p>
        </p:txBody>
      </p:sp>
      <p:sp>
        <p:nvSpPr>
          <p:cNvPr id="16" name="Text 14"/>
          <p:cNvSpPr/>
          <p:nvPr/>
        </p:nvSpPr>
        <p:spPr>
          <a:xfrm>
            <a:off x="1371600" y="2331720"/>
            <a:ext cx="2286000" cy="182880"/>
          </a:xfrm>
          <a:prstGeom prst="rect">
            <a:avLst/>
          </a:prstGeom>
          <a:noFill/>
          <a:ln/>
        </p:spPr>
        <p:txBody>
          <a:bodyPr wrap="square" lIns="0" tIns="0" rIns="0" bIns="0" rtlCol="0" anchor="ctr"/>
          <a:lstStyle/>
          <a:p>
            <a:pPr indent="0" marL="0">
              <a:buNone/>
            </a:pPr>
            <a:r>
              <a:rPr lang="en-US" sz="800" dirty="0">
                <a:solidFill>
                  <a:srgbClr val="14B8A6"/>
                </a:solidFill>
                <a:latin typeface="Consolas" pitchFamily="34" charset="0"/>
                <a:ea typeface="Consolas" pitchFamily="34" charset="-122"/>
                <a:cs typeface="Consolas" pitchFamily="34" charset="-120"/>
              </a:rPr>
              <a:t>*create-brownfield-prd</a:t>
            </a:r>
            <a:endParaRPr lang="en-US" sz="800" dirty="0"/>
          </a:p>
        </p:txBody>
      </p:sp>
      <p:sp>
        <p:nvSpPr>
          <p:cNvPr id="17" name="Shape 15"/>
          <p:cNvSpPr/>
          <p:nvPr/>
        </p:nvSpPr>
        <p:spPr>
          <a:xfrm>
            <a:off x="3474720" y="2103120"/>
            <a:ext cx="5212080" cy="59436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8" name="Shape 16"/>
          <p:cNvSpPr/>
          <p:nvPr/>
        </p:nvSpPr>
        <p:spPr>
          <a:xfrm>
            <a:off x="3474720" y="2103120"/>
            <a:ext cx="36576" cy="594360"/>
          </a:xfrm>
          <a:prstGeom prst="rect">
            <a:avLst/>
          </a:prstGeom>
          <a:solidFill>
            <a:srgbClr val="8B5CF6"/>
          </a:solidFill>
          <a:ln/>
        </p:spPr>
      </p:sp>
      <p:sp>
        <p:nvSpPr>
          <p:cNvPr id="19" name="Text 17"/>
          <p:cNvSpPr/>
          <p:nvPr/>
        </p:nvSpPr>
        <p:spPr>
          <a:xfrm>
            <a:off x="3611880" y="2103120"/>
            <a:ext cx="4937760" cy="594360"/>
          </a:xfrm>
          <a:prstGeom prst="rect">
            <a:avLst/>
          </a:prstGeom>
          <a:noFill/>
          <a:ln/>
        </p:spPr>
        <p:txBody>
          <a:bodyPr wrap="square" lIns="0" tIns="0" rIns="0" bIns="0" rtlCol="0" anchor="ctr"/>
          <a:lstStyle/>
          <a:p>
            <a:pPr indent="0" marL="0">
              <a:buNone/>
            </a:pPr>
            <a:r>
              <a:rPr lang="en-US" sz="850" dirty="0">
                <a:solidFill>
                  <a:srgbClr val="94A3B8"/>
                </a:solidFill>
                <a:latin typeface="Calibri" pitchFamily="34" charset="0"/>
                <a:ea typeface="Calibri" pitchFamily="34" charset="-122"/>
                <a:cs typeface="Calibri" pitchFamily="34" charset="-120"/>
              </a:rPr>
              <a:t>PM agent takes the brief and asks focused questions about the next features. Produces a PRD scoped to the current release — not the entire system. Existing functionality is treated as context, not requirements.</a:t>
            </a:r>
            <a:endParaRPr lang="en-US" sz="850" dirty="0"/>
          </a:p>
        </p:txBody>
      </p:sp>
      <p:sp>
        <p:nvSpPr>
          <p:cNvPr id="20" name="Text 18"/>
          <p:cNvSpPr/>
          <p:nvPr/>
        </p:nvSpPr>
        <p:spPr>
          <a:xfrm>
            <a:off x="731520" y="2514600"/>
            <a:ext cx="228600" cy="274320"/>
          </a:xfrm>
          <a:prstGeom prst="rect">
            <a:avLst/>
          </a:prstGeom>
          <a:noFill/>
          <a:ln/>
        </p:spPr>
        <p:txBody>
          <a:bodyPr wrap="square" rtlCol="0" anchor="ctr"/>
          <a:lstStyle/>
          <a:p>
            <a:pPr algn="ctr" indent="0" marL="0">
              <a:buNone/>
            </a:pPr>
            <a:r>
              <a:rPr lang="en-US" sz="1000" dirty="0">
                <a:solidFill>
                  <a:srgbClr val="8B5CF6"/>
                </a:solidFill>
              </a:rPr>
              <a:t>▼</a:t>
            </a:r>
            <a:endParaRPr lang="en-US" sz="1000" dirty="0"/>
          </a:p>
        </p:txBody>
      </p:sp>
      <p:sp>
        <p:nvSpPr>
          <p:cNvPr id="21" name="Shape 19"/>
          <p:cNvSpPr/>
          <p:nvPr/>
        </p:nvSpPr>
        <p:spPr>
          <a:xfrm>
            <a:off x="457200" y="3017520"/>
            <a:ext cx="777240" cy="320040"/>
          </a:xfrm>
          <a:prstGeom prst="roundRect">
            <a:avLst>
              <a:gd name="adj" fmla="val 14286"/>
            </a:avLst>
          </a:prstGeom>
          <a:solidFill>
            <a:srgbClr val="10B981"/>
          </a:solidFill>
          <a:ln/>
        </p:spPr>
      </p:sp>
      <p:sp>
        <p:nvSpPr>
          <p:cNvPr id="22" name="Text 20"/>
          <p:cNvSpPr/>
          <p:nvPr/>
        </p:nvSpPr>
        <p:spPr>
          <a:xfrm>
            <a:off x="457200" y="3017520"/>
            <a:ext cx="777240" cy="320040"/>
          </a:xfrm>
          <a:prstGeom prst="rect">
            <a:avLst/>
          </a:prstGeom>
          <a:noFill/>
          <a:ln/>
        </p:spPr>
        <p:txBody>
          <a:bodyPr wrap="square" rtlCol="0" anchor="ctr"/>
          <a:lstStyle/>
          <a:p>
            <a:pPr algn="ctr" indent="0" marL="0">
              <a:buNone/>
            </a:pPr>
            <a:r>
              <a:rPr lang="en-US" sz="900" b="1" dirty="0">
                <a:solidFill>
                  <a:srgbClr val="FFFFFF"/>
                </a:solidFill>
                <a:latin typeface="Calibri" pitchFamily="34" charset="0"/>
                <a:ea typeface="Calibri" pitchFamily="34" charset="-122"/>
                <a:cs typeface="Calibri" pitchFamily="34" charset="-120"/>
              </a:rPr>
              <a:t>Week 3</a:t>
            </a:r>
            <a:endParaRPr lang="en-US" sz="900" dirty="0"/>
          </a:p>
        </p:txBody>
      </p:sp>
      <p:sp>
        <p:nvSpPr>
          <p:cNvPr id="23" name="Text 21"/>
          <p:cNvSpPr/>
          <p:nvPr/>
        </p:nvSpPr>
        <p:spPr>
          <a:xfrm>
            <a:off x="1371600" y="2971800"/>
            <a:ext cx="1828800" cy="22860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Scoped Architecture</a:t>
            </a:r>
            <a:endParaRPr lang="en-US" sz="1200" dirty="0"/>
          </a:p>
        </p:txBody>
      </p:sp>
      <p:sp>
        <p:nvSpPr>
          <p:cNvPr id="24" name="Text 22"/>
          <p:cNvSpPr/>
          <p:nvPr/>
        </p:nvSpPr>
        <p:spPr>
          <a:xfrm>
            <a:off x="1371600" y="3200400"/>
            <a:ext cx="2286000" cy="182880"/>
          </a:xfrm>
          <a:prstGeom prst="rect">
            <a:avLst/>
          </a:prstGeom>
          <a:noFill/>
          <a:ln/>
        </p:spPr>
        <p:txBody>
          <a:bodyPr wrap="square" lIns="0" tIns="0" rIns="0" bIns="0" rtlCol="0" anchor="ctr"/>
          <a:lstStyle/>
          <a:p>
            <a:pPr indent="0" marL="0">
              <a:buNone/>
            </a:pPr>
            <a:r>
              <a:rPr lang="en-US" sz="800" dirty="0">
                <a:solidFill>
                  <a:srgbClr val="14B8A6"/>
                </a:solidFill>
                <a:latin typeface="Consolas" pitchFamily="34" charset="0"/>
                <a:ea typeface="Consolas" pitchFamily="34" charset="-122"/>
                <a:cs typeface="Consolas" pitchFamily="34" charset="-120"/>
              </a:rPr>
              <a:t>*create-brownfield-architecture</a:t>
            </a:r>
            <a:endParaRPr lang="en-US" sz="800" dirty="0"/>
          </a:p>
        </p:txBody>
      </p:sp>
      <p:sp>
        <p:nvSpPr>
          <p:cNvPr id="25" name="Shape 23"/>
          <p:cNvSpPr/>
          <p:nvPr/>
        </p:nvSpPr>
        <p:spPr>
          <a:xfrm>
            <a:off x="3474720" y="2971800"/>
            <a:ext cx="5212080" cy="59436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26" name="Shape 24"/>
          <p:cNvSpPr/>
          <p:nvPr/>
        </p:nvSpPr>
        <p:spPr>
          <a:xfrm>
            <a:off x="3474720" y="2971800"/>
            <a:ext cx="36576" cy="594360"/>
          </a:xfrm>
          <a:prstGeom prst="rect">
            <a:avLst/>
          </a:prstGeom>
          <a:solidFill>
            <a:srgbClr val="10B981"/>
          </a:solidFill>
          <a:ln/>
        </p:spPr>
      </p:sp>
      <p:sp>
        <p:nvSpPr>
          <p:cNvPr id="27" name="Text 25"/>
          <p:cNvSpPr/>
          <p:nvPr/>
        </p:nvSpPr>
        <p:spPr>
          <a:xfrm>
            <a:off x="3611880" y="2971800"/>
            <a:ext cx="4937760" cy="594360"/>
          </a:xfrm>
          <a:prstGeom prst="rect">
            <a:avLst/>
          </a:prstGeom>
          <a:noFill/>
          <a:ln/>
        </p:spPr>
        <p:txBody>
          <a:bodyPr wrap="square" lIns="0" tIns="0" rIns="0" bIns="0" rtlCol="0" anchor="ctr"/>
          <a:lstStyle/>
          <a:p>
            <a:pPr indent="0" marL="0">
              <a:buNone/>
            </a:pPr>
            <a:r>
              <a:rPr lang="en-US" sz="850" dirty="0">
                <a:solidFill>
                  <a:srgbClr val="94A3B8"/>
                </a:solidFill>
                <a:latin typeface="Calibri" pitchFamily="34" charset="0"/>
                <a:ea typeface="Calibri" pitchFamily="34" charset="-122"/>
                <a:cs typeface="Calibri" pitchFamily="34" charset="-120"/>
              </a:rPr>
              <a:t>Architect documents only the modules affected by the PRD. Captures current patterns and conventions. Run /generate-project-context to record tech stack rules.</a:t>
            </a:r>
            <a:endParaRPr lang="en-US" sz="850" dirty="0"/>
          </a:p>
        </p:txBody>
      </p:sp>
      <p:sp>
        <p:nvSpPr>
          <p:cNvPr id="28" name="Text 26"/>
          <p:cNvSpPr/>
          <p:nvPr/>
        </p:nvSpPr>
        <p:spPr>
          <a:xfrm>
            <a:off x="731520" y="3383280"/>
            <a:ext cx="228600" cy="274320"/>
          </a:xfrm>
          <a:prstGeom prst="rect">
            <a:avLst/>
          </a:prstGeom>
          <a:noFill/>
          <a:ln/>
        </p:spPr>
        <p:txBody>
          <a:bodyPr wrap="square" rtlCol="0" anchor="ctr"/>
          <a:lstStyle/>
          <a:p>
            <a:pPr algn="ctr" indent="0" marL="0">
              <a:buNone/>
            </a:pPr>
            <a:r>
              <a:rPr lang="en-US" sz="1000" dirty="0">
                <a:solidFill>
                  <a:srgbClr val="10B981"/>
                </a:solidFill>
              </a:rPr>
              <a:t>▼</a:t>
            </a:r>
            <a:endParaRPr lang="en-US" sz="1000" dirty="0"/>
          </a:p>
        </p:txBody>
      </p:sp>
      <p:sp>
        <p:nvSpPr>
          <p:cNvPr id="29" name="Shape 27"/>
          <p:cNvSpPr/>
          <p:nvPr/>
        </p:nvSpPr>
        <p:spPr>
          <a:xfrm>
            <a:off x="457200" y="3886200"/>
            <a:ext cx="777240" cy="320040"/>
          </a:xfrm>
          <a:prstGeom prst="roundRect">
            <a:avLst>
              <a:gd name="adj" fmla="val 14286"/>
            </a:avLst>
          </a:prstGeom>
          <a:solidFill>
            <a:srgbClr val="F59E0B"/>
          </a:solidFill>
          <a:ln/>
        </p:spPr>
      </p:sp>
      <p:sp>
        <p:nvSpPr>
          <p:cNvPr id="30" name="Text 28"/>
          <p:cNvSpPr/>
          <p:nvPr/>
        </p:nvSpPr>
        <p:spPr>
          <a:xfrm>
            <a:off x="457200" y="3886200"/>
            <a:ext cx="777240" cy="320040"/>
          </a:xfrm>
          <a:prstGeom prst="rect">
            <a:avLst/>
          </a:prstGeom>
          <a:noFill/>
          <a:ln/>
        </p:spPr>
        <p:txBody>
          <a:bodyPr wrap="square" rtlCol="0" anchor="ctr"/>
          <a:lstStyle/>
          <a:p>
            <a:pPr algn="ctr" indent="0" marL="0">
              <a:buNone/>
            </a:pPr>
            <a:r>
              <a:rPr lang="en-US" sz="900" b="1" dirty="0">
                <a:solidFill>
                  <a:srgbClr val="FFFFFF"/>
                </a:solidFill>
                <a:latin typeface="Calibri" pitchFamily="34" charset="0"/>
                <a:ea typeface="Calibri" pitchFamily="34" charset="-122"/>
                <a:cs typeface="Calibri" pitchFamily="34" charset="-120"/>
              </a:rPr>
              <a:t>Week 4+</a:t>
            </a:r>
            <a:endParaRPr lang="en-US" sz="900" dirty="0"/>
          </a:p>
        </p:txBody>
      </p:sp>
      <p:sp>
        <p:nvSpPr>
          <p:cNvPr id="31" name="Text 29"/>
          <p:cNvSpPr/>
          <p:nvPr/>
        </p:nvSpPr>
        <p:spPr>
          <a:xfrm>
            <a:off x="1371600" y="3840480"/>
            <a:ext cx="1828800" cy="22860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Epics → Stories → Sprint</a:t>
            </a:r>
            <a:endParaRPr lang="en-US" sz="1200" dirty="0"/>
          </a:p>
        </p:txBody>
      </p:sp>
      <p:sp>
        <p:nvSpPr>
          <p:cNvPr id="32" name="Text 30"/>
          <p:cNvSpPr/>
          <p:nvPr/>
        </p:nvSpPr>
        <p:spPr>
          <a:xfrm>
            <a:off x="1371600" y="4069080"/>
            <a:ext cx="2286000" cy="182880"/>
          </a:xfrm>
          <a:prstGeom prst="rect">
            <a:avLst/>
          </a:prstGeom>
          <a:noFill/>
          <a:ln/>
        </p:spPr>
        <p:txBody>
          <a:bodyPr wrap="square" lIns="0" tIns="0" rIns="0" bIns="0" rtlCol="0" anchor="ctr"/>
          <a:lstStyle/>
          <a:p>
            <a:pPr indent="0" marL="0">
              <a:buNone/>
            </a:pPr>
            <a:r>
              <a:rPr lang="en-US" sz="800" dirty="0">
                <a:solidFill>
                  <a:srgbClr val="14B8A6"/>
                </a:solidFill>
                <a:latin typeface="Consolas" pitchFamily="34" charset="0"/>
                <a:ea typeface="Consolas" pitchFamily="34" charset="-122"/>
                <a:cs typeface="Consolas" pitchFamily="34" charset="-120"/>
              </a:rPr>
              <a:t>/bmad-bmm-create-epics-and-stories</a:t>
            </a:r>
            <a:endParaRPr lang="en-US" sz="800" dirty="0"/>
          </a:p>
        </p:txBody>
      </p:sp>
      <p:sp>
        <p:nvSpPr>
          <p:cNvPr id="33" name="Shape 31"/>
          <p:cNvSpPr/>
          <p:nvPr/>
        </p:nvSpPr>
        <p:spPr>
          <a:xfrm>
            <a:off x="3474720" y="3840480"/>
            <a:ext cx="5212080" cy="59436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34" name="Shape 32"/>
          <p:cNvSpPr/>
          <p:nvPr/>
        </p:nvSpPr>
        <p:spPr>
          <a:xfrm>
            <a:off x="3474720" y="3840480"/>
            <a:ext cx="36576" cy="594360"/>
          </a:xfrm>
          <a:prstGeom prst="rect">
            <a:avLst/>
          </a:prstGeom>
          <a:solidFill>
            <a:srgbClr val="F59E0B"/>
          </a:solidFill>
          <a:ln/>
        </p:spPr>
      </p:sp>
      <p:sp>
        <p:nvSpPr>
          <p:cNvPr id="35" name="Text 33"/>
          <p:cNvSpPr/>
          <p:nvPr/>
        </p:nvSpPr>
        <p:spPr>
          <a:xfrm>
            <a:off x="3611880" y="3840480"/>
            <a:ext cx="4937760" cy="594360"/>
          </a:xfrm>
          <a:prstGeom prst="rect">
            <a:avLst/>
          </a:prstGeom>
          <a:noFill/>
          <a:ln/>
        </p:spPr>
        <p:txBody>
          <a:bodyPr wrap="square" lIns="0" tIns="0" rIns="0" bIns="0" rtlCol="0" anchor="ctr"/>
          <a:lstStyle/>
          <a:p>
            <a:pPr indent="0" marL="0">
              <a:buNone/>
            </a:pPr>
            <a:r>
              <a:rPr lang="en-US" sz="850" dirty="0">
                <a:solidFill>
                  <a:srgbClr val="94A3B8"/>
                </a:solidFill>
                <a:latin typeface="Calibri" pitchFamily="34" charset="0"/>
                <a:ea typeface="Calibri" pitchFamily="34" charset="-122"/>
                <a:cs typeface="Calibri" pitchFamily="34" charset="-120"/>
              </a:rPr>
              <a:t>Create epics and stories from the scoped PRD. Run sprint planning. Start using /bmad-bmm-dev-story and /bmad-bmm-code-review. Every new release cycle repeats: expand the brief, extend the PRD, update architecture.</a:t>
            </a:r>
            <a:endParaRPr lang="en-US" sz="850" dirty="0"/>
          </a:p>
        </p:txBody>
      </p:sp>
      <p:sp>
        <p:nvSpPr>
          <p:cNvPr id="36" name="Text 34"/>
          <p:cNvSpPr/>
          <p:nvPr/>
        </p:nvSpPr>
        <p:spPr>
          <a:xfrm>
            <a:off x="457200" y="4709160"/>
            <a:ext cx="8229600" cy="274320"/>
          </a:xfrm>
          <a:prstGeom prst="rect">
            <a:avLst/>
          </a:prstGeom>
          <a:noFill/>
          <a:ln/>
        </p:spPr>
        <p:txBody>
          <a:bodyPr wrap="square" rtlCol="0" anchor="ctr"/>
          <a:lstStyle/>
          <a:p>
            <a:pPr algn="ctr" indent="0" marL="0">
              <a:buNone/>
            </a:pPr>
            <a:r>
              <a:rPr lang="en-US" sz="1000" i="1" dirty="0">
                <a:solidFill>
                  <a:srgbClr val="F59E0B"/>
                </a:solidFill>
                <a:latin typeface="Calibri" pitchFamily="34" charset="0"/>
                <a:ea typeface="Calibri" pitchFamily="34" charset="-122"/>
                <a:cs typeface="Calibri" pitchFamily="34" charset="-120"/>
              </a:rPr>
              <a:t>This ramp-up runs alongside normal development — no project freeze. Artifacts grow with every sprint.</a:t>
            </a:r>
            <a:endParaRPr lang="en-US" sz="1000" dirty="0"/>
          </a:p>
        </p:txBody>
      </p:sp>
      <p:sp>
        <p:nvSpPr>
          <p:cNvPr id="37" name="Text 35"/>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48 / 100</a:t>
            </a:r>
            <a:endParaRPr lang="en-US" sz="8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name="Slide 49">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Brownfield Commands Reference</a:t>
            </a:r>
            <a:endParaRPr lang="en-US" sz="2600" dirty="0"/>
          </a:p>
        </p:txBody>
      </p:sp>
      <p:sp>
        <p:nvSpPr>
          <p:cNvPr id="5" name="Shape 3"/>
          <p:cNvSpPr/>
          <p:nvPr/>
        </p:nvSpPr>
        <p:spPr>
          <a:xfrm>
            <a:off x="274320" y="1005840"/>
            <a:ext cx="8595360" cy="274320"/>
          </a:xfrm>
          <a:prstGeom prst="rect">
            <a:avLst/>
          </a:prstGeom>
          <a:solidFill>
            <a:srgbClr val="0F1B2D"/>
          </a:solidFill>
          <a:ln/>
        </p:spPr>
      </p:sp>
      <p:sp>
        <p:nvSpPr>
          <p:cNvPr id="6" name="Text 4"/>
          <p:cNvSpPr/>
          <p:nvPr/>
        </p:nvSpPr>
        <p:spPr>
          <a:xfrm>
            <a:off x="274320" y="1005840"/>
            <a:ext cx="2743200" cy="274320"/>
          </a:xfrm>
          <a:prstGeom prst="rect">
            <a:avLst/>
          </a:prstGeom>
          <a:noFill/>
          <a:ln/>
        </p:spPr>
        <p:txBody>
          <a:bodyPr wrap="square" lIns="0" tIns="63500" rIns="63500" bIns="0" rtlCol="0" anchor="ctr"/>
          <a:lstStyle/>
          <a:p>
            <a:pPr indent="0" marL="0">
              <a:buNone/>
            </a:pPr>
            <a:r>
              <a:rPr lang="en-US" sz="900" b="1" dirty="0">
                <a:solidFill>
                  <a:srgbClr val="FFFFFF"/>
                </a:solidFill>
                <a:latin typeface="Calibri" pitchFamily="34" charset="0"/>
                <a:ea typeface="Calibri" pitchFamily="34" charset="-122"/>
                <a:cs typeface="Calibri" pitchFamily="34" charset="-120"/>
              </a:rPr>
              <a:t>Command</a:t>
            </a:r>
            <a:endParaRPr lang="en-US" sz="900" dirty="0"/>
          </a:p>
        </p:txBody>
      </p:sp>
      <p:sp>
        <p:nvSpPr>
          <p:cNvPr id="7" name="Text 5"/>
          <p:cNvSpPr/>
          <p:nvPr/>
        </p:nvSpPr>
        <p:spPr>
          <a:xfrm>
            <a:off x="3017520" y="1005840"/>
            <a:ext cx="4114800" cy="274320"/>
          </a:xfrm>
          <a:prstGeom prst="rect">
            <a:avLst/>
          </a:prstGeom>
          <a:noFill/>
          <a:ln/>
        </p:spPr>
        <p:txBody>
          <a:bodyPr wrap="square" lIns="0" tIns="63500" rIns="63500" bIns="0" rtlCol="0" anchor="ctr"/>
          <a:lstStyle/>
          <a:p>
            <a:pPr indent="0" marL="0">
              <a:buNone/>
            </a:pPr>
            <a:r>
              <a:rPr lang="en-US" sz="900" b="1" dirty="0">
                <a:solidFill>
                  <a:srgbClr val="FFFFFF"/>
                </a:solidFill>
                <a:latin typeface="Calibri" pitchFamily="34" charset="0"/>
                <a:ea typeface="Calibri" pitchFamily="34" charset="-122"/>
                <a:cs typeface="Calibri" pitchFamily="34" charset="-120"/>
              </a:rPr>
              <a:t>What It Does</a:t>
            </a:r>
            <a:endParaRPr lang="en-US" sz="900" dirty="0"/>
          </a:p>
        </p:txBody>
      </p:sp>
      <p:sp>
        <p:nvSpPr>
          <p:cNvPr id="8" name="Text 6"/>
          <p:cNvSpPr/>
          <p:nvPr/>
        </p:nvSpPr>
        <p:spPr>
          <a:xfrm>
            <a:off x="7132320" y="1005840"/>
            <a:ext cx="1737360" cy="274320"/>
          </a:xfrm>
          <a:prstGeom prst="rect">
            <a:avLst/>
          </a:prstGeom>
          <a:noFill/>
          <a:ln/>
        </p:spPr>
        <p:txBody>
          <a:bodyPr wrap="square" lIns="0" tIns="63500" rIns="63500" bIns="0" rtlCol="0" anchor="ctr"/>
          <a:lstStyle/>
          <a:p>
            <a:pPr indent="0" marL="0">
              <a:buNone/>
            </a:pPr>
            <a:r>
              <a:rPr lang="en-US" sz="900" b="1" dirty="0">
                <a:solidFill>
                  <a:srgbClr val="FFFFFF"/>
                </a:solidFill>
                <a:latin typeface="Calibri" pitchFamily="34" charset="0"/>
                <a:ea typeface="Calibri" pitchFamily="34" charset="-122"/>
                <a:cs typeface="Calibri" pitchFamily="34" charset="-120"/>
              </a:rPr>
              <a:t>Approach</a:t>
            </a:r>
            <a:endParaRPr lang="en-US" sz="900" dirty="0"/>
          </a:p>
        </p:txBody>
      </p:sp>
      <p:sp>
        <p:nvSpPr>
          <p:cNvPr id="9" name="Shape 7"/>
          <p:cNvSpPr/>
          <p:nvPr/>
        </p:nvSpPr>
        <p:spPr>
          <a:xfrm>
            <a:off x="274320" y="1325880"/>
            <a:ext cx="8595360" cy="347472"/>
          </a:xfrm>
          <a:prstGeom prst="rect">
            <a:avLst/>
          </a:prstGeom>
          <a:solidFill>
            <a:srgbClr val="F8FAFC"/>
          </a:solidFill>
          <a:ln/>
        </p:spPr>
      </p:sp>
      <p:sp>
        <p:nvSpPr>
          <p:cNvPr id="10" name="Shape 8"/>
          <p:cNvSpPr/>
          <p:nvPr/>
        </p:nvSpPr>
        <p:spPr>
          <a:xfrm>
            <a:off x="274320" y="1325880"/>
            <a:ext cx="45720" cy="347472"/>
          </a:xfrm>
          <a:prstGeom prst="rect">
            <a:avLst/>
          </a:prstGeom>
          <a:solidFill>
            <a:srgbClr val="6366F1"/>
          </a:solidFill>
          <a:ln/>
        </p:spPr>
      </p:sp>
      <p:sp>
        <p:nvSpPr>
          <p:cNvPr id="11" name="Text 9"/>
          <p:cNvSpPr/>
          <p:nvPr/>
        </p:nvSpPr>
        <p:spPr>
          <a:xfrm>
            <a:off x="411480" y="1325880"/>
            <a:ext cx="2560320" cy="347472"/>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npx bmad-method flatten</a:t>
            </a:r>
            <a:endParaRPr lang="en-US" sz="800" dirty="0"/>
          </a:p>
        </p:txBody>
      </p:sp>
      <p:sp>
        <p:nvSpPr>
          <p:cNvPr id="12" name="Text 10"/>
          <p:cNvSpPr/>
          <p:nvPr/>
        </p:nvSpPr>
        <p:spPr>
          <a:xfrm>
            <a:off x="3017520" y="1325880"/>
            <a:ext cx="4114800" cy="347472"/>
          </a:xfrm>
          <a:prstGeom prst="rect">
            <a:avLst/>
          </a:prstGeom>
          <a:noFill/>
          <a:ln/>
        </p:spPr>
        <p:txBody>
          <a:bodyPr wrap="square" lIns="0" tIns="0" rIns="50800" bIns="0" rtlCol="0" anchor="ctr"/>
          <a:lstStyle/>
          <a:p>
            <a:pPr indent="0" marL="0">
              <a:buNone/>
            </a:pPr>
            <a:r>
              <a:rPr lang="en-US" sz="800" dirty="0">
                <a:solidFill>
                  <a:srgbClr val="475569"/>
                </a:solidFill>
                <a:latin typeface="Calibri" pitchFamily="34" charset="0"/>
                <a:ea typeface="Calibri" pitchFamily="34" charset="-122"/>
                <a:cs typeface="Calibri" pitchFamily="34" charset="-120"/>
              </a:rPr>
              <a:t>Converts entire codebase into AI-consumable XML. Respects ignore patterns.</a:t>
            </a:r>
            <a:endParaRPr lang="en-US" sz="800" dirty="0"/>
          </a:p>
        </p:txBody>
      </p:sp>
      <p:sp>
        <p:nvSpPr>
          <p:cNvPr id="13" name="Text 11"/>
          <p:cNvSpPr/>
          <p:nvPr/>
        </p:nvSpPr>
        <p:spPr>
          <a:xfrm>
            <a:off x="7132320" y="1325880"/>
            <a:ext cx="1737360" cy="347472"/>
          </a:xfrm>
          <a:prstGeom prst="rect">
            <a:avLst/>
          </a:prstGeom>
          <a:noFill/>
          <a:ln/>
        </p:spPr>
        <p:txBody>
          <a:bodyPr wrap="square" lIns="0" tIns="0" rIns="0" bIns="0" rtlCol="0" anchor="ctr"/>
          <a:lstStyle/>
          <a:p>
            <a:pPr indent="0" marL="0">
              <a:buNone/>
            </a:pPr>
            <a:r>
              <a:rPr lang="en-US" sz="750" i="1" dirty="0">
                <a:solidFill>
                  <a:srgbClr val="64748B"/>
                </a:solidFill>
                <a:latin typeface="Calibri" pitchFamily="34" charset="0"/>
                <a:ea typeface="Calibri" pitchFamily="34" charset="-122"/>
                <a:cs typeface="Calibri" pitchFamily="34" charset="-120"/>
              </a:rPr>
              <a:t>Document-First</a:t>
            </a:r>
            <a:endParaRPr lang="en-US" sz="750" dirty="0"/>
          </a:p>
        </p:txBody>
      </p:sp>
      <p:sp>
        <p:nvSpPr>
          <p:cNvPr id="14" name="Shape 12"/>
          <p:cNvSpPr/>
          <p:nvPr/>
        </p:nvSpPr>
        <p:spPr>
          <a:xfrm>
            <a:off x="274320" y="1700784"/>
            <a:ext cx="8595360" cy="347472"/>
          </a:xfrm>
          <a:prstGeom prst="rect">
            <a:avLst/>
          </a:prstGeom>
          <a:solidFill>
            <a:srgbClr val="FFFFFF"/>
          </a:solidFill>
          <a:ln/>
        </p:spPr>
      </p:sp>
      <p:sp>
        <p:nvSpPr>
          <p:cNvPr id="15" name="Shape 13"/>
          <p:cNvSpPr/>
          <p:nvPr/>
        </p:nvSpPr>
        <p:spPr>
          <a:xfrm>
            <a:off x="274320" y="1700784"/>
            <a:ext cx="45720" cy="347472"/>
          </a:xfrm>
          <a:prstGeom prst="rect">
            <a:avLst/>
          </a:prstGeom>
          <a:solidFill>
            <a:srgbClr val="3B82F6"/>
          </a:solidFill>
          <a:ln/>
        </p:spPr>
      </p:sp>
      <p:sp>
        <p:nvSpPr>
          <p:cNvPr id="16" name="Text 14"/>
          <p:cNvSpPr/>
          <p:nvPr/>
        </p:nvSpPr>
        <p:spPr>
          <a:xfrm>
            <a:off x="411480" y="1700784"/>
            <a:ext cx="2560320" cy="347472"/>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*document-project</a:t>
            </a:r>
            <a:endParaRPr lang="en-US" sz="800" dirty="0"/>
          </a:p>
        </p:txBody>
      </p:sp>
      <p:sp>
        <p:nvSpPr>
          <p:cNvPr id="17" name="Text 15"/>
          <p:cNvSpPr/>
          <p:nvPr/>
        </p:nvSpPr>
        <p:spPr>
          <a:xfrm>
            <a:off x="3017520" y="1700784"/>
            <a:ext cx="4114800" cy="347472"/>
          </a:xfrm>
          <a:prstGeom prst="rect">
            <a:avLst/>
          </a:prstGeom>
          <a:noFill/>
          <a:ln/>
        </p:spPr>
        <p:txBody>
          <a:bodyPr wrap="square" lIns="0" tIns="0" rIns="50800" bIns="0" rtlCol="0" anchor="ctr"/>
          <a:lstStyle/>
          <a:p>
            <a:pPr indent="0" marL="0">
              <a:buNone/>
            </a:pPr>
            <a:r>
              <a:rPr lang="en-US" sz="800" dirty="0">
                <a:solidFill>
                  <a:srgbClr val="475569"/>
                </a:solidFill>
                <a:latin typeface="Calibri" pitchFamily="34" charset="0"/>
                <a:ea typeface="Calibri" pitchFamily="34" charset="-122"/>
                <a:cs typeface="Calibri" pitchFamily="34" charset="-120"/>
              </a:rPr>
              <a:t>Analyst scans codebase, generates architecture, APIs, data models, master index.</a:t>
            </a:r>
            <a:endParaRPr lang="en-US" sz="800" dirty="0"/>
          </a:p>
        </p:txBody>
      </p:sp>
      <p:sp>
        <p:nvSpPr>
          <p:cNvPr id="18" name="Text 16"/>
          <p:cNvSpPr/>
          <p:nvPr/>
        </p:nvSpPr>
        <p:spPr>
          <a:xfrm>
            <a:off x="7132320" y="1700784"/>
            <a:ext cx="1737360" cy="347472"/>
          </a:xfrm>
          <a:prstGeom prst="rect">
            <a:avLst/>
          </a:prstGeom>
          <a:noFill/>
          <a:ln/>
        </p:spPr>
        <p:txBody>
          <a:bodyPr wrap="square" lIns="0" tIns="0" rIns="0" bIns="0" rtlCol="0" anchor="ctr"/>
          <a:lstStyle/>
          <a:p>
            <a:pPr indent="0" marL="0">
              <a:buNone/>
            </a:pPr>
            <a:r>
              <a:rPr lang="en-US" sz="750" i="1" dirty="0">
                <a:solidFill>
                  <a:srgbClr val="64748B"/>
                </a:solidFill>
                <a:latin typeface="Calibri" pitchFamily="34" charset="0"/>
                <a:ea typeface="Calibri" pitchFamily="34" charset="-122"/>
                <a:cs typeface="Calibri" pitchFamily="34" charset="-120"/>
              </a:rPr>
              <a:t>Document-First</a:t>
            </a:r>
            <a:endParaRPr lang="en-US" sz="750" dirty="0"/>
          </a:p>
        </p:txBody>
      </p:sp>
      <p:sp>
        <p:nvSpPr>
          <p:cNvPr id="19" name="Shape 17"/>
          <p:cNvSpPr/>
          <p:nvPr/>
        </p:nvSpPr>
        <p:spPr>
          <a:xfrm>
            <a:off x="274320" y="2075688"/>
            <a:ext cx="8595360" cy="347472"/>
          </a:xfrm>
          <a:prstGeom prst="rect">
            <a:avLst/>
          </a:prstGeom>
          <a:solidFill>
            <a:srgbClr val="F8FAFC"/>
          </a:solidFill>
          <a:ln/>
        </p:spPr>
      </p:sp>
      <p:sp>
        <p:nvSpPr>
          <p:cNvPr id="20" name="Shape 18"/>
          <p:cNvSpPr/>
          <p:nvPr/>
        </p:nvSpPr>
        <p:spPr>
          <a:xfrm>
            <a:off x="274320" y="2075688"/>
            <a:ext cx="45720" cy="347472"/>
          </a:xfrm>
          <a:prstGeom prst="rect">
            <a:avLst/>
          </a:prstGeom>
          <a:solidFill>
            <a:srgbClr val="8B5CF6"/>
          </a:solidFill>
          <a:ln/>
        </p:spPr>
      </p:sp>
      <p:sp>
        <p:nvSpPr>
          <p:cNvPr id="21" name="Text 19"/>
          <p:cNvSpPr/>
          <p:nvPr/>
        </p:nvSpPr>
        <p:spPr>
          <a:xfrm>
            <a:off x="411480" y="2075688"/>
            <a:ext cx="2560320" cy="347472"/>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/generate-project-context</a:t>
            </a:r>
            <a:endParaRPr lang="en-US" sz="800" dirty="0"/>
          </a:p>
        </p:txBody>
      </p:sp>
      <p:sp>
        <p:nvSpPr>
          <p:cNvPr id="22" name="Text 20"/>
          <p:cNvSpPr/>
          <p:nvPr/>
        </p:nvSpPr>
        <p:spPr>
          <a:xfrm>
            <a:off x="3017520" y="2075688"/>
            <a:ext cx="4114800" cy="347472"/>
          </a:xfrm>
          <a:prstGeom prst="rect">
            <a:avLst/>
          </a:prstGeom>
          <a:noFill/>
          <a:ln/>
        </p:spPr>
        <p:txBody>
          <a:bodyPr wrap="square" lIns="0" tIns="0" rIns="50800" bIns="0" rtlCol="0" anchor="ctr"/>
          <a:lstStyle/>
          <a:p>
            <a:pPr indent="0" marL="0">
              <a:buNone/>
            </a:pPr>
            <a:r>
              <a:rPr lang="en-US" sz="800" dirty="0">
                <a:solidFill>
                  <a:srgbClr val="475569"/>
                </a:solidFill>
                <a:latin typeface="Calibri" pitchFamily="34" charset="0"/>
                <a:ea typeface="Calibri" pitchFamily="34" charset="-122"/>
                <a:cs typeface="Calibri" pitchFamily="34" charset="-120"/>
              </a:rPr>
              <a:t>Captures conventions and rules from existing code into project-context.md.</a:t>
            </a:r>
            <a:endParaRPr lang="en-US" sz="800" dirty="0"/>
          </a:p>
        </p:txBody>
      </p:sp>
      <p:sp>
        <p:nvSpPr>
          <p:cNvPr id="23" name="Text 21"/>
          <p:cNvSpPr/>
          <p:nvPr/>
        </p:nvSpPr>
        <p:spPr>
          <a:xfrm>
            <a:off x="7132320" y="2075688"/>
            <a:ext cx="1737360" cy="347472"/>
          </a:xfrm>
          <a:prstGeom prst="rect">
            <a:avLst/>
          </a:prstGeom>
          <a:noFill/>
          <a:ln/>
        </p:spPr>
        <p:txBody>
          <a:bodyPr wrap="square" lIns="0" tIns="0" rIns="0" bIns="0" rtlCol="0" anchor="ctr"/>
          <a:lstStyle/>
          <a:p>
            <a:pPr indent="0" marL="0">
              <a:buNone/>
            </a:pPr>
            <a:r>
              <a:rPr lang="en-US" sz="750" i="1" dirty="0">
                <a:solidFill>
                  <a:srgbClr val="64748B"/>
                </a:solidFill>
                <a:latin typeface="Calibri" pitchFamily="34" charset="0"/>
                <a:ea typeface="Calibri" pitchFamily="34" charset="-122"/>
                <a:cs typeface="Calibri" pitchFamily="34" charset="-120"/>
              </a:rPr>
              <a:t>Both</a:t>
            </a:r>
            <a:endParaRPr lang="en-US" sz="750" dirty="0"/>
          </a:p>
        </p:txBody>
      </p:sp>
      <p:sp>
        <p:nvSpPr>
          <p:cNvPr id="24" name="Shape 22"/>
          <p:cNvSpPr/>
          <p:nvPr/>
        </p:nvSpPr>
        <p:spPr>
          <a:xfrm>
            <a:off x="274320" y="2450592"/>
            <a:ext cx="8595360" cy="347472"/>
          </a:xfrm>
          <a:prstGeom prst="rect">
            <a:avLst/>
          </a:prstGeom>
          <a:solidFill>
            <a:srgbClr val="FFFFFF"/>
          </a:solidFill>
          <a:ln/>
        </p:spPr>
      </p:sp>
      <p:sp>
        <p:nvSpPr>
          <p:cNvPr id="25" name="Shape 23"/>
          <p:cNvSpPr/>
          <p:nvPr/>
        </p:nvSpPr>
        <p:spPr>
          <a:xfrm>
            <a:off x="274320" y="2450592"/>
            <a:ext cx="45720" cy="347472"/>
          </a:xfrm>
          <a:prstGeom prst="rect">
            <a:avLst/>
          </a:prstGeom>
          <a:solidFill>
            <a:srgbClr val="10B981"/>
          </a:solidFill>
          <a:ln/>
        </p:spPr>
      </p:sp>
      <p:sp>
        <p:nvSpPr>
          <p:cNvPr id="26" name="Text 24"/>
          <p:cNvSpPr/>
          <p:nvPr/>
        </p:nvSpPr>
        <p:spPr>
          <a:xfrm>
            <a:off x="411480" y="2450592"/>
            <a:ext cx="2560320" cy="347472"/>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*create-brownfield-prd</a:t>
            </a:r>
            <a:endParaRPr lang="en-US" sz="800" dirty="0"/>
          </a:p>
        </p:txBody>
      </p:sp>
      <p:sp>
        <p:nvSpPr>
          <p:cNvPr id="27" name="Text 25"/>
          <p:cNvSpPr/>
          <p:nvPr/>
        </p:nvSpPr>
        <p:spPr>
          <a:xfrm>
            <a:off x="3017520" y="2450592"/>
            <a:ext cx="4114800" cy="347472"/>
          </a:xfrm>
          <a:prstGeom prst="rect">
            <a:avLst/>
          </a:prstGeom>
          <a:noFill/>
          <a:ln/>
        </p:spPr>
        <p:txBody>
          <a:bodyPr wrap="square" lIns="0" tIns="0" rIns="50800" bIns="0" rtlCol="0" anchor="ctr"/>
          <a:lstStyle/>
          <a:p>
            <a:pPr indent="0" marL="0">
              <a:buNone/>
            </a:pPr>
            <a:r>
              <a:rPr lang="en-US" sz="800" dirty="0">
                <a:solidFill>
                  <a:srgbClr val="475569"/>
                </a:solidFill>
                <a:latin typeface="Calibri" pitchFamily="34" charset="0"/>
                <a:ea typeface="Calibri" pitchFamily="34" charset="-122"/>
                <a:cs typeface="Calibri" pitchFamily="34" charset="-120"/>
              </a:rPr>
              <a:t>PRD creation that respects existing system constraints and integration points.</a:t>
            </a:r>
            <a:endParaRPr lang="en-US" sz="800" dirty="0"/>
          </a:p>
        </p:txBody>
      </p:sp>
      <p:sp>
        <p:nvSpPr>
          <p:cNvPr id="28" name="Text 26"/>
          <p:cNvSpPr/>
          <p:nvPr/>
        </p:nvSpPr>
        <p:spPr>
          <a:xfrm>
            <a:off x="7132320" y="2450592"/>
            <a:ext cx="1737360" cy="347472"/>
          </a:xfrm>
          <a:prstGeom prst="rect">
            <a:avLst/>
          </a:prstGeom>
          <a:noFill/>
          <a:ln/>
        </p:spPr>
        <p:txBody>
          <a:bodyPr wrap="square" lIns="0" tIns="0" rIns="0" bIns="0" rtlCol="0" anchor="ctr"/>
          <a:lstStyle/>
          <a:p>
            <a:pPr indent="0" marL="0">
              <a:buNone/>
            </a:pPr>
            <a:r>
              <a:rPr lang="en-US" sz="750" i="1" dirty="0">
                <a:solidFill>
                  <a:srgbClr val="64748B"/>
                </a:solidFill>
                <a:latin typeface="Calibri" pitchFamily="34" charset="0"/>
                <a:ea typeface="Calibri" pitchFamily="34" charset="-122"/>
                <a:cs typeface="Calibri" pitchFamily="34" charset="-120"/>
              </a:rPr>
              <a:t>Both</a:t>
            </a:r>
            <a:endParaRPr lang="en-US" sz="750" dirty="0"/>
          </a:p>
        </p:txBody>
      </p:sp>
      <p:sp>
        <p:nvSpPr>
          <p:cNvPr id="29" name="Shape 27"/>
          <p:cNvSpPr/>
          <p:nvPr/>
        </p:nvSpPr>
        <p:spPr>
          <a:xfrm>
            <a:off x="274320" y="2825496"/>
            <a:ext cx="8595360" cy="347472"/>
          </a:xfrm>
          <a:prstGeom prst="rect">
            <a:avLst/>
          </a:prstGeom>
          <a:solidFill>
            <a:srgbClr val="F8FAFC"/>
          </a:solidFill>
          <a:ln/>
        </p:spPr>
      </p:sp>
      <p:sp>
        <p:nvSpPr>
          <p:cNvPr id="30" name="Shape 28"/>
          <p:cNvSpPr/>
          <p:nvPr/>
        </p:nvSpPr>
        <p:spPr>
          <a:xfrm>
            <a:off x="274320" y="2825496"/>
            <a:ext cx="45720" cy="347472"/>
          </a:xfrm>
          <a:prstGeom prst="rect">
            <a:avLst/>
          </a:prstGeom>
          <a:solidFill>
            <a:srgbClr val="0D9488"/>
          </a:solidFill>
          <a:ln/>
        </p:spPr>
      </p:sp>
      <p:sp>
        <p:nvSpPr>
          <p:cNvPr id="31" name="Text 29"/>
          <p:cNvSpPr/>
          <p:nvPr/>
        </p:nvSpPr>
        <p:spPr>
          <a:xfrm>
            <a:off x="411480" y="2825496"/>
            <a:ext cx="2560320" cy="347472"/>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*create-brownfield-architecture</a:t>
            </a:r>
            <a:endParaRPr lang="en-US" sz="800" dirty="0"/>
          </a:p>
        </p:txBody>
      </p:sp>
      <p:sp>
        <p:nvSpPr>
          <p:cNvPr id="32" name="Text 30"/>
          <p:cNvSpPr/>
          <p:nvPr/>
        </p:nvSpPr>
        <p:spPr>
          <a:xfrm>
            <a:off x="3017520" y="2825496"/>
            <a:ext cx="4114800" cy="347472"/>
          </a:xfrm>
          <a:prstGeom prst="rect">
            <a:avLst/>
          </a:prstGeom>
          <a:noFill/>
          <a:ln/>
        </p:spPr>
        <p:txBody>
          <a:bodyPr wrap="square" lIns="0" tIns="0" rIns="50800" bIns="0" rtlCol="0" anchor="ctr"/>
          <a:lstStyle/>
          <a:p>
            <a:pPr indent="0" marL="0">
              <a:buNone/>
            </a:pPr>
            <a:r>
              <a:rPr lang="en-US" sz="800" dirty="0">
                <a:solidFill>
                  <a:srgbClr val="475569"/>
                </a:solidFill>
                <a:latin typeface="Calibri" pitchFamily="34" charset="0"/>
                <a:ea typeface="Calibri" pitchFamily="34" charset="-122"/>
                <a:cs typeface="Calibri" pitchFamily="34" charset="-120"/>
              </a:rPr>
              <a:t>Architecture focused on integration with existing modules, not full redesign.</a:t>
            </a:r>
            <a:endParaRPr lang="en-US" sz="800" dirty="0"/>
          </a:p>
        </p:txBody>
      </p:sp>
      <p:sp>
        <p:nvSpPr>
          <p:cNvPr id="33" name="Text 31"/>
          <p:cNvSpPr/>
          <p:nvPr/>
        </p:nvSpPr>
        <p:spPr>
          <a:xfrm>
            <a:off x="7132320" y="2825496"/>
            <a:ext cx="1737360" cy="347472"/>
          </a:xfrm>
          <a:prstGeom prst="rect">
            <a:avLst/>
          </a:prstGeom>
          <a:noFill/>
          <a:ln/>
        </p:spPr>
        <p:txBody>
          <a:bodyPr wrap="square" lIns="0" tIns="0" rIns="0" bIns="0" rtlCol="0" anchor="ctr"/>
          <a:lstStyle/>
          <a:p>
            <a:pPr indent="0" marL="0">
              <a:buNone/>
            </a:pPr>
            <a:r>
              <a:rPr lang="en-US" sz="750" i="1" dirty="0">
                <a:solidFill>
                  <a:srgbClr val="64748B"/>
                </a:solidFill>
                <a:latin typeface="Calibri" pitchFamily="34" charset="0"/>
                <a:ea typeface="Calibri" pitchFamily="34" charset="-122"/>
                <a:cs typeface="Calibri" pitchFamily="34" charset="-120"/>
              </a:rPr>
              <a:t>Both</a:t>
            </a:r>
            <a:endParaRPr lang="en-US" sz="750" dirty="0"/>
          </a:p>
        </p:txBody>
      </p:sp>
      <p:sp>
        <p:nvSpPr>
          <p:cNvPr id="34" name="Shape 32"/>
          <p:cNvSpPr/>
          <p:nvPr/>
        </p:nvSpPr>
        <p:spPr>
          <a:xfrm>
            <a:off x="274320" y="3200400"/>
            <a:ext cx="8595360" cy="347472"/>
          </a:xfrm>
          <a:prstGeom prst="rect">
            <a:avLst/>
          </a:prstGeom>
          <a:solidFill>
            <a:srgbClr val="FFFFFF"/>
          </a:solidFill>
          <a:ln/>
        </p:spPr>
      </p:sp>
      <p:sp>
        <p:nvSpPr>
          <p:cNvPr id="35" name="Shape 33"/>
          <p:cNvSpPr/>
          <p:nvPr/>
        </p:nvSpPr>
        <p:spPr>
          <a:xfrm>
            <a:off x="274320" y="3200400"/>
            <a:ext cx="45720" cy="347472"/>
          </a:xfrm>
          <a:prstGeom prst="rect">
            <a:avLst/>
          </a:prstGeom>
          <a:solidFill>
            <a:srgbClr val="F59E0B"/>
          </a:solidFill>
          <a:ln/>
        </p:spPr>
      </p:sp>
      <p:sp>
        <p:nvSpPr>
          <p:cNvPr id="36" name="Text 34"/>
          <p:cNvSpPr/>
          <p:nvPr/>
        </p:nvSpPr>
        <p:spPr>
          <a:xfrm>
            <a:off x="411480" y="3200400"/>
            <a:ext cx="2560320" cy="347472"/>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*create-brownfield-epic</a:t>
            </a:r>
            <a:endParaRPr lang="en-US" sz="800" dirty="0"/>
          </a:p>
        </p:txBody>
      </p:sp>
      <p:sp>
        <p:nvSpPr>
          <p:cNvPr id="37" name="Text 35"/>
          <p:cNvSpPr/>
          <p:nvPr/>
        </p:nvSpPr>
        <p:spPr>
          <a:xfrm>
            <a:off x="3017520" y="3200400"/>
            <a:ext cx="4114800" cy="347472"/>
          </a:xfrm>
          <a:prstGeom prst="rect">
            <a:avLst/>
          </a:prstGeom>
          <a:noFill/>
          <a:ln/>
        </p:spPr>
        <p:txBody>
          <a:bodyPr wrap="square" lIns="0" tIns="0" rIns="50800" bIns="0" rtlCol="0" anchor="ctr"/>
          <a:lstStyle/>
          <a:p>
            <a:pPr indent="0" marL="0">
              <a:buNone/>
            </a:pPr>
            <a:r>
              <a:rPr lang="en-US" sz="800" dirty="0">
                <a:solidFill>
                  <a:srgbClr val="475569"/>
                </a:solidFill>
                <a:latin typeface="Calibri" pitchFamily="34" charset="0"/>
                <a:ea typeface="Calibri" pitchFamily="34" charset="-122"/>
                <a:cs typeface="Calibri" pitchFamily="34" charset="-120"/>
              </a:rPr>
              <a:t>Lightweight epic creation for 1–3 story enhancements. Includes integration context.</a:t>
            </a:r>
            <a:endParaRPr lang="en-US" sz="800" dirty="0"/>
          </a:p>
        </p:txBody>
      </p:sp>
      <p:sp>
        <p:nvSpPr>
          <p:cNvPr id="38" name="Text 36"/>
          <p:cNvSpPr/>
          <p:nvPr/>
        </p:nvSpPr>
        <p:spPr>
          <a:xfrm>
            <a:off x="7132320" y="3200400"/>
            <a:ext cx="1737360" cy="347472"/>
          </a:xfrm>
          <a:prstGeom prst="rect">
            <a:avLst/>
          </a:prstGeom>
          <a:noFill/>
          <a:ln/>
        </p:spPr>
        <p:txBody>
          <a:bodyPr wrap="square" lIns="0" tIns="0" rIns="0" bIns="0" rtlCol="0" anchor="ctr"/>
          <a:lstStyle/>
          <a:p>
            <a:pPr indent="0" marL="0">
              <a:buNone/>
            </a:pPr>
            <a:r>
              <a:rPr lang="en-US" sz="750" i="1" dirty="0">
                <a:solidFill>
                  <a:srgbClr val="64748B"/>
                </a:solidFill>
                <a:latin typeface="Calibri" pitchFamily="34" charset="0"/>
                <a:ea typeface="Calibri" pitchFamily="34" charset="-122"/>
                <a:cs typeface="Calibri" pitchFamily="34" charset="-120"/>
              </a:rPr>
              <a:t>Quick / Incremental</a:t>
            </a:r>
            <a:endParaRPr lang="en-US" sz="750" dirty="0"/>
          </a:p>
        </p:txBody>
      </p:sp>
      <p:sp>
        <p:nvSpPr>
          <p:cNvPr id="39" name="Shape 37"/>
          <p:cNvSpPr/>
          <p:nvPr/>
        </p:nvSpPr>
        <p:spPr>
          <a:xfrm>
            <a:off x="274320" y="3575304"/>
            <a:ext cx="8595360" cy="347472"/>
          </a:xfrm>
          <a:prstGeom prst="rect">
            <a:avLst/>
          </a:prstGeom>
          <a:solidFill>
            <a:srgbClr val="F8FAFC"/>
          </a:solidFill>
          <a:ln/>
        </p:spPr>
      </p:sp>
      <p:sp>
        <p:nvSpPr>
          <p:cNvPr id="40" name="Shape 38"/>
          <p:cNvSpPr/>
          <p:nvPr/>
        </p:nvSpPr>
        <p:spPr>
          <a:xfrm>
            <a:off x="274320" y="3575304"/>
            <a:ext cx="45720" cy="347472"/>
          </a:xfrm>
          <a:prstGeom prst="rect">
            <a:avLst/>
          </a:prstGeom>
          <a:solidFill>
            <a:srgbClr val="EA580C"/>
          </a:solidFill>
          <a:ln/>
        </p:spPr>
      </p:sp>
      <p:sp>
        <p:nvSpPr>
          <p:cNvPr id="41" name="Text 39"/>
          <p:cNvSpPr/>
          <p:nvPr/>
        </p:nvSpPr>
        <p:spPr>
          <a:xfrm>
            <a:off x="411480" y="3575304"/>
            <a:ext cx="2560320" cy="347472"/>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*create-brownfield-story</a:t>
            </a:r>
            <a:endParaRPr lang="en-US" sz="800" dirty="0"/>
          </a:p>
        </p:txBody>
      </p:sp>
      <p:sp>
        <p:nvSpPr>
          <p:cNvPr id="42" name="Text 40"/>
          <p:cNvSpPr/>
          <p:nvPr/>
        </p:nvSpPr>
        <p:spPr>
          <a:xfrm>
            <a:off x="3017520" y="3575304"/>
            <a:ext cx="4114800" cy="347472"/>
          </a:xfrm>
          <a:prstGeom prst="rect">
            <a:avLst/>
          </a:prstGeom>
          <a:noFill/>
          <a:ln/>
        </p:spPr>
        <p:txBody>
          <a:bodyPr wrap="square" lIns="0" tIns="0" rIns="50800" bIns="0" rtlCol="0" anchor="ctr"/>
          <a:lstStyle/>
          <a:p>
            <a:pPr indent="0" marL="0">
              <a:buNone/>
            </a:pPr>
            <a:r>
              <a:rPr lang="en-US" sz="800" dirty="0">
                <a:solidFill>
                  <a:srgbClr val="475569"/>
                </a:solidFill>
                <a:latin typeface="Calibri" pitchFamily="34" charset="0"/>
                <a:ea typeface="Calibri" pitchFamily="34" charset="-122"/>
                <a:cs typeface="Calibri" pitchFamily="34" charset="-120"/>
              </a:rPr>
              <a:t>Single story creation with existing code patterns and regression awareness.</a:t>
            </a:r>
            <a:endParaRPr lang="en-US" sz="800" dirty="0"/>
          </a:p>
        </p:txBody>
      </p:sp>
      <p:sp>
        <p:nvSpPr>
          <p:cNvPr id="43" name="Text 41"/>
          <p:cNvSpPr/>
          <p:nvPr/>
        </p:nvSpPr>
        <p:spPr>
          <a:xfrm>
            <a:off x="7132320" y="3575304"/>
            <a:ext cx="1737360" cy="347472"/>
          </a:xfrm>
          <a:prstGeom prst="rect">
            <a:avLst/>
          </a:prstGeom>
          <a:noFill/>
          <a:ln/>
        </p:spPr>
        <p:txBody>
          <a:bodyPr wrap="square" lIns="0" tIns="0" rIns="0" bIns="0" rtlCol="0" anchor="ctr"/>
          <a:lstStyle/>
          <a:p>
            <a:pPr indent="0" marL="0">
              <a:buNone/>
            </a:pPr>
            <a:r>
              <a:rPr lang="en-US" sz="750" i="1" dirty="0">
                <a:solidFill>
                  <a:srgbClr val="64748B"/>
                </a:solidFill>
                <a:latin typeface="Calibri" pitchFamily="34" charset="0"/>
                <a:ea typeface="Calibri" pitchFamily="34" charset="-122"/>
                <a:cs typeface="Calibri" pitchFamily="34" charset="-120"/>
              </a:rPr>
              <a:t>Quick Work</a:t>
            </a:r>
            <a:endParaRPr lang="en-US" sz="750" dirty="0"/>
          </a:p>
        </p:txBody>
      </p:sp>
      <p:sp>
        <p:nvSpPr>
          <p:cNvPr id="44" name="Shape 42"/>
          <p:cNvSpPr/>
          <p:nvPr/>
        </p:nvSpPr>
        <p:spPr>
          <a:xfrm>
            <a:off x="274320" y="3950208"/>
            <a:ext cx="8595360" cy="347472"/>
          </a:xfrm>
          <a:prstGeom prst="rect">
            <a:avLst/>
          </a:prstGeom>
          <a:solidFill>
            <a:srgbClr val="FFFFFF"/>
          </a:solidFill>
          <a:ln/>
        </p:spPr>
      </p:sp>
      <p:sp>
        <p:nvSpPr>
          <p:cNvPr id="45" name="Shape 43"/>
          <p:cNvSpPr/>
          <p:nvPr/>
        </p:nvSpPr>
        <p:spPr>
          <a:xfrm>
            <a:off x="274320" y="3950208"/>
            <a:ext cx="45720" cy="347472"/>
          </a:xfrm>
          <a:prstGeom prst="rect">
            <a:avLst/>
          </a:prstGeom>
          <a:solidFill>
            <a:srgbClr val="EF4444"/>
          </a:solidFill>
          <a:ln/>
        </p:spPr>
      </p:sp>
      <p:sp>
        <p:nvSpPr>
          <p:cNvPr id="46" name="Text 44"/>
          <p:cNvSpPr/>
          <p:nvPr/>
        </p:nvSpPr>
        <p:spPr>
          <a:xfrm>
            <a:off x="411480" y="3950208"/>
            <a:ext cx="2560320" cy="347472"/>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/quick-spec → /quick-dev</a:t>
            </a:r>
            <a:endParaRPr lang="en-US" sz="800" dirty="0"/>
          </a:p>
        </p:txBody>
      </p:sp>
      <p:sp>
        <p:nvSpPr>
          <p:cNvPr id="47" name="Text 45"/>
          <p:cNvSpPr/>
          <p:nvPr/>
        </p:nvSpPr>
        <p:spPr>
          <a:xfrm>
            <a:off x="3017520" y="3950208"/>
            <a:ext cx="4114800" cy="347472"/>
          </a:xfrm>
          <a:prstGeom prst="rect">
            <a:avLst/>
          </a:prstGeom>
          <a:noFill/>
          <a:ln/>
        </p:spPr>
        <p:txBody>
          <a:bodyPr wrap="square" lIns="0" tIns="0" rIns="50800" bIns="0" rtlCol="0" anchor="ctr"/>
          <a:lstStyle/>
          <a:p>
            <a:pPr indent="0" marL="0">
              <a:buNone/>
            </a:pPr>
            <a:r>
              <a:rPr lang="en-US" sz="800" dirty="0">
                <a:solidFill>
                  <a:srgbClr val="475569"/>
                </a:solidFill>
                <a:latin typeface="Calibri" pitchFamily="34" charset="0"/>
                <a:ea typeface="Calibri" pitchFamily="34" charset="-122"/>
                <a:cs typeface="Calibri" pitchFamily="34" charset="-120"/>
              </a:rPr>
              <a:t>Full Quick Flow: tech-spec + implementation + adversarial review. No planning docs.</a:t>
            </a:r>
            <a:endParaRPr lang="en-US" sz="800" dirty="0"/>
          </a:p>
        </p:txBody>
      </p:sp>
      <p:sp>
        <p:nvSpPr>
          <p:cNvPr id="48" name="Text 46"/>
          <p:cNvSpPr/>
          <p:nvPr/>
        </p:nvSpPr>
        <p:spPr>
          <a:xfrm>
            <a:off x="7132320" y="3950208"/>
            <a:ext cx="1737360" cy="347472"/>
          </a:xfrm>
          <a:prstGeom prst="rect">
            <a:avLst/>
          </a:prstGeom>
          <a:noFill/>
          <a:ln/>
        </p:spPr>
        <p:txBody>
          <a:bodyPr wrap="square" lIns="0" tIns="0" rIns="0" bIns="0" rtlCol="0" anchor="ctr"/>
          <a:lstStyle/>
          <a:p>
            <a:pPr indent="0" marL="0">
              <a:buNone/>
            </a:pPr>
            <a:r>
              <a:rPr lang="en-US" sz="750" i="1" dirty="0">
                <a:solidFill>
                  <a:srgbClr val="64748B"/>
                </a:solidFill>
                <a:latin typeface="Calibri" pitchFamily="34" charset="0"/>
                <a:ea typeface="Calibri" pitchFamily="34" charset="-122"/>
                <a:cs typeface="Calibri" pitchFamily="34" charset="-120"/>
              </a:rPr>
              <a:t>Quick Work</a:t>
            </a:r>
            <a:endParaRPr lang="en-US" sz="750" dirty="0"/>
          </a:p>
        </p:txBody>
      </p:sp>
      <p:sp>
        <p:nvSpPr>
          <p:cNvPr id="49" name="Shape 47"/>
          <p:cNvSpPr/>
          <p:nvPr/>
        </p:nvSpPr>
        <p:spPr>
          <a:xfrm>
            <a:off x="274320" y="4325112"/>
            <a:ext cx="8595360" cy="347472"/>
          </a:xfrm>
          <a:prstGeom prst="rect">
            <a:avLst/>
          </a:prstGeom>
          <a:solidFill>
            <a:srgbClr val="F8FAFC"/>
          </a:solidFill>
          <a:ln/>
        </p:spPr>
      </p:sp>
      <p:sp>
        <p:nvSpPr>
          <p:cNvPr id="50" name="Shape 48"/>
          <p:cNvSpPr/>
          <p:nvPr/>
        </p:nvSpPr>
        <p:spPr>
          <a:xfrm>
            <a:off x="274320" y="4325112"/>
            <a:ext cx="45720" cy="347472"/>
          </a:xfrm>
          <a:prstGeom prst="rect">
            <a:avLst/>
          </a:prstGeom>
          <a:solidFill>
            <a:srgbClr val="EC4899"/>
          </a:solidFill>
          <a:ln/>
        </p:spPr>
      </p:sp>
      <p:sp>
        <p:nvSpPr>
          <p:cNvPr id="51" name="Text 49"/>
          <p:cNvSpPr/>
          <p:nvPr/>
        </p:nvSpPr>
        <p:spPr>
          <a:xfrm>
            <a:off x="411480" y="4325112"/>
            <a:ext cx="2560320" cy="347472"/>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*risk / *design / *review</a:t>
            </a:r>
            <a:endParaRPr lang="en-US" sz="800" dirty="0"/>
          </a:p>
        </p:txBody>
      </p:sp>
      <p:sp>
        <p:nvSpPr>
          <p:cNvPr id="52" name="Text 50"/>
          <p:cNvSpPr/>
          <p:nvPr/>
        </p:nvSpPr>
        <p:spPr>
          <a:xfrm>
            <a:off x="3017520" y="4325112"/>
            <a:ext cx="4114800" cy="347472"/>
          </a:xfrm>
          <a:prstGeom prst="rect">
            <a:avLst/>
          </a:prstGeom>
          <a:noFill/>
          <a:ln/>
        </p:spPr>
        <p:txBody>
          <a:bodyPr wrap="square" lIns="0" tIns="0" rIns="50800" bIns="0" rtlCol="0" anchor="ctr"/>
          <a:lstStyle/>
          <a:p>
            <a:pPr indent="0" marL="0">
              <a:buNone/>
            </a:pPr>
            <a:r>
              <a:rPr lang="en-US" sz="800" dirty="0">
                <a:solidFill>
                  <a:srgbClr val="475569"/>
                </a:solidFill>
                <a:latin typeface="Calibri" pitchFamily="34" charset="0"/>
                <a:ea typeface="Calibri" pitchFamily="34" charset="-122"/>
                <a:cs typeface="Calibri" pitchFamily="34" charset="-120"/>
              </a:rPr>
              <a:t>Test Architect: risk assessment, test design, and review for brownfield changes.</a:t>
            </a:r>
            <a:endParaRPr lang="en-US" sz="800" dirty="0"/>
          </a:p>
        </p:txBody>
      </p:sp>
      <p:sp>
        <p:nvSpPr>
          <p:cNvPr id="53" name="Text 51"/>
          <p:cNvSpPr/>
          <p:nvPr/>
        </p:nvSpPr>
        <p:spPr>
          <a:xfrm>
            <a:off x="7132320" y="4325112"/>
            <a:ext cx="1737360" cy="347472"/>
          </a:xfrm>
          <a:prstGeom prst="rect">
            <a:avLst/>
          </a:prstGeom>
          <a:noFill/>
          <a:ln/>
        </p:spPr>
        <p:txBody>
          <a:bodyPr wrap="square" lIns="0" tIns="0" rIns="0" bIns="0" rtlCol="0" anchor="ctr"/>
          <a:lstStyle/>
          <a:p>
            <a:pPr indent="0" marL="0">
              <a:buNone/>
            </a:pPr>
            <a:r>
              <a:rPr lang="en-US" sz="750" i="1" dirty="0">
                <a:solidFill>
                  <a:srgbClr val="64748B"/>
                </a:solidFill>
                <a:latin typeface="Calibri" pitchFamily="34" charset="0"/>
                <a:ea typeface="Calibri" pitchFamily="34" charset="-122"/>
                <a:cs typeface="Calibri" pitchFamily="34" charset="-120"/>
              </a:rPr>
              <a:t>All (mandatory for legacy)</a:t>
            </a:r>
            <a:endParaRPr lang="en-US" sz="750" dirty="0"/>
          </a:p>
        </p:txBody>
      </p:sp>
      <p:sp>
        <p:nvSpPr>
          <p:cNvPr id="54" name="Text 52"/>
          <p:cNvSpPr/>
          <p:nvPr/>
        </p:nvSpPr>
        <p:spPr>
          <a:xfrm>
            <a:off x="274320" y="4709160"/>
            <a:ext cx="8595360" cy="274320"/>
          </a:xfrm>
          <a:prstGeom prst="rect">
            <a:avLst/>
          </a:prstGeom>
          <a:noFill/>
          <a:ln/>
        </p:spPr>
        <p:txBody>
          <a:bodyPr wrap="square" rtlCol="0" anchor="ctr"/>
          <a:lstStyle/>
          <a:p>
            <a:pPr algn="ctr" indent="0" marL="0">
              <a:buNone/>
            </a:pPr>
            <a:r>
              <a:rPr lang="en-US" sz="1000" i="1" dirty="0">
                <a:solidFill>
                  <a:srgbClr val="0D9488"/>
                </a:solidFill>
                <a:latin typeface="Calibri" pitchFamily="34" charset="0"/>
                <a:ea typeface="Calibri" pitchFamily="34" charset="-122"/>
                <a:cs typeface="Calibri" pitchFamily="34" charset="-120"/>
              </a:rPr>
              <a:t>The Test Architect (*risk) is mandatory for any brownfield change touching legacy or critical code paths</a:t>
            </a:r>
            <a:endParaRPr lang="en-US" sz="1000" dirty="0"/>
          </a:p>
        </p:txBody>
      </p:sp>
      <p:sp>
        <p:nvSpPr>
          <p:cNvPr id="55" name="Text 53"/>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49 / 100</a:t>
            </a:r>
            <a:endParaRPr lang="en-US" sz="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Key Concepts — The Building Blocks</a:t>
            </a:r>
            <a:endParaRPr lang="en-US" sz="2600" dirty="0"/>
          </a:p>
        </p:txBody>
      </p:sp>
      <p:sp>
        <p:nvSpPr>
          <p:cNvPr id="5" name="Shape 3"/>
          <p:cNvSpPr/>
          <p:nvPr/>
        </p:nvSpPr>
        <p:spPr>
          <a:xfrm>
            <a:off x="320040" y="1051560"/>
            <a:ext cx="4206240" cy="123444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6" name="Shape 4"/>
          <p:cNvSpPr/>
          <p:nvPr/>
        </p:nvSpPr>
        <p:spPr>
          <a:xfrm>
            <a:off x="320040" y="1051560"/>
            <a:ext cx="54864" cy="1234440"/>
          </a:xfrm>
          <a:prstGeom prst="rect">
            <a:avLst/>
          </a:prstGeom>
          <a:solidFill>
            <a:srgbClr val="0D9488"/>
          </a:solidFill>
          <a:ln/>
        </p:spPr>
      </p:sp>
      <p:sp>
        <p:nvSpPr>
          <p:cNvPr id="7" name="Shape 5"/>
          <p:cNvSpPr/>
          <p:nvPr/>
        </p:nvSpPr>
        <p:spPr>
          <a:xfrm>
            <a:off x="502920" y="1188720"/>
            <a:ext cx="502920" cy="502920"/>
          </a:xfrm>
          <a:prstGeom prst="ellipse">
            <a:avLst/>
          </a:prstGeom>
          <a:solidFill>
            <a:srgbClr val="0D9488"/>
          </a:solidFill>
          <a:ln/>
        </p:spPr>
      </p:sp>
      <p:pic>
        <p:nvPicPr>
          <p:cNvPr id="8" name="Image 0" descr="preencoded.png">    </p:cNvPr>
          <p:cNvPicPr>
            <a:picLocks noChangeAspect="1"/>
          </p:cNvPicPr>
          <p:nvPr/>
        </p:nvPicPr>
        <p:blipFill>
          <a:blip r:embed="rId1"/>
          <a:stretch>
            <a:fillRect/>
          </a:stretch>
        </p:blipFill>
        <p:spPr>
          <a:xfrm>
            <a:off x="594360" y="1280160"/>
            <a:ext cx="320040" cy="320040"/>
          </a:xfrm>
          <a:prstGeom prst="rect">
            <a:avLst/>
          </a:prstGeom>
        </p:spPr>
      </p:pic>
      <p:sp>
        <p:nvSpPr>
          <p:cNvPr id="9" name="Text 6"/>
          <p:cNvSpPr/>
          <p:nvPr/>
        </p:nvSpPr>
        <p:spPr>
          <a:xfrm>
            <a:off x="1143000" y="1124712"/>
            <a:ext cx="1280160" cy="320040"/>
          </a:xfrm>
          <a:prstGeom prst="rect">
            <a:avLst/>
          </a:prstGeom>
          <a:noFill/>
          <a:ln/>
        </p:spPr>
        <p:txBody>
          <a:bodyPr wrap="square" lIns="0" tIns="0" rIns="0" bIns="0" rtlCol="0" anchor="ctr"/>
          <a:lstStyle/>
          <a:p>
            <a:pPr indent="0" marL="0">
              <a:buNone/>
            </a:pPr>
            <a:r>
              <a:rPr lang="en-US" sz="1500" b="1" dirty="0">
                <a:solidFill>
                  <a:srgbClr val="1E293B"/>
                </a:solidFill>
                <a:latin typeface="Calibri" pitchFamily="34" charset="0"/>
                <a:ea typeface="Calibri" pitchFamily="34" charset="-122"/>
                <a:cs typeface="Calibri" pitchFamily="34" charset="-120"/>
              </a:rPr>
              <a:t>Agent</a:t>
            </a:r>
            <a:endParaRPr lang="en-US" sz="1500" dirty="0"/>
          </a:p>
        </p:txBody>
      </p:sp>
      <p:sp>
        <p:nvSpPr>
          <p:cNvPr id="10" name="Text 7"/>
          <p:cNvSpPr/>
          <p:nvPr/>
        </p:nvSpPr>
        <p:spPr>
          <a:xfrm>
            <a:off x="1143000" y="1435608"/>
            <a:ext cx="3200400" cy="777240"/>
          </a:xfrm>
          <a:prstGeom prst="rect">
            <a:avLst/>
          </a:prstGeom>
          <a:noFill/>
          <a:ln/>
        </p:spPr>
        <p:txBody>
          <a:bodyPr wrap="square" lIns="0" tIns="0" rIns="0" bIns="0" rtlCol="0" anchor="t"/>
          <a:lstStyle/>
          <a:p>
            <a:pPr indent="0" marL="0">
              <a:buNone/>
            </a:pPr>
            <a:r>
              <a:rPr lang="en-US" sz="1000" dirty="0">
                <a:solidFill>
                  <a:srgbClr val="475569"/>
                </a:solidFill>
                <a:latin typeface="Calibri" pitchFamily="34" charset="0"/>
                <a:ea typeface="Calibri" pitchFamily="34" charset="-122"/>
                <a:cs typeface="Calibri" pitchFamily="34" charset="-120"/>
              </a:rPr>
              <a:t>A specialized AI role with defined expertise, constraints, and outputs. Like hiring a team member for a specific job. Need a new role? Create a new agent.</a:t>
            </a:r>
            <a:endParaRPr lang="en-US" sz="1000" dirty="0"/>
          </a:p>
        </p:txBody>
      </p:sp>
      <p:sp>
        <p:nvSpPr>
          <p:cNvPr id="11" name="Shape 8"/>
          <p:cNvSpPr/>
          <p:nvPr/>
        </p:nvSpPr>
        <p:spPr>
          <a:xfrm>
            <a:off x="4754880" y="1051560"/>
            <a:ext cx="4206240" cy="123444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12" name="Shape 9"/>
          <p:cNvSpPr/>
          <p:nvPr/>
        </p:nvSpPr>
        <p:spPr>
          <a:xfrm>
            <a:off x="4754880" y="1051560"/>
            <a:ext cx="54864" cy="1234440"/>
          </a:xfrm>
          <a:prstGeom prst="rect">
            <a:avLst/>
          </a:prstGeom>
          <a:solidFill>
            <a:srgbClr val="7C3AED"/>
          </a:solidFill>
          <a:ln/>
        </p:spPr>
      </p:sp>
      <p:sp>
        <p:nvSpPr>
          <p:cNvPr id="13" name="Shape 10"/>
          <p:cNvSpPr/>
          <p:nvPr/>
        </p:nvSpPr>
        <p:spPr>
          <a:xfrm>
            <a:off x="4937760" y="1188720"/>
            <a:ext cx="502920" cy="502920"/>
          </a:xfrm>
          <a:prstGeom prst="ellipse">
            <a:avLst/>
          </a:prstGeom>
          <a:solidFill>
            <a:srgbClr val="7C3AED"/>
          </a:solidFill>
          <a:ln/>
        </p:spPr>
      </p:sp>
      <p:pic>
        <p:nvPicPr>
          <p:cNvPr id="14" name="Image 1" descr="preencoded.png">    </p:cNvPr>
          <p:cNvPicPr>
            <a:picLocks noChangeAspect="1"/>
          </p:cNvPicPr>
          <p:nvPr/>
        </p:nvPicPr>
        <p:blipFill>
          <a:blip r:embed="rId2"/>
          <a:stretch>
            <a:fillRect/>
          </a:stretch>
        </p:blipFill>
        <p:spPr>
          <a:xfrm>
            <a:off x="5029200" y="1280160"/>
            <a:ext cx="320040" cy="320040"/>
          </a:xfrm>
          <a:prstGeom prst="rect">
            <a:avLst/>
          </a:prstGeom>
        </p:spPr>
      </p:pic>
      <p:sp>
        <p:nvSpPr>
          <p:cNvPr id="15" name="Text 11"/>
          <p:cNvSpPr/>
          <p:nvPr/>
        </p:nvSpPr>
        <p:spPr>
          <a:xfrm>
            <a:off x="5577840" y="1124712"/>
            <a:ext cx="1280160" cy="320040"/>
          </a:xfrm>
          <a:prstGeom prst="rect">
            <a:avLst/>
          </a:prstGeom>
          <a:noFill/>
          <a:ln/>
        </p:spPr>
        <p:txBody>
          <a:bodyPr wrap="square" lIns="0" tIns="0" rIns="0" bIns="0" rtlCol="0" anchor="ctr"/>
          <a:lstStyle/>
          <a:p>
            <a:pPr indent="0" marL="0">
              <a:buNone/>
            </a:pPr>
            <a:r>
              <a:rPr lang="en-US" sz="1500" b="1" dirty="0">
                <a:solidFill>
                  <a:srgbClr val="1E293B"/>
                </a:solidFill>
                <a:latin typeface="Calibri" pitchFamily="34" charset="0"/>
                <a:ea typeface="Calibri" pitchFamily="34" charset="-122"/>
                <a:cs typeface="Calibri" pitchFamily="34" charset="-120"/>
              </a:rPr>
              <a:t>Persona</a:t>
            </a:r>
            <a:endParaRPr lang="en-US" sz="1500" dirty="0"/>
          </a:p>
        </p:txBody>
      </p:sp>
      <p:sp>
        <p:nvSpPr>
          <p:cNvPr id="16" name="Text 12"/>
          <p:cNvSpPr/>
          <p:nvPr/>
        </p:nvSpPr>
        <p:spPr>
          <a:xfrm>
            <a:off x="5577840" y="1435608"/>
            <a:ext cx="3200400" cy="777240"/>
          </a:xfrm>
          <a:prstGeom prst="rect">
            <a:avLst/>
          </a:prstGeom>
          <a:noFill/>
          <a:ln/>
        </p:spPr>
        <p:txBody>
          <a:bodyPr wrap="square" lIns="0" tIns="0" rIns="0" bIns="0" rtlCol="0" anchor="t"/>
          <a:lstStyle/>
          <a:p>
            <a:pPr indent="0" marL="0">
              <a:buNone/>
            </a:pPr>
            <a:r>
              <a:rPr lang="en-US" sz="1000" dirty="0">
                <a:solidFill>
                  <a:srgbClr val="475569"/>
                </a:solidFill>
                <a:latin typeface="Calibri" pitchFamily="34" charset="0"/>
                <a:ea typeface="Calibri" pitchFamily="34" charset="-122"/>
                <a:cs typeface="Calibri" pitchFamily="34" charset="-120"/>
              </a:rPr>
              <a:t>The identity and behavior rules of an agent. Defines how the AI “thinks”: what it prioritizes, what it avoids, and how it communicates.</a:t>
            </a:r>
            <a:endParaRPr lang="en-US" sz="1000" dirty="0"/>
          </a:p>
        </p:txBody>
      </p:sp>
      <p:sp>
        <p:nvSpPr>
          <p:cNvPr id="17" name="Shape 13"/>
          <p:cNvSpPr/>
          <p:nvPr/>
        </p:nvSpPr>
        <p:spPr>
          <a:xfrm>
            <a:off x="320040" y="2468880"/>
            <a:ext cx="4206240" cy="123444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18" name="Shape 14"/>
          <p:cNvSpPr/>
          <p:nvPr/>
        </p:nvSpPr>
        <p:spPr>
          <a:xfrm>
            <a:off x="320040" y="2468880"/>
            <a:ext cx="54864" cy="1234440"/>
          </a:xfrm>
          <a:prstGeom prst="rect">
            <a:avLst/>
          </a:prstGeom>
          <a:solidFill>
            <a:srgbClr val="2563EB"/>
          </a:solidFill>
          <a:ln/>
        </p:spPr>
      </p:sp>
      <p:sp>
        <p:nvSpPr>
          <p:cNvPr id="19" name="Shape 15"/>
          <p:cNvSpPr/>
          <p:nvPr/>
        </p:nvSpPr>
        <p:spPr>
          <a:xfrm>
            <a:off x="502920" y="2606040"/>
            <a:ext cx="502920" cy="502920"/>
          </a:xfrm>
          <a:prstGeom prst="ellipse">
            <a:avLst/>
          </a:prstGeom>
          <a:solidFill>
            <a:srgbClr val="2563EB"/>
          </a:solidFill>
          <a:ln/>
        </p:spPr>
      </p:sp>
      <p:pic>
        <p:nvPicPr>
          <p:cNvPr id="20" name="Image 2" descr="preencoded.png">    </p:cNvPr>
          <p:cNvPicPr>
            <a:picLocks noChangeAspect="1"/>
          </p:cNvPicPr>
          <p:nvPr/>
        </p:nvPicPr>
        <p:blipFill>
          <a:blip r:embed="rId3"/>
          <a:stretch>
            <a:fillRect/>
          </a:stretch>
        </p:blipFill>
        <p:spPr>
          <a:xfrm>
            <a:off x="594360" y="2697480"/>
            <a:ext cx="320040" cy="320040"/>
          </a:xfrm>
          <a:prstGeom prst="rect">
            <a:avLst/>
          </a:prstGeom>
        </p:spPr>
      </p:pic>
      <p:sp>
        <p:nvSpPr>
          <p:cNvPr id="21" name="Text 16"/>
          <p:cNvSpPr/>
          <p:nvPr/>
        </p:nvSpPr>
        <p:spPr>
          <a:xfrm>
            <a:off x="1143000" y="2542032"/>
            <a:ext cx="1280160" cy="320040"/>
          </a:xfrm>
          <a:prstGeom prst="rect">
            <a:avLst/>
          </a:prstGeom>
          <a:noFill/>
          <a:ln/>
        </p:spPr>
        <p:txBody>
          <a:bodyPr wrap="square" lIns="0" tIns="0" rIns="0" bIns="0" rtlCol="0" anchor="ctr"/>
          <a:lstStyle/>
          <a:p>
            <a:pPr indent="0" marL="0">
              <a:buNone/>
            </a:pPr>
            <a:r>
              <a:rPr lang="en-US" sz="1500" b="1" dirty="0">
                <a:solidFill>
                  <a:srgbClr val="1E293B"/>
                </a:solidFill>
                <a:latin typeface="Calibri" pitchFamily="34" charset="0"/>
                <a:ea typeface="Calibri" pitchFamily="34" charset="-122"/>
                <a:cs typeface="Calibri" pitchFamily="34" charset="-120"/>
              </a:rPr>
              <a:t>Skill</a:t>
            </a:r>
            <a:endParaRPr lang="en-US" sz="1500" dirty="0"/>
          </a:p>
        </p:txBody>
      </p:sp>
      <p:sp>
        <p:nvSpPr>
          <p:cNvPr id="22" name="Text 17"/>
          <p:cNvSpPr/>
          <p:nvPr/>
        </p:nvSpPr>
        <p:spPr>
          <a:xfrm>
            <a:off x="1143000" y="2852928"/>
            <a:ext cx="3200400" cy="777240"/>
          </a:xfrm>
          <a:prstGeom prst="rect">
            <a:avLst/>
          </a:prstGeom>
          <a:noFill/>
          <a:ln/>
        </p:spPr>
        <p:txBody>
          <a:bodyPr wrap="square" lIns="0" tIns="0" rIns="0" bIns="0" rtlCol="0" anchor="t"/>
          <a:lstStyle/>
          <a:p>
            <a:pPr indent="0" marL="0">
              <a:buNone/>
            </a:pPr>
            <a:r>
              <a:rPr lang="en-US" sz="1000" dirty="0">
                <a:solidFill>
                  <a:srgbClr val="475569"/>
                </a:solidFill>
                <a:latin typeface="Calibri" pitchFamily="34" charset="0"/>
                <a:ea typeface="Calibri" pitchFamily="34" charset="-122"/>
                <a:cs typeface="Calibri" pitchFamily="34" charset="-120"/>
              </a:rPr>
              <a:t>A reusable instruction set that teaches an existing agent HOW to do something new. Need a new capability? Add a skill via ma-agents. Example: “review code for OWASP”.</a:t>
            </a:r>
            <a:endParaRPr lang="en-US" sz="1000" dirty="0"/>
          </a:p>
        </p:txBody>
      </p:sp>
      <p:sp>
        <p:nvSpPr>
          <p:cNvPr id="23" name="Shape 18"/>
          <p:cNvSpPr/>
          <p:nvPr/>
        </p:nvSpPr>
        <p:spPr>
          <a:xfrm>
            <a:off x="4754880" y="2468880"/>
            <a:ext cx="4206240" cy="123444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24" name="Shape 19"/>
          <p:cNvSpPr/>
          <p:nvPr/>
        </p:nvSpPr>
        <p:spPr>
          <a:xfrm>
            <a:off x="4754880" y="2468880"/>
            <a:ext cx="54864" cy="1234440"/>
          </a:xfrm>
          <a:prstGeom prst="rect">
            <a:avLst/>
          </a:prstGeom>
          <a:solidFill>
            <a:srgbClr val="059669"/>
          </a:solidFill>
          <a:ln/>
        </p:spPr>
      </p:sp>
      <p:sp>
        <p:nvSpPr>
          <p:cNvPr id="25" name="Shape 20"/>
          <p:cNvSpPr/>
          <p:nvPr/>
        </p:nvSpPr>
        <p:spPr>
          <a:xfrm>
            <a:off x="4937760" y="2606040"/>
            <a:ext cx="502920" cy="502920"/>
          </a:xfrm>
          <a:prstGeom prst="ellipse">
            <a:avLst/>
          </a:prstGeom>
          <a:solidFill>
            <a:srgbClr val="059669"/>
          </a:solidFill>
          <a:ln/>
        </p:spPr>
      </p:sp>
      <p:pic>
        <p:nvPicPr>
          <p:cNvPr id="26" name="Image 3" descr="preencoded.png">    </p:cNvPr>
          <p:cNvPicPr>
            <a:picLocks noChangeAspect="1"/>
          </p:cNvPicPr>
          <p:nvPr/>
        </p:nvPicPr>
        <p:blipFill>
          <a:blip r:embed="rId4"/>
          <a:stretch>
            <a:fillRect/>
          </a:stretch>
        </p:blipFill>
        <p:spPr>
          <a:xfrm>
            <a:off x="5029200" y="2697480"/>
            <a:ext cx="320040" cy="320040"/>
          </a:xfrm>
          <a:prstGeom prst="rect">
            <a:avLst/>
          </a:prstGeom>
        </p:spPr>
      </p:pic>
      <p:sp>
        <p:nvSpPr>
          <p:cNvPr id="27" name="Text 21"/>
          <p:cNvSpPr/>
          <p:nvPr/>
        </p:nvSpPr>
        <p:spPr>
          <a:xfrm>
            <a:off x="5577840" y="2542032"/>
            <a:ext cx="1280160" cy="320040"/>
          </a:xfrm>
          <a:prstGeom prst="rect">
            <a:avLst/>
          </a:prstGeom>
          <a:noFill/>
          <a:ln/>
        </p:spPr>
        <p:txBody>
          <a:bodyPr wrap="square" lIns="0" tIns="0" rIns="0" bIns="0" rtlCol="0" anchor="ctr"/>
          <a:lstStyle/>
          <a:p>
            <a:pPr indent="0" marL="0">
              <a:buNone/>
            </a:pPr>
            <a:r>
              <a:rPr lang="en-US" sz="1500" b="1" dirty="0">
                <a:solidFill>
                  <a:srgbClr val="1E293B"/>
                </a:solidFill>
                <a:latin typeface="Calibri" pitchFamily="34" charset="0"/>
                <a:ea typeface="Calibri" pitchFamily="34" charset="-122"/>
                <a:cs typeface="Calibri" pitchFamily="34" charset="-120"/>
              </a:rPr>
              <a:t>Workflow</a:t>
            </a:r>
            <a:endParaRPr lang="en-US" sz="1500" dirty="0"/>
          </a:p>
        </p:txBody>
      </p:sp>
      <p:sp>
        <p:nvSpPr>
          <p:cNvPr id="28" name="Text 22"/>
          <p:cNvSpPr/>
          <p:nvPr/>
        </p:nvSpPr>
        <p:spPr>
          <a:xfrm>
            <a:off x="5577840" y="2852928"/>
            <a:ext cx="3200400" cy="777240"/>
          </a:xfrm>
          <a:prstGeom prst="rect">
            <a:avLst/>
          </a:prstGeom>
          <a:noFill/>
          <a:ln/>
        </p:spPr>
        <p:txBody>
          <a:bodyPr wrap="square" lIns="0" tIns="0" rIns="0" bIns="0" rtlCol="0" anchor="t"/>
          <a:lstStyle/>
          <a:p>
            <a:pPr indent="0" marL="0">
              <a:buNone/>
            </a:pPr>
            <a:r>
              <a:rPr lang="en-US" sz="1000" dirty="0">
                <a:solidFill>
                  <a:srgbClr val="475569"/>
                </a:solidFill>
                <a:latin typeface="Calibri" pitchFamily="34" charset="0"/>
                <a:ea typeface="Calibri" pitchFamily="34" charset="-122"/>
                <a:cs typeface="Calibri" pitchFamily="34" charset="-120"/>
              </a:rPr>
              <a:t>A step-by-step process that guides agents through a task. Defines the order of operations, inputs, outputs, and handoffs between agents.</a:t>
            </a:r>
            <a:endParaRPr lang="en-US" sz="1000" dirty="0"/>
          </a:p>
        </p:txBody>
      </p:sp>
      <p:sp>
        <p:nvSpPr>
          <p:cNvPr id="29" name="Shape 23"/>
          <p:cNvSpPr/>
          <p:nvPr/>
        </p:nvSpPr>
        <p:spPr>
          <a:xfrm>
            <a:off x="320040" y="3886200"/>
            <a:ext cx="4206240" cy="123444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30" name="Shape 24"/>
          <p:cNvSpPr/>
          <p:nvPr/>
        </p:nvSpPr>
        <p:spPr>
          <a:xfrm>
            <a:off x="320040" y="3886200"/>
            <a:ext cx="54864" cy="1234440"/>
          </a:xfrm>
          <a:prstGeom prst="rect">
            <a:avLst/>
          </a:prstGeom>
          <a:solidFill>
            <a:srgbClr val="DC2626"/>
          </a:solidFill>
          <a:ln/>
        </p:spPr>
      </p:sp>
      <p:sp>
        <p:nvSpPr>
          <p:cNvPr id="31" name="Shape 25"/>
          <p:cNvSpPr/>
          <p:nvPr/>
        </p:nvSpPr>
        <p:spPr>
          <a:xfrm>
            <a:off x="502920" y="4023360"/>
            <a:ext cx="502920" cy="502920"/>
          </a:xfrm>
          <a:prstGeom prst="ellipse">
            <a:avLst/>
          </a:prstGeom>
          <a:solidFill>
            <a:srgbClr val="DC2626"/>
          </a:solidFill>
          <a:ln/>
        </p:spPr>
      </p:sp>
      <p:pic>
        <p:nvPicPr>
          <p:cNvPr id="32" name="Image 4" descr="preencoded.png">    </p:cNvPr>
          <p:cNvPicPr>
            <a:picLocks noChangeAspect="1"/>
          </p:cNvPicPr>
          <p:nvPr/>
        </p:nvPicPr>
        <p:blipFill>
          <a:blip r:embed="rId5"/>
          <a:stretch>
            <a:fillRect/>
          </a:stretch>
        </p:blipFill>
        <p:spPr>
          <a:xfrm>
            <a:off x="594360" y="4114800"/>
            <a:ext cx="320040" cy="320040"/>
          </a:xfrm>
          <a:prstGeom prst="rect">
            <a:avLst/>
          </a:prstGeom>
        </p:spPr>
      </p:pic>
      <p:sp>
        <p:nvSpPr>
          <p:cNvPr id="33" name="Text 26"/>
          <p:cNvSpPr/>
          <p:nvPr/>
        </p:nvSpPr>
        <p:spPr>
          <a:xfrm>
            <a:off x="1143000" y="3959352"/>
            <a:ext cx="1280160" cy="320040"/>
          </a:xfrm>
          <a:prstGeom prst="rect">
            <a:avLst/>
          </a:prstGeom>
          <a:noFill/>
          <a:ln/>
        </p:spPr>
        <p:txBody>
          <a:bodyPr wrap="square" lIns="0" tIns="0" rIns="0" bIns="0" rtlCol="0" anchor="ctr"/>
          <a:lstStyle/>
          <a:p>
            <a:pPr indent="0" marL="0">
              <a:buNone/>
            </a:pPr>
            <a:r>
              <a:rPr lang="en-US" sz="1500" b="1" dirty="0">
                <a:solidFill>
                  <a:srgbClr val="1E293B"/>
                </a:solidFill>
                <a:latin typeface="Calibri" pitchFamily="34" charset="0"/>
                <a:ea typeface="Calibri" pitchFamily="34" charset="-122"/>
                <a:cs typeface="Calibri" pitchFamily="34" charset="-120"/>
              </a:rPr>
              <a:t>Context</a:t>
            </a:r>
            <a:endParaRPr lang="en-US" sz="1500" dirty="0"/>
          </a:p>
        </p:txBody>
      </p:sp>
      <p:sp>
        <p:nvSpPr>
          <p:cNvPr id="34" name="Text 27"/>
          <p:cNvSpPr/>
          <p:nvPr/>
        </p:nvSpPr>
        <p:spPr>
          <a:xfrm>
            <a:off x="1143000" y="4270248"/>
            <a:ext cx="3200400" cy="777240"/>
          </a:xfrm>
          <a:prstGeom prst="rect">
            <a:avLst/>
          </a:prstGeom>
          <a:noFill/>
          <a:ln/>
        </p:spPr>
        <p:txBody>
          <a:bodyPr wrap="square" lIns="0" tIns="0" rIns="0" bIns="0" rtlCol="0" anchor="t"/>
          <a:lstStyle/>
          <a:p>
            <a:pPr indent="0" marL="0">
              <a:buNone/>
            </a:pPr>
            <a:r>
              <a:rPr lang="en-US" sz="1000" dirty="0">
                <a:solidFill>
                  <a:srgbClr val="475569"/>
                </a:solidFill>
                <a:latin typeface="Calibri" pitchFamily="34" charset="0"/>
                <a:ea typeface="Calibri" pitchFamily="34" charset="-122"/>
                <a:cs typeface="Calibri" pitchFamily="34" charset="-120"/>
              </a:rPr>
              <a:t>Everything the AI knows during a conversation: your prompt, project files, agent instructions, skills, and artifacts. Lives inside the context window.</a:t>
            </a:r>
            <a:endParaRPr lang="en-US" sz="1000" dirty="0"/>
          </a:p>
        </p:txBody>
      </p:sp>
      <p:sp>
        <p:nvSpPr>
          <p:cNvPr id="35" name="Shape 28"/>
          <p:cNvSpPr/>
          <p:nvPr/>
        </p:nvSpPr>
        <p:spPr>
          <a:xfrm>
            <a:off x="4754880" y="3886200"/>
            <a:ext cx="4206240" cy="123444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36" name="Shape 29"/>
          <p:cNvSpPr/>
          <p:nvPr/>
        </p:nvSpPr>
        <p:spPr>
          <a:xfrm>
            <a:off x="4754880" y="3886200"/>
            <a:ext cx="54864" cy="1234440"/>
          </a:xfrm>
          <a:prstGeom prst="rect">
            <a:avLst/>
          </a:prstGeom>
          <a:solidFill>
            <a:srgbClr val="EA580C"/>
          </a:solidFill>
          <a:ln/>
        </p:spPr>
      </p:sp>
      <p:sp>
        <p:nvSpPr>
          <p:cNvPr id="37" name="Shape 30"/>
          <p:cNvSpPr/>
          <p:nvPr/>
        </p:nvSpPr>
        <p:spPr>
          <a:xfrm>
            <a:off x="4937760" y="4023360"/>
            <a:ext cx="502920" cy="502920"/>
          </a:xfrm>
          <a:prstGeom prst="ellipse">
            <a:avLst/>
          </a:prstGeom>
          <a:solidFill>
            <a:srgbClr val="EA580C"/>
          </a:solidFill>
          <a:ln/>
        </p:spPr>
      </p:sp>
      <p:pic>
        <p:nvPicPr>
          <p:cNvPr id="38" name="Image 5" descr="preencoded.png">    </p:cNvPr>
          <p:cNvPicPr>
            <a:picLocks noChangeAspect="1"/>
          </p:cNvPicPr>
          <p:nvPr/>
        </p:nvPicPr>
        <p:blipFill>
          <a:blip r:embed="rId6"/>
          <a:stretch>
            <a:fillRect/>
          </a:stretch>
        </p:blipFill>
        <p:spPr>
          <a:xfrm>
            <a:off x="5029200" y="4114800"/>
            <a:ext cx="320040" cy="320040"/>
          </a:xfrm>
          <a:prstGeom prst="rect">
            <a:avLst/>
          </a:prstGeom>
        </p:spPr>
      </p:pic>
      <p:sp>
        <p:nvSpPr>
          <p:cNvPr id="39" name="Text 31"/>
          <p:cNvSpPr/>
          <p:nvPr/>
        </p:nvSpPr>
        <p:spPr>
          <a:xfrm>
            <a:off x="5577840" y="3959352"/>
            <a:ext cx="1280160" cy="320040"/>
          </a:xfrm>
          <a:prstGeom prst="rect">
            <a:avLst/>
          </a:prstGeom>
          <a:noFill/>
          <a:ln/>
        </p:spPr>
        <p:txBody>
          <a:bodyPr wrap="square" lIns="0" tIns="0" rIns="0" bIns="0" rtlCol="0" anchor="ctr"/>
          <a:lstStyle/>
          <a:p>
            <a:pPr indent="0" marL="0">
              <a:buNone/>
            </a:pPr>
            <a:r>
              <a:rPr lang="en-US" sz="1500" b="1" dirty="0">
                <a:solidFill>
                  <a:srgbClr val="1E293B"/>
                </a:solidFill>
                <a:latin typeface="Calibri" pitchFamily="34" charset="0"/>
                <a:ea typeface="Calibri" pitchFamily="34" charset="-122"/>
                <a:cs typeface="Calibri" pitchFamily="34" charset="-120"/>
              </a:rPr>
              <a:t>Artifact</a:t>
            </a:r>
            <a:endParaRPr lang="en-US" sz="1500" dirty="0"/>
          </a:p>
        </p:txBody>
      </p:sp>
      <p:sp>
        <p:nvSpPr>
          <p:cNvPr id="40" name="Text 32"/>
          <p:cNvSpPr/>
          <p:nvPr/>
        </p:nvSpPr>
        <p:spPr>
          <a:xfrm>
            <a:off x="5577840" y="4270248"/>
            <a:ext cx="3200400" cy="777240"/>
          </a:xfrm>
          <a:prstGeom prst="rect">
            <a:avLst/>
          </a:prstGeom>
          <a:noFill/>
          <a:ln/>
        </p:spPr>
        <p:txBody>
          <a:bodyPr wrap="square" lIns="0" tIns="0" rIns="0" bIns="0" rtlCol="0" anchor="t"/>
          <a:lstStyle/>
          <a:p>
            <a:pPr indent="0" marL="0">
              <a:buNone/>
            </a:pPr>
            <a:r>
              <a:rPr lang="en-US" sz="1000" dirty="0">
                <a:solidFill>
                  <a:srgbClr val="475569"/>
                </a:solidFill>
                <a:latin typeface="Calibri" pitchFamily="34" charset="0"/>
                <a:ea typeface="Calibri" pitchFamily="34" charset="-122"/>
                <a:cs typeface="Calibri" pitchFamily="34" charset="-120"/>
              </a:rPr>
              <a:t>A structured document produced by an agent: a PRD, architecture doc, story file, or review report. Artifacts carry context between sessions.</a:t>
            </a:r>
            <a:endParaRPr lang="en-US" sz="1000" dirty="0"/>
          </a:p>
        </p:txBody>
      </p:sp>
      <p:sp>
        <p:nvSpPr>
          <p:cNvPr id="41" name="Text 33"/>
          <p:cNvSpPr/>
          <p:nvPr/>
        </p:nvSpPr>
        <p:spPr>
          <a:xfrm>
            <a:off x="274320" y="4709160"/>
            <a:ext cx="8595360" cy="274320"/>
          </a:xfrm>
          <a:prstGeom prst="rect">
            <a:avLst/>
          </a:prstGeom>
          <a:noFill/>
          <a:ln/>
        </p:spPr>
        <p:txBody>
          <a:bodyPr wrap="square" rtlCol="0" anchor="ctr"/>
          <a:lstStyle/>
          <a:p>
            <a:pPr algn="ctr" indent="0" marL="0">
              <a:buNone/>
            </a:pPr>
            <a:r>
              <a:rPr lang="en-US" sz="1050" i="1" dirty="0">
                <a:solidFill>
                  <a:srgbClr val="0D9488"/>
                </a:solidFill>
                <a:latin typeface="Calibri" pitchFamily="34" charset="0"/>
                <a:ea typeface="Calibri" pitchFamily="34" charset="-122"/>
                <a:cs typeface="Calibri" pitchFamily="34" charset="-120"/>
              </a:rPr>
              <a:t>New role needed? Create an agent.  New capability for an existing role? Add a skill.  Both are markdown files.</a:t>
            </a:r>
            <a:endParaRPr lang="en-US" sz="1050" dirty="0"/>
          </a:p>
        </p:txBody>
      </p:sp>
      <p:sp>
        <p:nvSpPr>
          <p:cNvPr id="42" name="Text 34"/>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5 / 100</a:t>
            </a:r>
            <a:endParaRPr lang="en-US" sz="8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name="Slide 50">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0F1B2D"/>
          </a:solidFill>
          <a:ln/>
        </p:spPr>
      </p:sp>
      <p:sp>
        <p:nvSpPr>
          <p:cNvPr id="3" name="Shape 1"/>
          <p:cNvSpPr/>
          <p:nvPr/>
        </p:nvSpPr>
        <p:spPr>
          <a:xfrm>
            <a:off x="0" y="0"/>
            <a:ext cx="9144000" cy="54864"/>
          </a:xfrm>
          <a:prstGeom prst="rect">
            <a:avLst/>
          </a:prstGeom>
          <a:solidFill>
            <a:srgbClr val="0D9488"/>
          </a:solidFill>
          <a:ln/>
        </p:spPr>
      </p:sp>
      <p:sp>
        <p:nvSpPr>
          <p:cNvPr id="4" name="Shape 2"/>
          <p:cNvSpPr/>
          <p:nvPr/>
        </p:nvSpPr>
        <p:spPr>
          <a:xfrm>
            <a:off x="457200" y="1371600"/>
            <a:ext cx="8229600" cy="36576"/>
          </a:xfrm>
          <a:prstGeom prst="rect">
            <a:avLst/>
          </a:prstGeom>
          <a:solidFill>
            <a:srgbClr val="0D9488"/>
          </a:solidFill>
          <a:ln/>
        </p:spPr>
      </p:sp>
      <p:sp>
        <p:nvSpPr>
          <p:cNvPr id="5" name="Text 3"/>
          <p:cNvSpPr/>
          <p:nvPr/>
        </p:nvSpPr>
        <p:spPr>
          <a:xfrm>
            <a:off x="457200" y="1554480"/>
            <a:ext cx="8229600" cy="731520"/>
          </a:xfrm>
          <a:prstGeom prst="rect">
            <a:avLst/>
          </a:prstGeom>
          <a:noFill/>
          <a:ln/>
        </p:spPr>
        <p:txBody>
          <a:bodyPr wrap="square" rtlCol="0" anchor="ctr"/>
          <a:lstStyle/>
          <a:p>
            <a:pPr algn="ctr" indent="0" marL="0">
              <a:buNone/>
            </a:pPr>
            <a:r>
              <a:rPr lang="en-US" sz="4200" b="1" dirty="0">
                <a:solidFill>
                  <a:srgbClr val="FFFFFF"/>
                </a:solidFill>
              </a:rPr>
              <a:t>Team Collaboration</a:t>
            </a:r>
            <a:endParaRPr lang="en-US" sz="4200" dirty="0"/>
          </a:p>
        </p:txBody>
      </p:sp>
      <p:sp>
        <p:nvSpPr>
          <p:cNvPr id="6" name="Text 4"/>
          <p:cNvSpPr/>
          <p:nvPr/>
        </p:nvSpPr>
        <p:spPr>
          <a:xfrm>
            <a:off x="457200" y="2194560"/>
            <a:ext cx="8229600" cy="548640"/>
          </a:xfrm>
          <a:prstGeom prst="rect">
            <a:avLst/>
          </a:prstGeom>
          <a:noFill/>
          <a:ln/>
        </p:spPr>
        <p:txBody>
          <a:bodyPr wrap="square" rtlCol="0" anchor="ctr"/>
          <a:lstStyle/>
          <a:p>
            <a:pPr algn="ctr" indent="0" marL="0">
              <a:buNone/>
            </a:pPr>
            <a:r>
              <a:rPr lang="en-US" sz="3000" dirty="0">
                <a:solidFill>
                  <a:srgbClr val="14B8A6"/>
                </a:solidFill>
              </a:rPr>
              <a:t>with Git &amp; AI Agents</a:t>
            </a:r>
            <a:endParaRPr lang="en-US" sz="3000" dirty="0"/>
          </a:p>
        </p:txBody>
      </p:sp>
      <p:sp>
        <p:nvSpPr>
          <p:cNvPr id="7" name="Shape 5"/>
          <p:cNvSpPr/>
          <p:nvPr/>
        </p:nvSpPr>
        <p:spPr>
          <a:xfrm>
            <a:off x="457200" y="2926080"/>
            <a:ext cx="8229600" cy="36576"/>
          </a:xfrm>
          <a:prstGeom prst="rect">
            <a:avLst/>
          </a:prstGeom>
          <a:solidFill>
            <a:srgbClr val="0D9488"/>
          </a:solidFill>
          <a:ln/>
        </p:spPr>
      </p:sp>
      <p:sp>
        <p:nvSpPr>
          <p:cNvPr id="8" name="Text 6"/>
          <p:cNvSpPr/>
          <p:nvPr/>
        </p:nvSpPr>
        <p:spPr>
          <a:xfrm>
            <a:off x="914400" y="3200400"/>
            <a:ext cx="7315200" cy="640080"/>
          </a:xfrm>
          <a:prstGeom prst="rect">
            <a:avLst/>
          </a:prstGeom>
          <a:noFill/>
          <a:ln/>
        </p:spPr>
        <p:txBody>
          <a:bodyPr wrap="square" rtlCol="0" anchor="ctr"/>
          <a:lstStyle/>
          <a:p>
            <a:pPr algn="ctr" indent="0" marL="0">
              <a:buNone/>
            </a:pPr>
            <a:r>
              <a:rPr lang="en-US" sz="1400" dirty="0">
                <a:solidFill>
                  <a:srgbClr val="94A3B8"/>
                </a:solidFill>
                <a:latin typeface="Calibri" pitchFamily="34" charset="0"/>
                <a:ea typeface="Calibri" pitchFamily="34" charset="-122"/>
                <a:cs typeface="Calibri" pitchFamily="34" charset="-120"/>
              </a:rPr>
              <a:t>When multiple developers and AI agents work on the same codebase,</a:t>
            </a:r>
            <a:endParaRPr lang="en-US" sz="1400" dirty="0"/>
          </a:p>
          <a:p>
            <a:pPr algn="ctr" indent="0" marL="0">
              <a:buNone/>
            </a:pPr>
            <a:r>
              <a:rPr lang="en-US" sz="1400" dirty="0">
                <a:solidFill>
                  <a:srgbClr val="94A3B8"/>
                </a:solidFill>
                <a:latin typeface="Calibri" pitchFamily="34" charset="0"/>
                <a:ea typeface="Calibri" pitchFamily="34" charset="-122"/>
                <a:cs typeface="Calibri" pitchFamily="34" charset="-120"/>
              </a:rPr>
              <a:t>order and structure are not optional — they are survival.</a:t>
            </a:r>
            <a:endParaRPr lang="en-US" sz="1400" dirty="0"/>
          </a:p>
        </p:txBody>
      </p:sp>
      <p:sp>
        <p:nvSpPr>
          <p:cNvPr id="9" name="Text 7"/>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50 / 100</a:t>
            </a:r>
            <a:endParaRPr lang="en-US" sz="8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name="Slide 51">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What is Git?</a:t>
            </a:r>
            <a:endParaRPr lang="en-US" sz="2600" dirty="0"/>
          </a:p>
        </p:txBody>
      </p:sp>
      <p:sp>
        <p:nvSpPr>
          <p:cNvPr id="5" name="Shape 3"/>
          <p:cNvSpPr/>
          <p:nvPr/>
        </p:nvSpPr>
        <p:spPr>
          <a:xfrm>
            <a:off x="320040" y="1051560"/>
            <a:ext cx="4206240" cy="146304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6" name="Shape 4"/>
          <p:cNvSpPr/>
          <p:nvPr/>
        </p:nvSpPr>
        <p:spPr>
          <a:xfrm>
            <a:off x="320040" y="1051560"/>
            <a:ext cx="54864" cy="1463040"/>
          </a:xfrm>
          <a:prstGeom prst="rect">
            <a:avLst/>
          </a:prstGeom>
          <a:solidFill>
            <a:srgbClr val="0D9488"/>
          </a:solidFill>
          <a:ln/>
        </p:spPr>
      </p:sp>
      <p:sp>
        <p:nvSpPr>
          <p:cNvPr id="7" name="Text 5"/>
          <p:cNvSpPr/>
          <p:nvPr/>
        </p:nvSpPr>
        <p:spPr>
          <a:xfrm>
            <a:off x="502920" y="1097280"/>
            <a:ext cx="3840480" cy="274320"/>
          </a:xfrm>
          <a:prstGeom prst="rect">
            <a:avLst/>
          </a:prstGeom>
          <a:noFill/>
          <a:ln/>
        </p:spPr>
        <p:txBody>
          <a:bodyPr wrap="square" lIns="0" tIns="0" rIns="0" bIns="0" rtlCol="0" anchor="ctr"/>
          <a:lstStyle/>
          <a:p>
            <a:pPr indent="0" marL="0">
              <a:buNone/>
            </a:pPr>
            <a:r>
              <a:rPr lang="en-US" sz="1300" b="1" dirty="0">
                <a:solidFill>
                  <a:srgbClr val="1E293B"/>
                </a:solidFill>
                <a:latin typeface="Calibri" pitchFamily="34" charset="0"/>
                <a:ea typeface="Calibri" pitchFamily="34" charset="-122"/>
                <a:cs typeface="Calibri" pitchFamily="34" charset="-120"/>
              </a:rPr>
              <a:t>Distributed Version Control System</a:t>
            </a:r>
            <a:endParaRPr lang="en-US" sz="1300" dirty="0"/>
          </a:p>
        </p:txBody>
      </p:sp>
      <p:sp>
        <p:nvSpPr>
          <p:cNvPr id="8" name="Text 6"/>
          <p:cNvSpPr/>
          <p:nvPr/>
        </p:nvSpPr>
        <p:spPr>
          <a:xfrm>
            <a:off x="502920" y="1417320"/>
            <a:ext cx="3840480" cy="1005840"/>
          </a:xfrm>
          <a:prstGeom prst="rect">
            <a:avLst/>
          </a:prstGeom>
          <a:noFill/>
          <a:ln/>
        </p:spPr>
        <p:txBody>
          <a:bodyPr wrap="square" lIns="0" tIns="0" rIns="0" bIns="0" rtlCol="0" anchor="t"/>
          <a:lstStyle/>
          <a:p>
            <a:pPr indent="0" marL="0">
              <a:buNone/>
            </a:pPr>
            <a:r>
              <a:rPr lang="en-US" sz="1000" dirty="0">
                <a:solidFill>
                  <a:srgbClr val="475569"/>
                </a:solidFill>
                <a:latin typeface="Calibri" pitchFamily="34" charset="0"/>
                <a:ea typeface="Calibri" pitchFamily="34" charset="-122"/>
                <a:cs typeface="Calibri" pitchFamily="34" charset="-120"/>
              </a:rPr>
              <a:t>Git tracks every change to every file in your project.</a:t>
            </a:r>
            <a:endParaRPr lang="en-US" sz="1000" dirty="0"/>
          </a:p>
          <a:p>
            <a:pPr indent="0" marL="0">
              <a:buNone/>
            </a:pPr>
            <a:r>
              <a:rPr lang="en-US" sz="1000" dirty="0">
                <a:solidFill>
                  <a:srgbClr val="475569"/>
                </a:solidFill>
                <a:latin typeface="Calibri" pitchFamily="34" charset="0"/>
                <a:ea typeface="Calibri" pitchFamily="34" charset="-122"/>
                <a:cs typeface="Calibri" pitchFamily="34" charset="-120"/>
              </a:rPr>
              <a:t>Every developer has a full copy of the entire history.</a:t>
            </a:r>
            <a:endParaRPr lang="en-US" sz="1000" dirty="0"/>
          </a:p>
          <a:p>
            <a:pPr indent="0" marL="0">
              <a:buNone/>
            </a:pPr>
            <a:r>
              <a:rPr lang="en-US" sz="1000" dirty="0">
                <a:solidFill>
                  <a:srgbClr val="475569"/>
                </a:solidFill>
                <a:latin typeface="Calibri" pitchFamily="34" charset="0"/>
                <a:ea typeface="Calibri" pitchFamily="34" charset="-122"/>
                <a:cs typeface="Calibri" pitchFamily="34" charset="-120"/>
              </a:rPr>
              <a:t>You can go back to any point in time, compare changes,</a:t>
            </a:r>
            <a:endParaRPr lang="en-US" sz="1000" dirty="0"/>
          </a:p>
          <a:p>
            <a:pPr indent="0" marL="0">
              <a:buNone/>
            </a:pPr>
            <a:r>
              <a:rPr lang="en-US" sz="1000" dirty="0">
                <a:solidFill>
                  <a:srgbClr val="475569"/>
                </a:solidFill>
                <a:latin typeface="Calibri" pitchFamily="34" charset="0"/>
                <a:ea typeface="Calibri" pitchFamily="34" charset="-122"/>
                <a:cs typeface="Calibri" pitchFamily="34" charset="-120"/>
              </a:rPr>
              <a:t>and work in parallel without overwriting each other.</a:t>
            </a:r>
            <a:endParaRPr lang="en-US" sz="1000" dirty="0"/>
          </a:p>
        </p:txBody>
      </p:sp>
      <p:sp>
        <p:nvSpPr>
          <p:cNvPr id="9" name="Shape 7"/>
          <p:cNvSpPr/>
          <p:nvPr/>
        </p:nvSpPr>
        <p:spPr>
          <a:xfrm>
            <a:off x="4709160" y="1051560"/>
            <a:ext cx="4251960" cy="1463040"/>
          </a:xfrm>
          <a:prstGeom prst="rect">
            <a:avLst/>
          </a:prstGeom>
          <a:solidFill>
            <a:srgbClr val="0F1B2D"/>
          </a:solidFill>
          <a:ln/>
        </p:spPr>
      </p:sp>
      <p:sp>
        <p:nvSpPr>
          <p:cNvPr id="10" name="Text 8"/>
          <p:cNvSpPr/>
          <p:nvPr/>
        </p:nvSpPr>
        <p:spPr>
          <a:xfrm>
            <a:off x="4892040" y="1097280"/>
            <a:ext cx="3931920" cy="274320"/>
          </a:xfrm>
          <a:prstGeom prst="rect">
            <a:avLst/>
          </a:prstGeom>
          <a:noFill/>
          <a:ln/>
        </p:spPr>
        <p:txBody>
          <a:bodyPr wrap="square" lIns="0" tIns="0" rIns="0" bIns="0" rtlCol="0" anchor="ctr"/>
          <a:lstStyle/>
          <a:p>
            <a:pPr indent="0" marL="0">
              <a:buNone/>
            </a:pPr>
            <a:r>
              <a:rPr lang="en-US" sz="1300" b="1" dirty="0">
                <a:solidFill>
                  <a:srgbClr val="14B8A6"/>
                </a:solidFill>
                <a:latin typeface="Calibri" pitchFamily="34" charset="0"/>
                <a:ea typeface="Calibri" pitchFamily="34" charset="-122"/>
                <a:cs typeface="Calibri" pitchFamily="34" charset="-120"/>
              </a:rPr>
              <a:t>Installation</a:t>
            </a:r>
            <a:endParaRPr lang="en-US" sz="1300" dirty="0"/>
          </a:p>
        </p:txBody>
      </p:sp>
      <p:sp>
        <p:nvSpPr>
          <p:cNvPr id="11" name="Text 9"/>
          <p:cNvSpPr/>
          <p:nvPr/>
        </p:nvSpPr>
        <p:spPr>
          <a:xfrm>
            <a:off x="4892040" y="1463040"/>
            <a:ext cx="1371600" cy="22860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Linux (Ubuntu):</a:t>
            </a:r>
            <a:endParaRPr lang="en-US" sz="900" dirty="0"/>
          </a:p>
        </p:txBody>
      </p:sp>
      <p:sp>
        <p:nvSpPr>
          <p:cNvPr id="12" name="Text 10"/>
          <p:cNvSpPr/>
          <p:nvPr/>
        </p:nvSpPr>
        <p:spPr>
          <a:xfrm>
            <a:off x="6263640" y="1463040"/>
            <a:ext cx="2560320" cy="22860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sudo apt install git</a:t>
            </a:r>
            <a:endParaRPr lang="en-US" sz="900" dirty="0"/>
          </a:p>
        </p:txBody>
      </p:sp>
      <p:sp>
        <p:nvSpPr>
          <p:cNvPr id="13" name="Text 11"/>
          <p:cNvSpPr/>
          <p:nvPr/>
        </p:nvSpPr>
        <p:spPr>
          <a:xfrm>
            <a:off x="4892040" y="1691640"/>
            <a:ext cx="1371600" cy="22860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macOS:</a:t>
            </a:r>
            <a:endParaRPr lang="en-US" sz="900" dirty="0"/>
          </a:p>
        </p:txBody>
      </p:sp>
      <p:sp>
        <p:nvSpPr>
          <p:cNvPr id="14" name="Text 12"/>
          <p:cNvSpPr/>
          <p:nvPr/>
        </p:nvSpPr>
        <p:spPr>
          <a:xfrm>
            <a:off x="6263640" y="1691640"/>
            <a:ext cx="2560320" cy="22860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brew install git</a:t>
            </a:r>
            <a:endParaRPr lang="en-US" sz="900" dirty="0"/>
          </a:p>
        </p:txBody>
      </p:sp>
      <p:sp>
        <p:nvSpPr>
          <p:cNvPr id="15" name="Text 13"/>
          <p:cNvSpPr/>
          <p:nvPr/>
        </p:nvSpPr>
        <p:spPr>
          <a:xfrm>
            <a:off x="4892040" y="1920240"/>
            <a:ext cx="1371600" cy="22860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Windows:</a:t>
            </a:r>
            <a:endParaRPr lang="en-US" sz="900" dirty="0"/>
          </a:p>
        </p:txBody>
      </p:sp>
      <p:sp>
        <p:nvSpPr>
          <p:cNvPr id="16" name="Text 14"/>
          <p:cNvSpPr/>
          <p:nvPr/>
        </p:nvSpPr>
        <p:spPr>
          <a:xfrm>
            <a:off x="6263640" y="1920240"/>
            <a:ext cx="2560320" cy="22860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git-scm.com/download/win</a:t>
            </a:r>
            <a:endParaRPr lang="en-US" sz="900" dirty="0"/>
          </a:p>
        </p:txBody>
      </p:sp>
      <p:sp>
        <p:nvSpPr>
          <p:cNvPr id="17" name="Text 15"/>
          <p:cNvSpPr/>
          <p:nvPr/>
        </p:nvSpPr>
        <p:spPr>
          <a:xfrm>
            <a:off x="4892040" y="2148840"/>
            <a:ext cx="1371600" cy="22860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Air-gapped:</a:t>
            </a:r>
            <a:endParaRPr lang="en-US" sz="900" dirty="0"/>
          </a:p>
        </p:txBody>
      </p:sp>
      <p:sp>
        <p:nvSpPr>
          <p:cNvPr id="18" name="Text 16"/>
          <p:cNvSpPr/>
          <p:nvPr/>
        </p:nvSpPr>
        <p:spPr>
          <a:xfrm>
            <a:off x="6263640" y="2148840"/>
            <a:ext cx="2560320" cy="22860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Copy .deb/.rpm from mirror</a:t>
            </a:r>
            <a:endParaRPr lang="en-US" sz="900" dirty="0"/>
          </a:p>
        </p:txBody>
      </p:sp>
      <p:sp>
        <p:nvSpPr>
          <p:cNvPr id="19" name="Shape 17"/>
          <p:cNvSpPr/>
          <p:nvPr/>
        </p:nvSpPr>
        <p:spPr>
          <a:xfrm>
            <a:off x="320040" y="2697480"/>
            <a:ext cx="8641080" cy="210312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20" name="Text 18"/>
          <p:cNvSpPr/>
          <p:nvPr/>
        </p:nvSpPr>
        <p:spPr>
          <a:xfrm>
            <a:off x="502920" y="2743200"/>
            <a:ext cx="8229600" cy="274320"/>
          </a:xfrm>
          <a:prstGeom prst="rect">
            <a:avLst/>
          </a:prstGeom>
          <a:noFill/>
          <a:ln/>
        </p:spPr>
        <p:txBody>
          <a:bodyPr wrap="square" lIns="0" tIns="0" rIns="0" bIns="0" rtlCol="0" anchor="ctr"/>
          <a:lstStyle/>
          <a:p>
            <a:pPr indent="0" marL="0">
              <a:buNone/>
            </a:pPr>
            <a:r>
              <a:rPr lang="en-US" sz="1300" b="1" dirty="0">
                <a:solidFill>
                  <a:srgbClr val="1E293B"/>
                </a:solidFill>
                <a:latin typeface="Calibri" pitchFamily="34" charset="0"/>
                <a:ea typeface="Calibri" pitchFamily="34" charset="-122"/>
                <a:cs typeface="Calibri" pitchFamily="34" charset="-120"/>
              </a:rPr>
              <a:t>Essential Commands</a:t>
            </a:r>
            <a:endParaRPr lang="en-US" sz="1300" dirty="0"/>
          </a:p>
        </p:txBody>
      </p:sp>
      <p:sp>
        <p:nvSpPr>
          <p:cNvPr id="21" name="Text 19"/>
          <p:cNvSpPr/>
          <p:nvPr/>
        </p:nvSpPr>
        <p:spPr>
          <a:xfrm>
            <a:off x="502920" y="3090672"/>
            <a:ext cx="2103120" cy="182880"/>
          </a:xfrm>
          <a:prstGeom prst="rect">
            <a:avLst/>
          </a:prstGeom>
          <a:noFill/>
          <a:ln/>
        </p:spPr>
        <p:txBody>
          <a:bodyPr wrap="square" lIns="0" tIns="0" rIns="0" bIns="0" rtlCol="0" anchor="ctr"/>
          <a:lstStyle/>
          <a:p>
            <a:pPr indent="0" marL="0">
              <a:buNone/>
            </a:pPr>
            <a:r>
              <a:rPr lang="en-US" sz="900" dirty="0">
                <a:solidFill>
                  <a:srgbClr val="0D9488"/>
                </a:solidFill>
                <a:latin typeface="Consolas" pitchFamily="34" charset="0"/>
                <a:ea typeface="Consolas" pitchFamily="34" charset="-122"/>
                <a:cs typeface="Consolas" pitchFamily="34" charset="-120"/>
              </a:rPr>
              <a:t>git init</a:t>
            </a:r>
            <a:endParaRPr lang="en-US" sz="900" dirty="0"/>
          </a:p>
        </p:txBody>
      </p:sp>
      <p:sp>
        <p:nvSpPr>
          <p:cNvPr id="22" name="Text 20"/>
          <p:cNvSpPr/>
          <p:nvPr/>
        </p:nvSpPr>
        <p:spPr>
          <a:xfrm>
            <a:off x="2606040" y="3090672"/>
            <a:ext cx="2194560" cy="18288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Create a new Git repository in current directory</a:t>
            </a:r>
            <a:endParaRPr lang="en-US" sz="850" dirty="0"/>
          </a:p>
        </p:txBody>
      </p:sp>
      <p:sp>
        <p:nvSpPr>
          <p:cNvPr id="23" name="Text 21"/>
          <p:cNvSpPr/>
          <p:nvPr/>
        </p:nvSpPr>
        <p:spPr>
          <a:xfrm>
            <a:off x="502920" y="3483864"/>
            <a:ext cx="2103120" cy="182880"/>
          </a:xfrm>
          <a:prstGeom prst="rect">
            <a:avLst/>
          </a:prstGeom>
          <a:noFill/>
          <a:ln/>
        </p:spPr>
        <p:txBody>
          <a:bodyPr wrap="square" lIns="0" tIns="0" rIns="0" bIns="0" rtlCol="0" anchor="ctr"/>
          <a:lstStyle/>
          <a:p>
            <a:pPr indent="0" marL="0">
              <a:buNone/>
            </a:pPr>
            <a:r>
              <a:rPr lang="en-US" sz="900" dirty="0">
                <a:solidFill>
                  <a:srgbClr val="0D9488"/>
                </a:solidFill>
                <a:latin typeface="Consolas" pitchFamily="34" charset="0"/>
                <a:ea typeface="Consolas" pitchFamily="34" charset="-122"/>
                <a:cs typeface="Consolas" pitchFamily="34" charset="-120"/>
              </a:rPr>
              <a:t>git clone &lt;url&gt;</a:t>
            </a:r>
            <a:endParaRPr lang="en-US" sz="900" dirty="0"/>
          </a:p>
        </p:txBody>
      </p:sp>
      <p:sp>
        <p:nvSpPr>
          <p:cNvPr id="24" name="Text 22"/>
          <p:cNvSpPr/>
          <p:nvPr/>
        </p:nvSpPr>
        <p:spPr>
          <a:xfrm>
            <a:off x="2606040" y="3483864"/>
            <a:ext cx="2194560" cy="18288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Download a repository from a remote server</a:t>
            </a:r>
            <a:endParaRPr lang="en-US" sz="850" dirty="0"/>
          </a:p>
        </p:txBody>
      </p:sp>
      <p:sp>
        <p:nvSpPr>
          <p:cNvPr id="25" name="Text 23"/>
          <p:cNvSpPr/>
          <p:nvPr/>
        </p:nvSpPr>
        <p:spPr>
          <a:xfrm>
            <a:off x="502920" y="3877056"/>
            <a:ext cx="2103120" cy="182880"/>
          </a:xfrm>
          <a:prstGeom prst="rect">
            <a:avLst/>
          </a:prstGeom>
          <a:noFill/>
          <a:ln/>
        </p:spPr>
        <p:txBody>
          <a:bodyPr wrap="square" lIns="0" tIns="0" rIns="0" bIns="0" rtlCol="0" anchor="ctr"/>
          <a:lstStyle/>
          <a:p>
            <a:pPr indent="0" marL="0">
              <a:buNone/>
            </a:pPr>
            <a:r>
              <a:rPr lang="en-US" sz="900" dirty="0">
                <a:solidFill>
                  <a:srgbClr val="0D9488"/>
                </a:solidFill>
                <a:latin typeface="Consolas" pitchFamily="34" charset="0"/>
                <a:ea typeface="Consolas" pitchFamily="34" charset="-122"/>
                <a:cs typeface="Consolas" pitchFamily="34" charset="-120"/>
              </a:rPr>
              <a:t>git add .</a:t>
            </a:r>
            <a:endParaRPr lang="en-US" sz="900" dirty="0"/>
          </a:p>
        </p:txBody>
      </p:sp>
      <p:sp>
        <p:nvSpPr>
          <p:cNvPr id="26" name="Text 24"/>
          <p:cNvSpPr/>
          <p:nvPr/>
        </p:nvSpPr>
        <p:spPr>
          <a:xfrm>
            <a:off x="2606040" y="3877056"/>
            <a:ext cx="2194560" cy="18288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Stage all changed files for the next commit</a:t>
            </a:r>
            <a:endParaRPr lang="en-US" sz="850" dirty="0"/>
          </a:p>
        </p:txBody>
      </p:sp>
      <p:sp>
        <p:nvSpPr>
          <p:cNvPr id="27" name="Text 25"/>
          <p:cNvSpPr/>
          <p:nvPr/>
        </p:nvSpPr>
        <p:spPr>
          <a:xfrm>
            <a:off x="502920" y="4270248"/>
            <a:ext cx="2103120" cy="182880"/>
          </a:xfrm>
          <a:prstGeom prst="rect">
            <a:avLst/>
          </a:prstGeom>
          <a:noFill/>
          <a:ln/>
        </p:spPr>
        <p:txBody>
          <a:bodyPr wrap="square" lIns="0" tIns="0" rIns="0" bIns="0" rtlCol="0" anchor="ctr"/>
          <a:lstStyle/>
          <a:p>
            <a:pPr indent="0" marL="0">
              <a:buNone/>
            </a:pPr>
            <a:r>
              <a:rPr lang="en-US" sz="900" dirty="0">
                <a:solidFill>
                  <a:srgbClr val="0D9488"/>
                </a:solidFill>
                <a:latin typeface="Consolas" pitchFamily="34" charset="0"/>
                <a:ea typeface="Consolas" pitchFamily="34" charset="-122"/>
                <a:cs typeface="Consolas" pitchFamily="34" charset="-120"/>
              </a:rPr>
              <a:t>git commit -m "message"</a:t>
            </a:r>
            <a:endParaRPr lang="en-US" sz="900" dirty="0"/>
          </a:p>
        </p:txBody>
      </p:sp>
      <p:sp>
        <p:nvSpPr>
          <p:cNvPr id="28" name="Text 26"/>
          <p:cNvSpPr/>
          <p:nvPr/>
        </p:nvSpPr>
        <p:spPr>
          <a:xfrm>
            <a:off x="2606040" y="4270248"/>
            <a:ext cx="2194560" cy="18288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Save staged changes with a description</a:t>
            </a:r>
            <a:endParaRPr lang="en-US" sz="850" dirty="0"/>
          </a:p>
        </p:txBody>
      </p:sp>
      <p:sp>
        <p:nvSpPr>
          <p:cNvPr id="29" name="Text 27"/>
          <p:cNvSpPr/>
          <p:nvPr/>
        </p:nvSpPr>
        <p:spPr>
          <a:xfrm>
            <a:off x="4800600" y="3090672"/>
            <a:ext cx="2103120" cy="182880"/>
          </a:xfrm>
          <a:prstGeom prst="rect">
            <a:avLst/>
          </a:prstGeom>
          <a:noFill/>
          <a:ln/>
        </p:spPr>
        <p:txBody>
          <a:bodyPr wrap="square" lIns="0" tIns="0" rIns="0" bIns="0" rtlCol="0" anchor="ctr"/>
          <a:lstStyle/>
          <a:p>
            <a:pPr indent="0" marL="0">
              <a:buNone/>
            </a:pPr>
            <a:r>
              <a:rPr lang="en-US" sz="900" dirty="0">
                <a:solidFill>
                  <a:srgbClr val="0D9488"/>
                </a:solidFill>
                <a:latin typeface="Consolas" pitchFamily="34" charset="0"/>
                <a:ea typeface="Consolas" pitchFamily="34" charset="-122"/>
                <a:cs typeface="Consolas" pitchFamily="34" charset="-120"/>
              </a:rPr>
              <a:t>git push</a:t>
            </a:r>
            <a:endParaRPr lang="en-US" sz="900" dirty="0"/>
          </a:p>
        </p:txBody>
      </p:sp>
      <p:sp>
        <p:nvSpPr>
          <p:cNvPr id="30" name="Text 28"/>
          <p:cNvSpPr/>
          <p:nvPr/>
        </p:nvSpPr>
        <p:spPr>
          <a:xfrm>
            <a:off x="6903720" y="3090672"/>
            <a:ext cx="2194560" cy="18288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Upload your commits to the remote server</a:t>
            </a:r>
            <a:endParaRPr lang="en-US" sz="850" dirty="0"/>
          </a:p>
        </p:txBody>
      </p:sp>
      <p:sp>
        <p:nvSpPr>
          <p:cNvPr id="31" name="Text 29"/>
          <p:cNvSpPr/>
          <p:nvPr/>
        </p:nvSpPr>
        <p:spPr>
          <a:xfrm>
            <a:off x="4800600" y="3483864"/>
            <a:ext cx="2103120" cy="182880"/>
          </a:xfrm>
          <a:prstGeom prst="rect">
            <a:avLst/>
          </a:prstGeom>
          <a:noFill/>
          <a:ln/>
        </p:spPr>
        <p:txBody>
          <a:bodyPr wrap="square" lIns="0" tIns="0" rIns="0" bIns="0" rtlCol="0" anchor="ctr"/>
          <a:lstStyle/>
          <a:p>
            <a:pPr indent="0" marL="0">
              <a:buNone/>
            </a:pPr>
            <a:r>
              <a:rPr lang="en-US" sz="900" dirty="0">
                <a:solidFill>
                  <a:srgbClr val="0D9488"/>
                </a:solidFill>
                <a:latin typeface="Consolas" pitchFamily="34" charset="0"/>
                <a:ea typeface="Consolas" pitchFamily="34" charset="-122"/>
                <a:cs typeface="Consolas" pitchFamily="34" charset="-120"/>
              </a:rPr>
              <a:t>git pull</a:t>
            </a:r>
            <a:endParaRPr lang="en-US" sz="900" dirty="0"/>
          </a:p>
        </p:txBody>
      </p:sp>
      <p:sp>
        <p:nvSpPr>
          <p:cNvPr id="32" name="Text 30"/>
          <p:cNvSpPr/>
          <p:nvPr/>
        </p:nvSpPr>
        <p:spPr>
          <a:xfrm>
            <a:off x="6903720" y="3483864"/>
            <a:ext cx="2194560" cy="18288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Download and merge latest changes from remote</a:t>
            </a:r>
            <a:endParaRPr lang="en-US" sz="850" dirty="0"/>
          </a:p>
        </p:txBody>
      </p:sp>
      <p:sp>
        <p:nvSpPr>
          <p:cNvPr id="33" name="Text 31"/>
          <p:cNvSpPr/>
          <p:nvPr/>
        </p:nvSpPr>
        <p:spPr>
          <a:xfrm>
            <a:off x="4800600" y="3877056"/>
            <a:ext cx="2103120" cy="182880"/>
          </a:xfrm>
          <a:prstGeom prst="rect">
            <a:avLst/>
          </a:prstGeom>
          <a:noFill/>
          <a:ln/>
        </p:spPr>
        <p:txBody>
          <a:bodyPr wrap="square" lIns="0" tIns="0" rIns="0" bIns="0" rtlCol="0" anchor="ctr"/>
          <a:lstStyle/>
          <a:p>
            <a:pPr indent="0" marL="0">
              <a:buNone/>
            </a:pPr>
            <a:r>
              <a:rPr lang="en-US" sz="900" dirty="0">
                <a:solidFill>
                  <a:srgbClr val="0D9488"/>
                </a:solidFill>
                <a:latin typeface="Consolas" pitchFamily="34" charset="0"/>
                <a:ea typeface="Consolas" pitchFamily="34" charset="-122"/>
                <a:cs typeface="Consolas" pitchFamily="34" charset="-120"/>
              </a:rPr>
              <a:t>git status</a:t>
            </a:r>
            <a:endParaRPr lang="en-US" sz="900" dirty="0"/>
          </a:p>
        </p:txBody>
      </p:sp>
      <p:sp>
        <p:nvSpPr>
          <p:cNvPr id="34" name="Text 32"/>
          <p:cNvSpPr/>
          <p:nvPr/>
        </p:nvSpPr>
        <p:spPr>
          <a:xfrm>
            <a:off x="6903720" y="3877056"/>
            <a:ext cx="2194560" cy="18288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See which files have changed since last commit</a:t>
            </a:r>
            <a:endParaRPr lang="en-US" sz="850" dirty="0"/>
          </a:p>
        </p:txBody>
      </p:sp>
      <p:sp>
        <p:nvSpPr>
          <p:cNvPr id="35" name="Text 33"/>
          <p:cNvSpPr/>
          <p:nvPr/>
        </p:nvSpPr>
        <p:spPr>
          <a:xfrm>
            <a:off x="4800600" y="4270248"/>
            <a:ext cx="2103120" cy="182880"/>
          </a:xfrm>
          <a:prstGeom prst="rect">
            <a:avLst/>
          </a:prstGeom>
          <a:noFill/>
          <a:ln/>
        </p:spPr>
        <p:txBody>
          <a:bodyPr wrap="square" lIns="0" tIns="0" rIns="0" bIns="0" rtlCol="0" anchor="ctr"/>
          <a:lstStyle/>
          <a:p>
            <a:pPr indent="0" marL="0">
              <a:buNone/>
            </a:pPr>
            <a:r>
              <a:rPr lang="en-US" sz="900" dirty="0">
                <a:solidFill>
                  <a:srgbClr val="0D9488"/>
                </a:solidFill>
                <a:latin typeface="Consolas" pitchFamily="34" charset="0"/>
                <a:ea typeface="Consolas" pitchFamily="34" charset="-122"/>
                <a:cs typeface="Consolas" pitchFamily="34" charset="-120"/>
              </a:rPr>
              <a:t>git log --oneline</a:t>
            </a:r>
            <a:endParaRPr lang="en-US" sz="900" dirty="0"/>
          </a:p>
        </p:txBody>
      </p:sp>
      <p:sp>
        <p:nvSpPr>
          <p:cNvPr id="36" name="Text 34"/>
          <p:cNvSpPr/>
          <p:nvPr/>
        </p:nvSpPr>
        <p:spPr>
          <a:xfrm>
            <a:off x="6903720" y="4270248"/>
            <a:ext cx="2194560" cy="18288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View commit history (one line per commit)</a:t>
            </a:r>
            <a:endParaRPr lang="en-US" sz="850" dirty="0"/>
          </a:p>
        </p:txBody>
      </p:sp>
      <p:sp>
        <p:nvSpPr>
          <p:cNvPr id="37" name="Text 35"/>
          <p:cNvSpPr/>
          <p:nvPr/>
        </p:nvSpPr>
        <p:spPr>
          <a:xfrm>
            <a:off x="320040" y="4709160"/>
            <a:ext cx="8503920" cy="274320"/>
          </a:xfrm>
          <a:prstGeom prst="rect">
            <a:avLst/>
          </a:prstGeom>
          <a:noFill/>
          <a:ln/>
        </p:spPr>
        <p:txBody>
          <a:bodyPr wrap="square" rtlCol="0" anchor="ctr"/>
          <a:lstStyle/>
          <a:p>
            <a:pPr algn="ctr" indent="0" marL="0">
              <a:buNone/>
            </a:pPr>
            <a:r>
              <a:rPr lang="en-US" sz="1000" i="1" dirty="0">
                <a:solidFill>
                  <a:srgbClr val="0D9488"/>
                </a:solidFill>
                <a:latin typeface="Calibri" pitchFamily="34" charset="0"/>
                <a:ea typeface="Calibri" pitchFamily="34" charset="-122"/>
                <a:cs typeface="Calibri" pitchFamily="34" charset="-120"/>
              </a:rPr>
              <a:t>Learn more:  git-scm.com/doc  •  atlassian.com/git/tutorials  •  learngitbranching.js.org</a:t>
            </a:r>
            <a:endParaRPr lang="en-US" sz="1000" dirty="0"/>
          </a:p>
        </p:txBody>
      </p:sp>
      <p:sp>
        <p:nvSpPr>
          <p:cNvPr id="38" name="Text 36"/>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51 / 100</a:t>
            </a:r>
            <a:endParaRPr lang="en-US" sz="8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name="Slide 52">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Remotes, Branches &amp; Collaboration</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Git is local. GitHub / GitLab are where teams come together.</a:t>
            </a:r>
            <a:endParaRPr lang="en-US" sz="1300" dirty="0"/>
          </a:p>
        </p:txBody>
      </p:sp>
      <p:sp>
        <p:nvSpPr>
          <p:cNvPr id="5" name="Shape 3"/>
          <p:cNvSpPr/>
          <p:nvPr/>
        </p:nvSpPr>
        <p:spPr>
          <a:xfrm>
            <a:off x="365760" y="1234440"/>
            <a:ext cx="4160520" cy="105156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6" name="Shape 4"/>
          <p:cNvSpPr/>
          <p:nvPr/>
        </p:nvSpPr>
        <p:spPr>
          <a:xfrm>
            <a:off x="365760" y="1234440"/>
            <a:ext cx="4160520" cy="36576"/>
          </a:xfrm>
          <a:prstGeom prst="rect">
            <a:avLst/>
          </a:prstGeom>
          <a:solidFill>
            <a:srgbClr val="0D9488"/>
          </a:solidFill>
          <a:ln/>
        </p:spPr>
      </p:sp>
      <p:sp>
        <p:nvSpPr>
          <p:cNvPr id="7" name="Text 5"/>
          <p:cNvSpPr/>
          <p:nvPr/>
        </p:nvSpPr>
        <p:spPr>
          <a:xfrm>
            <a:off x="502920" y="1280160"/>
            <a:ext cx="2286000" cy="274320"/>
          </a:xfrm>
          <a:prstGeom prst="rect">
            <a:avLst/>
          </a:prstGeom>
          <a:noFill/>
          <a:ln/>
        </p:spPr>
        <p:txBody>
          <a:bodyPr wrap="square" lIns="0" tIns="0" rIns="0" bIns="0" rtlCol="0" anchor="ctr"/>
          <a:lstStyle/>
          <a:p>
            <a:pPr indent="0" marL="0">
              <a:buNone/>
            </a:pPr>
            <a:r>
              <a:rPr lang="en-US" sz="1500" b="1" dirty="0">
                <a:solidFill>
                  <a:srgbClr val="FFFFFF"/>
                </a:solidFill>
                <a:latin typeface="Calibri" pitchFamily="34" charset="0"/>
                <a:ea typeface="Calibri" pitchFamily="34" charset="-122"/>
                <a:cs typeface="Calibri" pitchFamily="34" charset="-120"/>
              </a:rPr>
              <a:t>GitHub</a:t>
            </a:r>
            <a:endParaRPr lang="en-US" sz="1500" dirty="0"/>
          </a:p>
        </p:txBody>
      </p:sp>
      <p:sp>
        <p:nvSpPr>
          <p:cNvPr id="8" name="Text 6"/>
          <p:cNvSpPr/>
          <p:nvPr/>
        </p:nvSpPr>
        <p:spPr>
          <a:xfrm>
            <a:off x="2926080" y="1280160"/>
            <a:ext cx="1463040" cy="274320"/>
          </a:xfrm>
          <a:prstGeom prst="rect">
            <a:avLst/>
          </a:prstGeom>
          <a:noFill/>
          <a:ln/>
        </p:spPr>
        <p:txBody>
          <a:bodyPr wrap="square" lIns="0" tIns="0" rIns="0" bIns="0" rtlCol="0" anchor="ctr"/>
          <a:lstStyle/>
          <a:p>
            <a:pPr algn="r" indent="0" marL="0">
              <a:buNone/>
            </a:pPr>
            <a:r>
              <a:rPr lang="en-US" sz="900" dirty="0">
                <a:solidFill>
                  <a:srgbClr val="94A3B8"/>
                </a:solidFill>
                <a:latin typeface="Consolas" pitchFamily="34" charset="0"/>
                <a:ea typeface="Consolas" pitchFamily="34" charset="-122"/>
                <a:cs typeface="Consolas" pitchFamily="34" charset="-120"/>
              </a:rPr>
              <a:t>github.com</a:t>
            </a:r>
            <a:endParaRPr lang="en-US" sz="900" dirty="0"/>
          </a:p>
        </p:txBody>
      </p:sp>
      <p:sp>
        <p:nvSpPr>
          <p:cNvPr id="9" name="Text 7"/>
          <p:cNvSpPr/>
          <p:nvPr/>
        </p:nvSpPr>
        <p:spPr>
          <a:xfrm>
            <a:off x="502920" y="1600200"/>
            <a:ext cx="3840480" cy="59436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Hosted by Microsoft. The largest open-source</a:t>
            </a:r>
            <a:endParaRPr lang="en-US" sz="1000" dirty="0"/>
          </a:p>
          <a:p>
            <a:pPr indent="0" marL="0">
              <a:buNone/>
            </a:pPr>
            <a:r>
              <a:rPr lang="en-US" sz="1000" dirty="0">
                <a:solidFill>
                  <a:srgbClr val="94A3B8"/>
                </a:solidFill>
                <a:latin typeface="Calibri" pitchFamily="34" charset="0"/>
                <a:ea typeface="Calibri" pitchFamily="34" charset="-122"/>
                <a:cs typeface="Calibri" pitchFamily="34" charset="-120"/>
              </a:rPr>
              <a:t>platform. Cloud-first. Great CI/CD with Actions.</a:t>
            </a:r>
            <a:endParaRPr lang="en-US" sz="1000" dirty="0"/>
          </a:p>
        </p:txBody>
      </p:sp>
      <p:sp>
        <p:nvSpPr>
          <p:cNvPr id="10" name="Shape 8"/>
          <p:cNvSpPr/>
          <p:nvPr/>
        </p:nvSpPr>
        <p:spPr>
          <a:xfrm>
            <a:off x="4754880" y="1234440"/>
            <a:ext cx="4160520" cy="105156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1" name="Shape 9"/>
          <p:cNvSpPr/>
          <p:nvPr/>
        </p:nvSpPr>
        <p:spPr>
          <a:xfrm>
            <a:off x="4754880" y="1234440"/>
            <a:ext cx="4160520" cy="36576"/>
          </a:xfrm>
          <a:prstGeom prst="rect">
            <a:avLst/>
          </a:prstGeom>
          <a:solidFill>
            <a:srgbClr val="EA580C"/>
          </a:solidFill>
          <a:ln/>
        </p:spPr>
      </p:sp>
      <p:sp>
        <p:nvSpPr>
          <p:cNvPr id="12" name="Text 10"/>
          <p:cNvSpPr/>
          <p:nvPr/>
        </p:nvSpPr>
        <p:spPr>
          <a:xfrm>
            <a:off x="4892040" y="1280160"/>
            <a:ext cx="2286000" cy="274320"/>
          </a:xfrm>
          <a:prstGeom prst="rect">
            <a:avLst/>
          </a:prstGeom>
          <a:noFill/>
          <a:ln/>
        </p:spPr>
        <p:txBody>
          <a:bodyPr wrap="square" lIns="0" tIns="0" rIns="0" bIns="0" rtlCol="0" anchor="ctr"/>
          <a:lstStyle/>
          <a:p>
            <a:pPr indent="0" marL="0">
              <a:buNone/>
            </a:pPr>
            <a:r>
              <a:rPr lang="en-US" sz="1500" b="1" dirty="0">
                <a:solidFill>
                  <a:srgbClr val="FFFFFF"/>
                </a:solidFill>
                <a:latin typeface="Calibri" pitchFamily="34" charset="0"/>
                <a:ea typeface="Calibri" pitchFamily="34" charset="-122"/>
                <a:cs typeface="Calibri" pitchFamily="34" charset="-120"/>
              </a:rPr>
              <a:t>GitLab</a:t>
            </a:r>
            <a:endParaRPr lang="en-US" sz="1500" dirty="0"/>
          </a:p>
        </p:txBody>
      </p:sp>
      <p:sp>
        <p:nvSpPr>
          <p:cNvPr id="13" name="Text 11"/>
          <p:cNvSpPr/>
          <p:nvPr/>
        </p:nvSpPr>
        <p:spPr>
          <a:xfrm>
            <a:off x="7315200" y="1280160"/>
            <a:ext cx="1463040" cy="274320"/>
          </a:xfrm>
          <a:prstGeom prst="rect">
            <a:avLst/>
          </a:prstGeom>
          <a:noFill/>
          <a:ln/>
        </p:spPr>
        <p:txBody>
          <a:bodyPr wrap="square" lIns="0" tIns="0" rIns="0" bIns="0" rtlCol="0" anchor="ctr"/>
          <a:lstStyle/>
          <a:p>
            <a:pPr algn="r" indent="0" marL="0">
              <a:buNone/>
            </a:pPr>
            <a:r>
              <a:rPr lang="en-US" sz="900" dirty="0">
                <a:solidFill>
                  <a:srgbClr val="94A3B8"/>
                </a:solidFill>
                <a:latin typeface="Consolas" pitchFamily="34" charset="0"/>
                <a:ea typeface="Consolas" pitchFamily="34" charset="-122"/>
                <a:cs typeface="Consolas" pitchFamily="34" charset="-120"/>
              </a:rPr>
              <a:t>gitlab.com</a:t>
            </a:r>
            <a:endParaRPr lang="en-US" sz="900" dirty="0"/>
          </a:p>
        </p:txBody>
      </p:sp>
      <p:sp>
        <p:nvSpPr>
          <p:cNvPr id="14" name="Text 12"/>
          <p:cNvSpPr/>
          <p:nvPr/>
        </p:nvSpPr>
        <p:spPr>
          <a:xfrm>
            <a:off x="4892040" y="1600200"/>
            <a:ext cx="3840480" cy="59436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Self-hosted or cloud. Built-in CI/CD pipeline.</a:t>
            </a:r>
            <a:endParaRPr lang="en-US" sz="1000" dirty="0"/>
          </a:p>
          <a:p>
            <a:pPr indent="0" marL="0">
              <a:buNone/>
            </a:pPr>
            <a:r>
              <a:rPr lang="en-US" sz="1000" dirty="0">
                <a:solidFill>
                  <a:srgbClr val="94A3B8"/>
                </a:solidFill>
                <a:latin typeface="Calibri" pitchFamily="34" charset="0"/>
                <a:ea typeface="Calibri" pitchFamily="34" charset="-122"/>
                <a:cs typeface="Calibri" pitchFamily="34" charset="-120"/>
              </a:rPr>
              <a:t>Popular in enterprise and air-gapped environments.</a:t>
            </a:r>
            <a:endParaRPr lang="en-US" sz="1000" dirty="0"/>
          </a:p>
        </p:txBody>
      </p:sp>
      <p:sp>
        <p:nvSpPr>
          <p:cNvPr id="15" name="Shape 13"/>
          <p:cNvSpPr/>
          <p:nvPr/>
        </p:nvSpPr>
        <p:spPr>
          <a:xfrm>
            <a:off x="365760" y="2468880"/>
            <a:ext cx="8549640" cy="2377440"/>
          </a:xfrm>
          <a:prstGeom prst="rect">
            <a:avLst/>
          </a:prstGeom>
          <a:solidFill>
            <a:srgbClr val="1A2744"/>
          </a:solidFill>
          <a:ln/>
        </p:spPr>
      </p:sp>
      <p:sp>
        <p:nvSpPr>
          <p:cNvPr id="16" name="Text 14"/>
          <p:cNvSpPr/>
          <p:nvPr/>
        </p:nvSpPr>
        <p:spPr>
          <a:xfrm>
            <a:off x="548640" y="2514600"/>
            <a:ext cx="8229600" cy="320040"/>
          </a:xfrm>
          <a:prstGeom prst="rect">
            <a:avLst/>
          </a:prstGeom>
          <a:noFill/>
          <a:ln/>
        </p:spPr>
        <p:txBody>
          <a:bodyPr wrap="square" lIns="0" tIns="0" rIns="0" bIns="0" rtlCol="0" anchor="ctr"/>
          <a:lstStyle/>
          <a:p>
            <a:pPr indent="0" marL="0">
              <a:buNone/>
            </a:pPr>
            <a:r>
              <a:rPr lang="en-US" sz="1400" b="1" dirty="0">
                <a:solidFill>
                  <a:srgbClr val="14B8A6"/>
                </a:solidFill>
                <a:latin typeface="Calibri" pitchFamily="34" charset="0"/>
                <a:ea typeface="Calibri" pitchFamily="34" charset="-122"/>
                <a:cs typeface="Calibri" pitchFamily="34" charset="-120"/>
              </a:rPr>
              <a:t>What are Branches?</a:t>
            </a:r>
            <a:endParaRPr lang="en-US" sz="1400" dirty="0"/>
          </a:p>
        </p:txBody>
      </p:sp>
      <p:sp>
        <p:nvSpPr>
          <p:cNvPr id="17" name="Text 15"/>
          <p:cNvSpPr/>
          <p:nvPr/>
        </p:nvSpPr>
        <p:spPr>
          <a:xfrm>
            <a:off x="548640" y="2834640"/>
            <a:ext cx="8229600" cy="45720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A branch is a parallel copy of your code where you can make changes without affecting anyone else.</a:t>
            </a:r>
            <a:endParaRPr lang="en-US" sz="1000" dirty="0"/>
          </a:p>
          <a:p>
            <a:pPr indent="0" marL="0">
              <a:buNone/>
            </a:pPr>
            <a:r>
              <a:rPr lang="en-US" sz="1000" dirty="0">
                <a:solidFill>
                  <a:srgbClr val="94A3B8"/>
                </a:solidFill>
                <a:latin typeface="Calibri" pitchFamily="34" charset="0"/>
                <a:ea typeface="Calibri" pitchFamily="34" charset="-122"/>
                <a:cs typeface="Calibri" pitchFamily="34" charset="-120"/>
              </a:rPr>
              <a:t>When your work is done and reviewed, you merge it back into the main branch.</a:t>
            </a:r>
            <a:endParaRPr lang="en-US" sz="1000" dirty="0"/>
          </a:p>
        </p:txBody>
      </p:sp>
      <p:sp>
        <p:nvSpPr>
          <p:cNvPr id="18" name="Shape 16"/>
          <p:cNvSpPr/>
          <p:nvPr/>
        </p:nvSpPr>
        <p:spPr>
          <a:xfrm>
            <a:off x="731520" y="3474720"/>
            <a:ext cx="7680960" cy="36576"/>
          </a:xfrm>
          <a:prstGeom prst="rect">
            <a:avLst/>
          </a:prstGeom>
          <a:solidFill>
            <a:srgbClr val="0D9488"/>
          </a:solidFill>
          <a:ln/>
        </p:spPr>
      </p:sp>
      <p:sp>
        <p:nvSpPr>
          <p:cNvPr id="19" name="Text 17"/>
          <p:cNvSpPr/>
          <p:nvPr/>
        </p:nvSpPr>
        <p:spPr>
          <a:xfrm>
            <a:off x="731520" y="3218688"/>
            <a:ext cx="731520" cy="228600"/>
          </a:xfrm>
          <a:prstGeom prst="rect">
            <a:avLst/>
          </a:prstGeom>
          <a:noFill/>
          <a:ln/>
        </p:spPr>
        <p:txBody>
          <a:bodyPr wrap="square" rtlCol="0" anchor="ctr"/>
          <a:lstStyle/>
          <a:p>
            <a:pPr indent="0" marL="0">
              <a:buNone/>
            </a:pPr>
            <a:r>
              <a:rPr lang="en-US" sz="1000" b="1" dirty="0">
                <a:solidFill>
                  <a:srgbClr val="0D9488"/>
                </a:solidFill>
                <a:latin typeface="Consolas" pitchFamily="34" charset="0"/>
                <a:ea typeface="Consolas" pitchFamily="34" charset="-122"/>
                <a:cs typeface="Consolas" pitchFamily="34" charset="-120"/>
              </a:rPr>
              <a:t>main</a:t>
            </a:r>
            <a:endParaRPr lang="en-US" sz="1000" dirty="0"/>
          </a:p>
        </p:txBody>
      </p:sp>
      <p:sp>
        <p:nvSpPr>
          <p:cNvPr id="20" name="Shape 18"/>
          <p:cNvSpPr/>
          <p:nvPr/>
        </p:nvSpPr>
        <p:spPr>
          <a:xfrm>
            <a:off x="1371600" y="3401568"/>
            <a:ext cx="164592" cy="164592"/>
          </a:xfrm>
          <a:prstGeom prst="ellipse">
            <a:avLst/>
          </a:prstGeom>
          <a:solidFill>
            <a:srgbClr val="0D9488"/>
          </a:solidFill>
          <a:ln/>
        </p:spPr>
      </p:sp>
      <p:sp>
        <p:nvSpPr>
          <p:cNvPr id="21" name="Shape 19"/>
          <p:cNvSpPr/>
          <p:nvPr/>
        </p:nvSpPr>
        <p:spPr>
          <a:xfrm>
            <a:off x="3200400" y="3401568"/>
            <a:ext cx="164592" cy="164592"/>
          </a:xfrm>
          <a:prstGeom prst="ellipse">
            <a:avLst/>
          </a:prstGeom>
          <a:solidFill>
            <a:srgbClr val="0D9488"/>
          </a:solidFill>
          <a:ln/>
        </p:spPr>
      </p:sp>
      <p:sp>
        <p:nvSpPr>
          <p:cNvPr id="22" name="Shape 20"/>
          <p:cNvSpPr/>
          <p:nvPr/>
        </p:nvSpPr>
        <p:spPr>
          <a:xfrm>
            <a:off x="6858000" y="3401568"/>
            <a:ext cx="164592" cy="164592"/>
          </a:xfrm>
          <a:prstGeom prst="ellipse">
            <a:avLst/>
          </a:prstGeom>
          <a:solidFill>
            <a:srgbClr val="0D9488"/>
          </a:solidFill>
          <a:ln/>
        </p:spPr>
      </p:sp>
      <p:sp>
        <p:nvSpPr>
          <p:cNvPr id="23" name="Shape 21"/>
          <p:cNvSpPr/>
          <p:nvPr/>
        </p:nvSpPr>
        <p:spPr>
          <a:xfrm>
            <a:off x="7772400" y="3401568"/>
            <a:ext cx="164592" cy="164592"/>
          </a:xfrm>
          <a:prstGeom prst="ellipse">
            <a:avLst/>
          </a:prstGeom>
          <a:solidFill>
            <a:srgbClr val="0D9488"/>
          </a:solidFill>
          <a:ln/>
        </p:spPr>
      </p:sp>
      <p:sp>
        <p:nvSpPr>
          <p:cNvPr id="24" name="Shape 22"/>
          <p:cNvSpPr/>
          <p:nvPr/>
        </p:nvSpPr>
        <p:spPr>
          <a:xfrm>
            <a:off x="3200400" y="3493008"/>
            <a:ext cx="731520" cy="457200"/>
          </a:xfrm>
          <a:prstGeom prst="line">
            <a:avLst/>
          </a:prstGeom>
          <a:noFill/>
          <a:ln w="25400">
            <a:solidFill>
              <a:srgbClr val="F59E0B"/>
            </a:solidFill>
            <a:prstDash val="solid"/>
          </a:ln>
        </p:spPr>
      </p:sp>
      <p:sp>
        <p:nvSpPr>
          <p:cNvPr id="25" name="Shape 23"/>
          <p:cNvSpPr/>
          <p:nvPr/>
        </p:nvSpPr>
        <p:spPr>
          <a:xfrm>
            <a:off x="3931920" y="3913632"/>
            <a:ext cx="2286000" cy="36576"/>
          </a:xfrm>
          <a:prstGeom prst="rect">
            <a:avLst/>
          </a:prstGeom>
          <a:solidFill>
            <a:srgbClr val="F59E0B"/>
          </a:solidFill>
          <a:ln/>
        </p:spPr>
      </p:sp>
      <p:sp>
        <p:nvSpPr>
          <p:cNvPr id="26" name="Text 24"/>
          <p:cNvSpPr/>
          <p:nvPr/>
        </p:nvSpPr>
        <p:spPr>
          <a:xfrm>
            <a:off x="3931920" y="3977640"/>
            <a:ext cx="1828800" cy="228600"/>
          </a:xfrm>
          <a:prstGeom prst="rect">
            <a:avLst/>
          </a:prstGeom>
          <a:noFill/>
          <a:ln/>
        </p:spPr>
        <p:txBody>
          <a:bodyPr wrap="square" rtlCol="0" anchor="ctr"/>
          <a:lstStyle/>
          <a:p>
            <a:pPr indent="0" marL="0">
              <a:buNone/>
            </a:pPr>
            <a:r>
              <a:rPr lang="en-US" sz="900" b="1" dirty="0">
                <a:solidFill>
                  <a:srgbClr val="F59E0B"/>
                </a:solidFill>
                <a:latin typeface="Consolas" pitchFamily="34" charset="0"/>
                <a:ea typeface="Consolas" pitchFamily="34" charset="-122"/>
                <a:cs typeface="Consolas" pitchFamily="34" charset="-120"/>
              </a:rPr>
              <a:t>feature/login</a:t>
            </a:r>
            <a:endParaRPr lang="en-US" sz="900" dirty="0"/>
          </a:p>
        </p:txBody>
      </p:sp>
      <p:sp>
        <p:nvSpPr>
          <p:cNvPr id="27" name="Shape 25"/>
          <p:cNvSpPr/>
          <p:nvPr/>
        </p:nvSpPr>
        <p:spPr>
          <a:xfrm>
            <a:off x="4389120" y="3840480"/>
            <a:ext cx="164592" cy="164592"/>
          </a:xfrm>
          <a:prstGeom prst="ellipse">
            <a:avLst/>
          </a:prstGeom>
          <a:solidFill>
            <a:srgbClr val="F59E0B"/>
          </a:solidFill>
          <a:ln/>
        </p:spPr>
      </p:sp>
      <p:sp>
        <p:nvSpPr>
          <p:cNvPr id="28" name="Shape 26"/>
          <p:cNvSpPr/>
          <p:nvPr/>
        </p:nvSpPr>
        <p:spPr>
          <a:xfrm>
            <a:off x="5029200" y="3840480"/>
            <a:ext cx="164592" cy="164592"/>
          </a:xfrm>
          <a:prstGeom prst="ellipse">
            <a:avLst/>
          </a:prstGeom>
          <a:solidFill>
            <a:srgbClr val="F59E0B"/>
          </a:solidFill>
          <a:ln/>
        </p:spPr>
      </p:sp>
      <p:sp>
        <p:nvSpPr>
          <p:cNvPr id="29" name="Shape 27"/>
          <p:cNvSpPr/>
          <p:nvPr/>
        </p:nvSpPr>
        <p:spPr>
          <a:xfrm>
            <a:off x="5669280" y="3840480"/>
            <a:ext cx="164592" cy="164592"/>
          </a:xfrm>
          <a:prstGeom prst="ellipse">
            <a:avLst/>
          </a:prstGeom>
          <a:solidFill>
            <a:srgbClr val="F59E0B"/>
          </a:solidFill>
          <a:ln/>
        </p:spPr>
      </p:sp>
      <p:sp>
        <p:nvSpPr>
          <p:cNvPr id="30" name="Shape 28"/>
          <p:cNvSpPr/>
          <p:nvPr/>
        </p:nvSpPr>
        <p:spPr>
          <a:xfrm flipV="1">
            <a:off x="6126480" y="3493008"/>
            <a:ext cx="731520" cy="457200"/>
          </a:xfrm>
          <a:prstGeom prst="line">
            <a:avLst/>
          </a:prstGeom>
          <a:noFill/>
          <a:ln w="25400">
            <a:solidFill>
              <a:srgbClr val="F59E0B"/>
            </a:solidFill>
            <a:prstDash val="solid"/>
          </a:ln>
        </p:spPr>
      </p:sp>
      <p:sp>
        <p:nvSpPr>
          <p:cNvPr id="31" name="Text 29"/>
          <p:cNvSpPr/>
          <p:nvPr/>
        </p:nvSpPr>
        <p:spPr>
          <a:xfrm>
            <a:off x="6400800" y="3611880"/>
            <a:ext cx="731520" cy="228600"/>
          </a:xfrm>
          <a:prstGeom prst="rect">
            <a:avLst/>
          </a:prstGeom>
          <a:noFill/>
          <a:ln/>
        </p:spPr>
        <p:txBody>
          <a:bodyPr wrap="square" rtlCol="0" anchor="ctr"/>
          <a:lstStyle/>
          <a:p>
            <a:pPr algn="ctr" indent="0" marL="0">
              <a:buNone/>
            </a:pPr>
            <a:r>
              <a:rPr lang="en-US" sz="800" b="1" dirty="0">
                <a:solidFill>
                  <a:srgbClr val="059669"/>
                </a:solidFill>
                <a:latin typeface="Calibri" pitchFamily="34" charset="0"/>
                <a:ea typeface="Calibri" pitchFamily="34" charset="-122"/>
                <a:cs typeface="Calibri" pitchFamily="34" charset="-120"/>
              </a:rPr>
              <a:t>merge</a:t>
            </a:r>
            <a:endParaRPr lang="en-US" sz="800" dirty="0"/>
          </a:p>
        </p:txBody>
      </p:sp>
      <p:sp>
        <p:nvSpPr>
          <p:cNvPr id="32" name="Text 30"/>
          <p:cNvSpPr/>
          <p:nvPr/>
        </p:nvSpPr>
        <p:spPr>
          <a:xfrm>
            <a:off x="914400" y="4297680"/>
            <a:ext cx="2286000" cy="182880"/>
          </a:xfrm>
          <a:prstGeom prst="rect">
            <a:avLst/>
          </a:prstGeom>
          <a:noFill/>
          <a:ln/>
        </p:spPr>
        <p:txBody>
          <a:bodyPr wrap="square" lIns="0" tIns="0" rIns="0" bIns="0" rtlCol="0" anchor="ctr"/>
          <a:lstStyle/>
          <a:p>
            <a:pPr indent="0" marL="0">
              <a:buNone/>
            </a:pPr>
            <a:r>
              <a:rPr lang="en-US" sz="850" dirty="0">
                <a:solidFill>
                  <a:srgbClr val="F59E0B"/>
                </a:solidFill>
                <a:latin typeface="Consolas" pitchFamily="34" charset="0"/>
                <a:ea typeface="Consolas" pitchFamily="34" charset="-122"/>
                <a:cs typeface="Consolas" pitchFamily="34" charset="-120"/>
              </a:rPr>
              <a:t>git branch feature/login</a:t>
            </a:r>
            <a:endParaRPr lang="en-US" sz="850" dirty="0"/>
          </a:p>
        </p:txBody>
      </p:sp>
      <p:sp>
        <p:nvSpPr>
          <p:cNvPr id="33" name="Text 31"/>
          <p:cNvSpPr/>
          <p:nvPr/>
        </p:nvSpPr>
        <p:spPr>
          <a:xfrm>
            <a:off x="3474720" y="4297680"/>
            <a:ext cx="2286000" cy="182880"/>
          </a:xfrm>
          <a:prstGeom prst="rect">
            <a:avLst/>
          </a:prstGeom>
          <a:noFill/>
          <a:ln/>
        </p:spPr>
        <p:txBody>
          <a:bodyPr wrap="square" lIns="0" tIns="0" rIns="0" bIns="0" rtlCol="0" anchor="ctr"/>
          <a:lstStyle/>
          <a:p>
            <a:pPr indent="0" marL="0">
              <a:buNone/>
            </a:pPr>
            <a:r>
              <a:rPr lang="en-US" sz="850" dirty="0">
                <a:solidFill>
                  <a:srgbClr val="F59E0B"/>
                </a:solidFill>
                <a:latin typeface="Consolas" pitchFamily="34" charset="0"/>
                <a:ea typeface="Consolas" pitchFamily="34" charset="-122"/>
                <a:cs typeface="Consolas" pitchFamily="34" charset="-120"/>
              </a:rPr>
              <a:t>git checkout feature/login</a:t>
            </a:r>
            <a:endParaRPr lang="en-US" sz="850" dirty="0"/>
          </a:p>
        </p:txBody>
      </p:sp>
      <p:sp>
        <p:nvSpPr>
          <p:cNvPr id="34" name="Text 32"/>
          <p:cNvSpPr/>
          <p:nvPr/>
        </p:nvSpPr>
        <p:spPr>
          <a:xfrm>
            <a:off x="6035040" y="4297680"/>
            <a:ext cx="2103120" cy="182880"/>
          </a:xfrm>
          <a:prstGeom prst="rect">
            <a:avLst/>
          </a:prstGeom>
          <a:noFill/>
          <a:ln/>
        </p:spPr>
        <p:txBody>
          <a:bodyPr wrap="square" lIns="0" tIns="0" rIns="0" bIns="0" rtlCol="0" anchor="ctr"/>
          <a:lstStyle/>
          <a:p>
            <a:pPr indent="0" marL="0">
              <a:buNone/>
            </a:pPr>
            <a:r>
              <a:rPr lang="en-US" sz="850" dirty="0">
                <a:solidFill>
                  <a:srgbClr val="F59E0B"/>
                </a:solidFill>
                <a:latin typeface="Consolas" pitchFamily="34" charset="0"/>
                <a:ea typeface="Consolas" pitchFamily="34" charset="-122"/>
                <a:cs typeface="Consolas" pitchFamily="34" charset="-120"/>
              </a:rPr>
              <a:t>git merge feature/login</a:t>
            </a:r>
            <a:endParaRPr lang="en-US" sz="850" dirty="0"/>
          </a:p>
        </p:txBody>
      </p:sp>
      <p:sp>
        <p:nvSpPr>
          <p:cNvPr id="35" name="Text 33"/>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52 / 100</a:t>
            </a:r>
            <a:endParaRPr lang="en-US" sz="8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name="Slide 53">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Feature Branches &amp; Pull Requests</a:t>
            </a:r>
            <a:endParaRPr lang="en-US" sz="2600" dirty="0"/>
          </a:p>
        </p:txBody>
      </p:sp>
      <p:sp>
        <p:nvSpPr>
          <p:cNvPr id="5" name="Shape 3"/>
          <p:cNvSpPr/>
          <p:nvPr/>
        </p:nvSpPr>
        <p:spPr>
          <a:xfrm>
            <a:off x="320040" y="1051560"/>
            <a:ext cx="4206240" cy="246888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6" name="Shape 4"/>
          <p:cNvSpPr/>
          <p:nvPr/>
        </p:nvSpPr>
        <p:spPr>
          <a:xfrm>
            <a:off x="320040" y="1051560"/>
            <a:ext cx="4206240" cy="365760"/>
          </a:xfrm>
          <a:prstGeom prst="rect">
            <a:avLst/>
          </a:prstGeom>
          <a:solidFill>
            <a:srgbClr val="7C3AED"/>
          </a:solidFill>
          <a:ln/>
        </p:spPr>
      </p:sp>
      <p:sp>
        <p:nvSpPr>
          <p:cNvPr id="7" name="Text 5"/>
          <p:cNvSpPr/>
          <p:nvPr/>
        </p:nvSpPr>
        <p:spPr>
          <a:xfrm>
            <a:off x="502920" y="1069848"/>
            <a:ext cx="3840480" cy="329184"/>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Feature Branch Workflow</a:t>
            </a:r>
            <a:endParaRPr lang="en-US" sz="1300" dirty="0"/>
          </a:p>
        </p:txBody>
      </p:sp>
      <p:sp>
        <p:nvSpPr>
          <p:cNvPr id="8" name="Text 6"/>
          <p:cNvSpPr/>
          <p:nvPr/>
        </p:nvSpPr>
        <p:spPr>
          <a:xfrm>
            <a:off x="502920" y="1508760"/>
            <a:ext cx="3840480" cy="228600"/>
          </a:xfrm>
          <a:prstGeom prst="rect">
            <a:avLst/>
          </a:prstGeom>
          <a:noFill/>
          <a:ln/>
        </p:spPr>
        <p:txBody>
          <a:bodyPr wrap="square" lIns="0" tIns="0" rIns="0" bIns="0" rtlCol="0" anchor="ctr"/>
          <a:lstStyle/>
          <a:p>
            <a:pPr indent="0" marL="0">
              <a:buNone/>
            </a:pPr>
            <a:r>
              <a:rPr lang="en-US" sz="1100" b="1" dirty="0">
                <a:solidFill>
                  <a:srgbClr val="1E293B"/>
                </a:solidFill>
                <a:latin typeface="Calibri" pitchFamily="34" charset="0"/>
                <a:ea typeface="Calibri" pitchFamily="34" charset="-122"/>
                <a:cs typeface="Calibri" pitchFamily="34" charset="-120"/>
              </a:rPr>
              <a:t>The Golden Rule:</a:t>
            </a:r>
            <a:endParaRPr lang="en-US" sz="1100" dirty="0"/>
          </a:p>
        </p:txBody>
      </p:sp>
      <p:sp>
        <p:nvSpPr>
          <p:cNvPr id="9" name="Text 7"/>
          <p:cNvSpPr/>
          <p:nvPr/>
        </p:nvSpPr>
        <p:spPr>
          <a:xfrm>
            <a:off x="502920" y="1737360"/>
            <a:ext cx="3840480" cy="228600"/>
          </a:xfrm>
          <a:prstGeom prst="rect">
            <a:avLst/>
          </a:prstGeom>
          <a:noFill/>
          <a:ln/>
        </p:spPr>
        <p:txBody>
          <a:bodyPr wrap="square" lIns="0" tIns="0" rIns="0" bIns="0" rtlCol="0" anchor="ctr"/>
          <a:lstStyle/>
          <a:p>
            <a:pPr indent="0" marL="0">
              <a:buNone/>
            </a:pPr>
            <a:r>
              <a:rPr lang="en-US" sz="1100" b="1" i="1" dirty="0">
                <a:solidFill>
                  <a:srgbClr val="DC2626"/>
                </a:solidFill>
                <a:latin typeface="Calibri" pitchFamily="34" charset="0"/>
                <a:ea typeface="Calibri" pitchFamily="34" charset="-122"/>
                <a:cs typeface="Calibri" pitchFamily="34" charset="-120"/>
              </a:rPr>
              <a:t>Never commit directly to main or dev.</a:t>
            </a:r>
            <a:endParaRPr lang="en-US" sz="1100" dirty="0"/>
          </a:p>
        </p:txBody>
      </p:sp>
      <p:sp>
        <p:nvSpPr>
          <p:cNvPr id="10" name="Text 8"/>
          <p:cNvSpPr/>
          <p:nvPr/>
        </p:nvSpPr>
        <p:spPr>
          <a:xfrm>
            <a:off x="502920" y="2057400"/>
            <a:ext cx="3840480" cy="228600"/>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1.  Create a branch per feature / story / bug fix</a:t>
            </a:r>
            <a:endParaRPr lang="en-US" sz="900" dirty="0"/>
          </a:p>
        </p:txBody>
      </p:sp>
      <p:sp>
        <p:nvSpPr>
          <p:cNvPr id="11" name="Text 9"/>
          <p:cNvSpPr/>
          <p:nvPr/>
        </p:nvSpPr>
        <p:spPr>
          <a:xfrm>
            <a:off x="502920" y="2286000"/>
            <a:ext cx="3840480" cy="228600"/>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2.  Name it clearly:  feature/JIRA-123-login-page</a:t>
            </a:r>
            <a:endParaRPr lang="en-US" sz="900" dirty="0"/>
          </a:p>
        </p:txBody>
      </p:sp>
      <p:sp>
        <p:nvSpPr>
          <p:cNvPr id="12" name="Text 10"/>
          <p:cNvSpPr/>
          <p:nvPr/>
        </p:nvSpPr>
        <p:spPr>
          <a:xfrm>
            <a:off x="502920" y="2514600"/>
            <a:ext cx="3840480" cy="228600"/>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3.  Make small, focused commits with clear messages</a:t>
            </a:r>
            <a:endParaRPr lang="en-US" sz="900" dirty="0"/>
          </a:p>
        </p:txBody>
      </p:sp>
      <p:sp>
        <p:nvSpPr>
          <p:cNvPr id="13" name="Text 11"/>
          <p:cNvSpPr/>
          <p:nvPr/>
        </p:nvSpPr>
        <p:spPr>
          <a:xfrm>
            <a:off x="502920" y="2743200"/>
            <a:ext cx="3840480" cy="228600"/>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4.  Push to remote frequently (backup + visibility)</a:t>
            </a:r>
            <a:endParaRPr lang="en-US" sz="900" dirty="0"/>
          </a:p>
        </p:txBody>
      </p:sp>
      <p:sp>
        <p:nvSpPr>
          <p:cNvPr id="14" name="Text 12"/>
          <p:cNvSpPr/>
          <p:nvPr/>
        </p:nvSpPr>
        <p:spPr>
          <a:xfrm>
            <a:off x="502920" y="2971800"/>
            <a:ext cx="3840480" cy="228600"/>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5.  Open a Pull Request when done</a:t>
            </a:r>
            <a:endParaRPr lang="en-US" sz="900" dirty="0"/>
          </a:p>
        </p:txBody>
      </p:sp>
      <p:sp>
        <p:nvSpPr>
          <p:cNvPr id="15" name="Text 13"/>
          <p:cNvSpPr/>
          <p:nvPr/>
        </p:nvSpPr>
        <p:spPr>
          <a:xfrm>
            <a:off x="502920" y="3200400"/>
            <a:ext cx="3840480" cy="228600"/>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6.  Get reviewed, then merge to dev</a:t>
            </a:r>
            <a:endParaRPr lang="en-US" sz="900" dirty="0"/>
          </a:p>
        </p:txBody>
      </p:sp>
      <p:sp>
        <p:nvSpPr>
          <p:cNvPr id="16" name="Shape 14"/>
          <p:cNvSpPr/>
          <p:nvPr/>
        </p:nvSpPr>
        <p:spPr>
          <a:xfrm>
            <a:off x="4709160" y="1051560"/>
            <a:ext cx="4251960" cy="246888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17" name="Shape 15"/>
          <p:cNvSpPr/>
          <p:nvPr/>
        </p:nvSpPr>
        <p:spPr>
          <a:xfrm>
            <a:off x="4709160" y="1051560"/>
            <a:ext cx="4251960" cy="365760"/>
          </a:xfrm>
          <a:prstGeom prst="rect">
            <a:avLst/>
          </a:prstGeom>
          <a:solidFill>
            <a:srgbClr val="059669"/>
          </a:solidFill>
          <a:ln/>
        </p:spPr>
      </p:sp>
      <p:sp>
        <p:nvSpPr>
          <p:cNvPr id="18" name="Text 16"/>
          <p:cNvSpPr/>
          <p:nvPr/>
        </p:nvSpPr>
        <p:spPr>
          <a:xfrm>
            <a:off x="4892040" y="1069848"/>
            <a:ext cx="3886200" cy="329184"/>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Pull Requests (PR) / Merge Requests (MR)</a:t>
            </a:r>
            <a:endParaRPr lang="en-US" sz="1200" dirty="0"/>
          </a:p>
        </p:txBody>
      </p:sp>
      <p:sp>
        <p:nvSpPr>
          <p:cNvPr id="19" name="Text 17"/>
          <p:cNvSpPr/>
          <p:nvPr/>
        </p:nvSpPr>
        <p:spPr>
          <a:xfrm>
            <a:off x="4892040" y="1508760"/>
            <a:ext cx="3886200" cy="457200"/>
          </a:xfrm>
          <a:prstGeom prst="rect">
            <a:avLst/>
          </a:prstGeom>
          <a:noFill/>
          <a:ln/>
        </p:spPr>
        <p:txBody>
          <a:bodyPr wrap="square" lIns="0" tIns="0" rIns="0" bIns="0" rtlCol="0" anchor="t"/>
          <a:lstStyle/>
          <a:p>
            <a:pPr indent="0" marL="0">
              <a:buNone/>
            </a:pPr>
            <a:r>
              <a:rPr lang="en-US" sz="1000" dirty="0">
                <a:solidFill>
                  <a:srgbClr val="475569"/>
                </a:solidFill>
                <a:latin typeface="Calibri" pitchFamily="34" charset="0"/>
                <a:ea typeface="Calibri" pitchFamily="34" charset="-122"/>
                <a:cs typeface="Calibri" pitchFamily="34" charset="-120"/>
              </a:rPr>
              <a:t>A PR is a formal request to merge your branch into another.</a:t>
            </a:r>
            <a:endParaRPr lang="en-US" sz="1000" dirty="0"/>
          </a:p>
          <a:p>
            <a:pPr indent="0" marL="0">
              <a:buNone/>
            </a:pPr>
            <a:r>
              <a:rPr lang="en-US" sz="1000" dirty="0">
                <a:solidFill>
                  <a:srgbClr val="475569"/>
                </a:solidFill>
                <a:latin typeface="Calibri" pitchFamily="34" charset="0"/>
                <a:ea typeface="Calibri" pitchFamily="34" charset="-122"/>
                <a:cs typeface="Calibri" pitchFamily="34" charset="-120"/>
              </a:rPr>
              <a:t>It is the checkpoint where code gets reviewed.</a:t>
            </a:r>
            <a:endParaRPr lang="en-US" sz="1000" dirty="0"/>
          </a:p>
        </p:txBody>
      </p:sp>
      <p:sp>
        <p:nvSpPr>
          <p:cNvPr id="20" name="Shape 18"/>
          <p:cNvSpPr/>
          <p:nvPr/>
        </p:nvSpPr>
        <p:spPr>
          <a:xfrm>
            <a:off x="4892040" y="2057400"/>
            <a:ext cx="3886200" cy="411480"/>
          </a:xfrm>
          <a:prstGeom prst="rect">
            <a:avLst/>
          </a:prstGeom>
          <a:solidFill>
            <a:srgbClr val="F8FAFC"/>
          </a:solidFill>
          <a:ln/>
        </p:spPr>
      </p:sp>
      <p:sp>
        <p:nvSpPr>
          <p:cNvPr id="21" name="Text 19"/>
          <p:cNvSpPr/>
          <p:nvPr/>
        </p:nvSpPr>
        <p:spPr>
          <a:xfrm>
            <a:off x="4983480" y="2075688"/>
            <a:ext cx="1097280" cy="182880"/>
          </a:xfrm>
          <a:prstGeom prst="rect">
            <a:avLst/>
          </a:prstGeom>
          <a:noFill/>
          <a:ln/>
        </p:spPr>
        <p:txBody>
          <a:bodyPr wrap="square" lIns="0" tIns="0" rIns="0" bIns="0" rtlCol="0" anchor="ctr"/>
          <a:lstStyle/>
          <a:p>
            <a:pPr indent="0" marL="0">
              <a:buNone/>
            </a:pPr>
            <a:r>
              <a:rPr lang="en-US" sz="1000" b="1" dirty="0">
                <a:solidFill>
                  <a:srgbClr val="1E293B"/>
                </a:solidFill>
                <a:latin typeface="Calibri" pitchFamily="34" charset="0"/>
                <a:ea typeface="Calibri" pitchFamily="34" charset="-122"/>
                <a:cs typeface="Calibri" pitchFamily="34" charset="-120"/>
              </a:rPr>
              <a:t>GitHub</a:t>
            </a:r>
            <a:endParaRPr lang="en-US" sz="1000" dirty="0"/>
          </a:p>
        </p:txBody>
      </p:sp>
      <p:sp>
        <p:nvSpPr>
          <p:cNvPr id="22" name="Text 20"/>
          <p:cNvSpPr/>
          <p:nvPr/>
        </p:nvSpPr>
        <p:spPr>
          <a:xfrm>
            <a:off x="6126480" y="2075688"/>
            <a:ext cx="2560320" cy="182880"/>
          </a:xfrm>
          <a:prstGeom prst="rect">
            <a:avLst/>
          </a:prstGeom>
          <a:noFill/>
          <a:ln/>
        </p:spPr>
        <p:txBody>
          <a:bodyPr wrap="square" lIns="0" tIns="0" rIns="0" bIns="0" rtlCol="0" anchor="ctr"/>
          <a:lstStyle/>
          <a:p>
            <a:pPr indent="0" marL="0">
              <a:buNone/>
            </a:pPr>
            <a:r>
              <a:rPr lang="en-US" sz="900" dirty="0">
                <a:solidFill>
                  <a:srgbClr val="0D9488"/>
                </a:solidFill>
                <a:latin typeface="Consolas" pitchFamily="34" charset="0"/>
                <a:ea typeface="Consolas" pitchFamily="34" charset="-122"/>
                <a:cs typeface="Consolas" pitchFamily="34" charset="-120"/>
              </a:rPr>
              <a:t>Pull Request (PR)</a:t>
            </a:r>
            <a:endParaRPr lang="en-US" sz="900" dirty="0"/>
          </a:p>
        </p:txBody>
      </p:sp>
      <p:sp>
        <p:nvSpPr>
          <p:cNvPr id="23" name="Text 21"/>
          <p:cNvSpPr/>
          <p:nvPr/>
        </p:nvSpPr>
        <p:spPr>
          <a:xfrm>
            <a:off x="4983480" y="2258568"/>
            <a:ext cx="3657600" cy="182880"/>
          </a:xfrm>
          <a:prstGeom prst="rect">
            <a:avLst/>
          </a:prstGeom>
          <a:noFill/>
          <a:ln/>
        </p:spPr>
        <p:txBody>
          <a:bodyPr wrap="square" lIns="0" tIns="0" rIns="0" bIns="0" rtlCol="0" anchor="ctr"/>
          <a:lstStyle/>
          <a:p>
            <a:pPr indent="0" marL="0">
              <a:buNone/>
            </a:pPr>
            <a:r>
              <a:rPr lang="en-US" sz="850" dirty="0">
                <a:solidFill>
                  <a:srgbClr val="94A3B8"/>
                </a:solidFill>
                <a:latin typeface="Calibri" pitchFamily="34" charset="0"/>
                <a:ea typeface="Calibri" pitchFamily="34" charset="-122"/>
                <a:cs typeface="Calibri" pitchFamily="34" charset="-120"/>
              </a:rPr>
              <a:t>Create PR on github.com</a:t>
            </a:r>
            <a:endParaRPr lang="en-US" sz="850" dirty="0"/>
          </a:p>
        </p:txBody>
      </p:sp>
      <p:sp>
        <p:nvSpPr>
          <p:cNvPr id="24" name="Shape 22"/>
          <p:cNvSpPr/>
          <p:nvPr/>
        </p:nvSpPr>
        <p:spPr>
          <a:xfrm>
            <a:off x="4892040" y="2560320"/>
            <a:ext cx="3886200" cy="411480"/>
          </a:xfrm>
          <a:prstGeom prst="rect">
            <a:avLst/>
          </a:prstGeom>
          <a:solidFill>
            <a:srgbClr val="F8FAFC"/>
          </a:solidFill>
          <a:ln/>
        </p:spPr>
      </p:sp>
      <p:sp>
        <p:nvSpPr>
          <p:cNvPr id="25" name="Text 23"/>
          <p:cNvSpPr/>
          <p:nvPr/>
        </p:nvSpPr>
        <p:spPr>
          <a:xfrm>
            <a:off x="4983480" y="2578608"/>
            <a:ext cx="1097280" cy="182880"/>
          </a:xfrm>
          <a:prstGeom prst="rect">
            <a:avLst/>
          </a:prstGeom>
          <a:noFill/>
          <a:ln/>
        </p:spPr>
        <p:txBody>
          <a:bodyPr wrap="square" lIns="0" tIns="0" rIns="0" bIns="0" rtlCol="0" anchor="ctr"/>
          <a:lstStyle/>
          <a:p>
            <a:pPr indent="0" marL="0">
              <a:buNone/>
            </a:pPr>
            <a:r>
              <a:rPr lang="en-US" sz="1000" b="1" dirty="0">
                <a:solidFill>
                  <a:srgbClr val="1E293B"/>
                </a:solidFill>
                <a:latin typeface="Calibri" pitchFamily="34" charset="0"/>
                <a:ea typeface="Calibri" pitchFamily="34" charset="-122"/>
                <a:cs typeface="Calibri" pitchFamily="34" charset="-120"/>
              </a:rPr>
              <a:t>GitLab</a:t>
            </a:r>
            <a:endParaRPr lang="en-US" sz="1000" dirty="0"/>
          </a:p>
        </p:txBody>
      </p:sp>
      <p:sp>
        <p:nvSpPr>
          <p:cNvPr id="26" name="Text 24"/>
          <p:cNvSpPr/>
          <p:nvPr/>
        </p:nvSpPr>
        <p:spPr>
          <a:xfrm>
            <a:off x="6126480" y="2578608"/>
            <a:ext cx="2560320" cy="182880"/>
          </a:xfrm>
          <a:prstGeom prst="rect">
            <a:avLst/>
          </a:prstGeom>
          <a:noFill/>
          <a:ln/>
        </p:spPr>
        <p:txBody>
          <a:bodyPr wrap="square" lIns="0" tIns="0" rIns="0" bIns="0" rtlCol="0" anchor="ctr"/>
          <a:lstStyle/>
          <a:p>
            <a:pPr indent="0" marL="0">
              <a:buNone/>
            </a:pPr>
            <a:r>
              <a:rPr lang="en-US" sz="900" dirty="0">
                <a:solidFill>
                  <a:srgbClr val="0D9488"/>
                </a:solidFill>
                <a:latin typeface="Consolas" pitchFamily="34" charset="0"/>
                <a:ea typeface="Consolas" pitchFamily="34" charset="-122"/>
                <a:cs typeface="Consolas" pitchFamily="34" charset="-120"/>
              </a:rPr>
              <a:t>Merge Request (MR)</a:t>
            </a:r>
            <a:endParaRPr lang="en-US" sz="900" dirty="0"/>
          </a:p>
        </p:txBody>
      </p:sp>
      <p:sp>
        <p:nvSpPr>
          <p:cNvPr id="27" name="Text 25"/>
          <p:cNvSpPr/>
          <p:nvPr/>
        </p:nvSpPr>
        <p:spPr>
          <a:xfrm>
            <a:off x="4983480" y="2761488"/>
            <a:ext cx="3657600" cy="182880"/>
          </a:xfrm>
          <a:prstGeom prst="rect">
            <a:avLst/>
          </a:prstGeom>
          <a:noFill/>
          <a:ln/>
        </p:spPr>
        <p:txBody>
          <a:bodyPr wrap="square" lIns="0" tIns="0" rIns="0" bIns="0" rtlCol="0" anchor="ctr"/>
          <a:lstStyle/>
          <a:p>
            <a:pPr indent="0" marL="0">
              <a:buNone/>
            </a:pPr>
            <a:r>
              <a:rPr lang="en-US" sz="850" dirty="0">
                <a:solidFill>
                  <a:srgbClr val="94A3B8"/>
                </a:solidFill>
                <a:latin typeface="Calibri" pitchFamily="34" charset="0"/>
                <a:ea typeface="Calibri" pitchFamily="34" charset="-122"/>
                <a:cs typeface="Calibri" pitchFamily="34" charset="-120"/>
              </a:rPr>
              <a:t>Create MR on gitlab.com</a:t>
            </a:r>
            <a:endParaRPr lang="en-US" sz="850" dirty="0"/>
          </a:p>
        </p:txBody>
      </p:sp>
      <p:sp>
        <p:nvSpPr>
          <p:cNvPr id="28" name="Text 26"/>
          <p:cNvSpPr/>
          <p:nvPr/>
        </p:nvSpPr>
        <p:spPr>
          <a:xfrm>
            <a:off x="4892040" y="3108960"/>
            <a:ext cx="3886200" cy="228600"/>
          </a:xfrm>
          <a:prstGeom prst="rect">
            <a:avLst/>
          </a:prstGeom>
          <a:noFill/>
          <a:ln/>
        </p:spPr>
        <p:txBody>
          <a:bodyPr wrap="square" lIns="0" tIns="0" rIns="0" bIns="0" rtlCol="0" anchor="ctr"/>
          <a:lstStyle/>
          <a:p>
            <a:pPr indent="0" marL="0">
              <a:buNone/>
            </a:pPr>
            <a:r>
              <a:rPr lang="en-US" sz="1000" b="1" dirty="0">
                <a:solidFill>
                  <a:srgbClr val="1E293B"/>
                </a:solidFill>
                <a:latin typeface="Calibri" pitchFamily="34" charset="0"/>
                <a:ea typeface="Calibri" pitchFamily="34" charset="-122"/>
                <a:cs typeface="Calibri" pitchFamily="34" charset="-120"/>
              </a:rPr>
              <a:t>What happens in a PR review:</a:t>
            </a:r>
            <a:endParaRPr lang="en-US" sz="1000" dirty="0"/>
          </a:p>
        </p:txBody>
      </p:sp>
      <p:sp>
        <p:nvSpPr>
          <p:cNvPr id="29" name="Text 27"/>
          <p:cNvSpPr/>
          <p:nvPr/>
        </p:nvSpPr>
        <p:spPr>
          <a:xfrm>
            <a:off x="4892040" y="3337560"/>
            <a:ext cx="3886200" cy="201168"/>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  Teammates review code changes</a:t>
            </a:r>
            <a:endParaRPr lang="en-US" sz="900" dirty="0"/>
          </a:p>
        </p:txBody>
      </p:sp>
      <p:sp>
        <p:nvSpPr>
          <p:cNvPr id="30" name="Text 28"/>
          <p:cNvSpPr/>
          <p:nvPr/>
        </p:nvSpPr>
        <p:spPr>
          <a:xfrm>
            <a:off x="4892040" y="3538728"/>
            <a:ext cx="3886200" cy="201168"/>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  CI/CD runs automated tests</a:t>
            </a:r>
            <a:endParaRPr lang="en-US" sz="900" dirty="0"/>
          </a:p>
        </p:txBody>
      </p:sp>
      <p:sp>
        <p:nvSpPr>
          <p:cNvPr id="31" name="Text 29"/>
          <p:cNvSpPr/>
          <p:nvPr/>
        </p:nvSpPr>
        <p:spPr>
          <a:xfrm>
            <a:off x="4892040" y="3739896"/>
            <a:ext cx="3886200" cy="201168"/>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  Comments and change requests</a:t>
            </a:r>
            <a:endParaRPr lang="en-US" sz="900" dirty="0"/>
          </a:p>
        </p:txBody>
      </p:sp>
      <p:sp>
        <p:nvSpPr>
          <p:cNvPr id="32" name="Text 30"/>
          <p:cNvSpPr/>
          <p:nvPr/>
        </p:nvSpPr>
        <p:spPr>
          <a:xfrm>
            <a:off x="4892040" y="3941064"/>
            <a:ext cx="3886200" cy="201168"/>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  Approval → Merge → Branch deleted</a:t>
            </a:r>
            <a:endParaRPr lang="en-US" sz="900" dirty="0"/>
          </a:p>
        </p:txBody>
      </p:sp>
      <p:sp>
        <p:nvSpPr>
          <p:cNvPr id="33" name="Shape 31"/>
          <p:cNvSpPr/>
          <p:nvPr/>
        </p:nvSpPr>
        <p:spPr>
          <a:xfrm>
            <a:off x="320040" y="3749040"/>
            <a:ext cx="8641080" cy="960120"/>
          </a:xfrm>
          <a:prstGeom prst="rect">
            <a:avLst/>
          </a:prstGeom>
          <a:solidFill>
            <a:srgbClr val="0F1B2D"/>
          </a:solidFill>
          <a:ln/>
        </p:spPr>
      </p:sp>
      <p:sp>
        <p:nvSpPr>
          <p:cNvPr id="34" name="Text 32"/>
          <p:cNvSpPr/>
          <p:nvPr/>
        </p:nvSpPr>
        <p:spPr>
          <a:xfrm>
            <a:off x="502920" y="3794760"/>
            <a:ext cx="8229600" cy="274320"/>
          </a:xfrm>
          <a:prstGeom prst="rect">
            <a:avLst/>
          </a:prstGeom>
          <a:noFill/>
          <a:ln/>
        </p:spPr>
        <p:txBody>
          <a:bodyPr wrap="square" lIns="0" tIns="0" rIns="0" bIns="0" rtlCol="0" anchor="ctr"/>
          <a:lstStyle/>
          <a:p>
            <a:pPr indent="0" marL="0">
              <a:buNone/>
            </a:pPr>
            <a:r>
              <a:rPr lang="en-US" sz="1200" b="1" dirty="0">
                <a:solidFill>
                  <a:srgbClr val="14B8A6"/>
                </a:solidFill>
                <a:latin typeface="Calibri" pitchFamily="34" charset="0"/>
                <a:ea typeface="Calibri" pitchFamily="34" charset="-122"/>
                <a:cs typeface="Calibri" pitchFamily="34" charset="-120"/>
              </a:rPr>
              <a:t>Why This Matters for AI-Assisted Development</a:t>
            </a:r>
            <a:endParaRPr lang="en-US" sz="1200" dirty="0"/>
          </a:p>
        </p:txBody>
      </p:sp>
      <p:sp>
        <p:nvSpPr>
          <p:cNvPr id="35" name="Text 33"/>
          <p:cNvSpPr/>
          <p:nvPr/>
        </p:nvSpPr>
        <p:spPr>
          <a:xfrm>
            <a:off x="502920" y="4114800"/>
            <a:ext cx="8229600" cy="54864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AI agents generate code fast. Without feature branches and PR reviews, you get:</a:t>
            </a:r>
            <a:endParaRPr lang="en-US" sz="1000" dirty="0"/>
          </a:p>
          <a:p>
            <a:pPr indent="0" marL="0">
              <a:buNone/>
            </a:pPr>
            <a:r>
              <a:rPr lang="en-US" sz="1000" dirty="0">
                <a:solidFill>
                  <a:srgbClr val="94A3B8"/>
                </a:solidFill>
                <a:latin typeface="Calibri" pitchFamily="34" charset="0"/>
                <a:ea typeface="Calibri" pitchFamily="34" charset="-122"/>
                <a:cs typeface="Calibri" pitchFamily="34" charset="-120"/>
              </a:rPr>
              <a:t>conflicts between developers, untested code in production, and no traceability.</a:t>
            </a:r>
            <a:endParaRPr lang="en-US" sz="1000" dirty="0"/>
          </a:p>
          <a:p>
            <a:pPr indent="0" marL="0">
              <a:buNone/>
            </a:pPr>
            <a:r>
              <a:rPr lang="en-US" sz="1000" dirty="0">
                <a:solidFill>
                  <a:srgbClr val="94A3B8"/>
                </a:solidFill>
                <a:latin typeface="Calibri" pitchFamily="34" charset="0"/>
                <a:ea typeface="Calibri" pitchFamily="34" charset="-122"/>
                <a:cs typeface="Calibri" pitchFamily="34" charset="-120"/>
              </a:rPr>
              <a:t>The branch → PR → review → merge cycle is your safety net.</a:t>
            </a:r>
            <a:endParaRPr lang="en-US" sz="1000" dirty="0"/>
          </a:p>
        </p:txBody>
      </p:sp>
      <p:sp>
        <p:nvSpPr>
          <p:cNvPr id="36" name="Text 34"/>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53 / 100</a:t>
            </a:r>
            <a:endParaRPr lang="en-US" sz="8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name="Slide 54">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Git Worktrees for Multi-Agent Work</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Run multiple agents on different branches simultaneously, without conflicts</a:t>
            </a:r>
            <a:endParaRPr lang="en-US" sz="1300" dirty="0"/>
          </a:p>
        </p:txBody>
      </p:sp>
      <p:sp>
        <p:nvSpPr>
          <p:cNvPr id="5" name="Shape 3"/>
          <p:cNvSpPr/>
          <p:nvPr/>
        </p:nvSpPr>
        <p:spPr>
          <a:xfrm>
            <a:off x="365760" y="1234440"/>
            <a:ext cx="4114800" cy="164592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6" name="Text 4"/>
          <p:cNvSpPr/>
          <p:nvPr/>
        </p:nvSpPr>
        <p:spPr>
          <a:xfrm>
            <a:off x="548640" y="1280160"/>
            <a:ext cx="3749040" cy="274320"/>
          </a:xfrm>
          <a:prstGeom prst="rect">
            <a:avLst/>
          </a:prstGeom>
          <a:noFill/>
          <a:ln/>
        </p:spPr>
        <p:txBody>
          <a:bodyPr wrap="square" lIns="0" tIns="0" rIns="0" bIns="0" rtlCol="0" anchor="ctr"/>
          <a:lstStyle/>
          <a:p>
            <a:pPr indent="0" marL="0">
              <a:buNone/>
            </a:pPr>
            <a:r>
              <a:rPr lang="en-US" sz="1300" b="1" dirty="0">
                <a:solidFill>
                  <a:srgbClr val="14B8A6"/>
                </a:solidFill>
                <a:latin typeface="Calibri" pitchFamily="34" charset="0"/>
                <a:ea typeface="Calibri" pitchFamily="34" charset="-122"/>
                <a:cs typeface="Calibri" pitchFamily="34" charset="-120"/>
              </a:rPr>
              <a:t>What is a Git Worktree?</a:t>
            </a:r>
            <a:endParaRPr lang="en-US" sz="1300" dirty="0"/>
          </a:p>
        </p:txBody>
      </p:sp>
      <p:sp>
        <p:nvSpPr>
          <p:cNvPr id="7" name="Text 5"/>
          <p:cNvSpPr/>
          <p:nvPr/>
        </p:nvSpPr>
        <p:spPr>
          <a:xfrm>
            <a:off x="548640" y="1600200"/>
            <a:ext cx="3749040" cy="114300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A worktree lets you check out multiple branches</a:t>
            </a:r>
            <a:endParaRPr lang="en-US" sz="1000" dirty="0"/>
          </a:p>
          <a:p>
            <a:pPr indent="0" marL="0">
              <a:buNone/>
            </a:pPr>
            <a:r>
              <a:rPr lang="en-US" sz="1000" dirty="0">
                <a:solidFill>
                  <a:srgbClr val="94A3B8"/>
                </a:solidFill>
                <a:latin typeface="Calibri" pitchFamily="34" charset="0"/>
                <a:ea typeface="Calibri" pitchFamily="34" charset="-122"/>
                <a:cs typeface="Calibri" pitchFamily="34" charset="-120"/>
              </a:rPr>
              <a:t>at the same time in different directories.</a:t>
            </a:r>
            <a:endParaRPr lang="en-US" sz="1000" dirty="0"/>
          </a:p>
          <a:p>
            <a:pPr indent="0" marL="0">
              <a:buNone/>
            </a:pPr>
            <a:endParaRPr lang="en-US" sz="1000" dirty="0"/>
          </a:p>
          <a:p>
            <a:pPr indent="0" marL="0">
              <a:buNone/>
            </a:pPr>
            <a:r>
              <a:rPr lang="en-US" sz="1000" dirty="0">
                <a:solidFill>
                  <a:srgbClr val="94A3B8"/>
                </a:solidFill>
                <a:latin typeface="Calibri" pitchFamily="34" charset="0"/>
                <a:ea typeface="Calibri" pitchFamily="34" charset="-122"/>
                <a:cs typeface="Calibri" pitchFamily="34" charset="-120"/>
              </a:rPr>
              <a:t>Normally you can only work on one branch at a time.</a:t>
            </a:r>
            <a:endParaRPr lang="en-US" sz="1000" dirty="0"/>
          </a:p>
          <a:p>
            <a:pPr indent="0" marL="0">
              <a:buNone/>
            </a:pPr>
            <a:r>
              <a:rPr lang="en-US" sz="1000" dirty="0">
                <a:solidFill>
                  <a:srgbClr val="94A3B8"/>
                </a:solidFill>
                <a:latin typeface="Calibri" pitchFamily="34" charset="0"/>
                <a:ea typeface="Calibri" pitchFamily="34" charset="-122"/>
                <a:cs typeface="Calibri" pitchFamily="34" charset="-120"/>
              </a:rPr>
              <a:t>With worktrees, each branch gets its own folder—</a:t>
            </a:r>
            <a:endParaRPr lang="en-US" sz="1000" dirty="0"/>
          </a:p>
          <a:p>
            <a:pPr indent="0" marL="0">
              <a:buNone/>
            </a:pPr>
            <a:r>
              <a:rPr lang="en-US" sz="1000" dirty="0">
                <a:solidFill>
                  <a:srgbClr val="94A3B8"/>
                </a:solidFill>
                <a:latin typeface="Calibri" pitchFamily="34" charset="0"/>
                <a:ea typeface="Calibri" pitchFamily="34" charset="-122"/>
                <a:cs typeface="Calibri" pitchFamily="34" charset="-120"/>
              </a:rPr>
              <a:t>so multiple agents can code in parallel.</a:t>
            </a:r>
            <a:endParaRPr lang="en-US" sz="1000" dirty="0"/>
          </a:p>
        </p:txBody>
      </p:sp>
      <p:sp>
        <p:nvSpPr>
          <p:cNvPr id="8" name="Shape 6"/>
          <p:cNvSpPr/>
          <p:nvPr/>
        </p:nvSpPr>
        <p:spPr>
          <a:xfrm>
            <a:off x="4663440" y="1234440"/>
            <a:ext cx="4297680" cy="164592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9" name="Text 7"/>
          <p:cNvSpPr/>
          <p:nvPr/>
        </p:nvSpPr>
        <p:spPr>
          <a:xfrm>
            <a:off x="4846320" y="1280160"/>
            <a:ext cx="3931920" cy="274320"/>
          </a:xfrm>
          <a:prstGeom prst="rect">
            <a:avLst/>
          </a:prstGeom>
          <a:noFill/>
          <a:ln/>
        </p:spPr>
        <p:txBody>
          <a:bodyPr wrap="square" lIns="0" tIns="0" rIns="0" bIns="0" rtlCol="0" anchor="ctr"/>
          <a:lstStyle/>
          <a:p>
            <a:pPr indent="0" marL="0">
              <a:buNone/>
            </a:pPr>
            <a:r>
              <a:rPr lang="en-US" sz="1300" b="1" dirty="0">
                <a:solidFill>
                  <a:srgbClr val="14B8A6"/>
                </a:solidFill>
                <a:latin typeface="Calibri" pitchFamily="34" charset="0"/>
                <a:ea typeface="Calibri" pitchFamily="34" charset="-122"/>
                <a:cs typeface="Calibri" pitchFamily="34" charset="-120"/>
              </a:rPr>
              <a:t>Worktree Commands</a:t>
            </a:r>
            <a:endParaRPr lang="en-US" sz="1300" dirty="0"/>
          </a:p>
        </p:txBody>
      </p:sp>
      <p:sp>
        <p:nvSpPr>
          <p:cNvPr id="10" name="Text 8"/>
          <p:cNvSpPr/>
          <p:nvPr/>
        </p:nvSpPr>
        <p:spPr>
          <a:xfrm>
            <a:off x="4846320" y="1664208"/>
            <a:ext cx="3931920" cy="137160"/>
          </a:xfrm>
          <a:prstGeom prst="rect">
            <a:avLst/>
          </a:prstGeom>
          <a:noFill/>
          <a:ln/>
        </p:spPr>
        <p:txBody>
          <a:bodyPr wrap="square" lIns="0" tIns="0" rIns="0" bIns="0" rtlCol="0" anchor="ctr"/>
          <a:lstStyle/>
          <a:p>
            <a:pPr indent="0" marL="0">
              <a:buNone/>
            </a:pPr>
            <a:r>
              <a:rPr lang="en-US" sz="800" dirty="0">
                <a:solidFill>
                  <a:srgbClr val="F59E0B"/>
                </a:solidFill>
                <a:latin typeface="Consolas" pitchFamily="34" charset="0"/>
                <a:ea typeface="Consolas" pitchFamily="34" charset="-122"/>
                <a:cs typeface="Consolas" pitchFamily="34" charset="-120"/>
              </a:rPr>
              <a:t>git worktree add ../feature-login feature/login</a:t>
            </a:r>
            <a:endParaRPr lang="en-US" sz="800" dirty="0"/>
          </a:p>
        </p:txBody>
      </p:sp>
      <p:sp>
        <p:nvSpPr>
          <p:cNvPr id="11" name="Text 9"/>
          <p:cNvSpPr/>
          <p:nvPr/>
        </p:nvSpPr>
        <p:spPr>
          <a:xfrm>
            <a:off x="4846320" y="1801368"/>
            <a:ext cx="3931920" cy="137160"/>
          </a:xfrm>
          <a:prstGeom prst="rect">
            <a:avLst/>
          </a:prstGeom>
          <a:noFill/>
          <a:ln/>
        </p:spPr>
        <p:txBody>
          <a:bodyPr wrap="square" lIns="0" tIns="0" rIns="0" bIns="0" rtlCol="0" anchor="ctr"/>
          <a:lstStyle/>
          <a:p>
            <a:pPr indent="0" marL="0">
              <a:buNone/>
            </a:pPr>
            <a:r>
              <a:rPr lang="en-US" sz="800" dirty="0">
                <a:solidFill>
                  <a:srgbClr val="94A3B8"/>
                </a:solidFill>
                <a:latin typeface="Calibri" pitchFamily="34" charset="0"/>
                <a:ea typeface="Calibri" pitchFamily="34" charset="-122"/>
                <a:cs typeface="Calibri" pitchFamily="34" charset="-120"/>
              </a:rPr>
              <a:t>Create worktree for a branch</a:t>
            </a:r>
            <a:endParaRPr lang="en-US" sz="800" dirty="0"/>
          </a:p>
        </p:txBody>
      </p:sp>
      <p:sp>
        <p:nvSpPr>
          <p:cNvPr id="12" name="Text 10"/>
          <p:cNvSpPr/>
          <p:nvPr/>
        </p:nvSpPr>
        <p:spPr>
          <a:xfrm>
            <a:off x="4846320" y="1938528"/>
            <a:ext cx="3931920" cy="137160"/>
          </a:xfrm>
          <a:prstGeom prst="rect">
            <a:avLst/>
          </a:prstGeom>
          <a:noFill/>
          <a:ln/>
        </p:spPr>
        <p:txBody>
          <a:bodyPr wrap="square" lIns="0" tIns="0" rIns="0" bIns="0" rtlCol="0" anchor="ctr"/>
          <a:lstStyle/>
          <a:p>
            <a:pPr indent="0" marL="0">
              <a:buNone/>
            </a:pPr>
            <a:r>
              <a:rPr lang="en-US" sz="800" dirty="0">
                <a:solidFill>
                  <a:srgbClr val="F59E0B"/>
                </a:solidFill>
                <a:latin typeface="Consolas" pitchFamily="34" charset="0"/>
                <a:ea typeface="Consolas" pitchFamily="34" charset="-122"/>
                <a:cs typeface="Consolas" pitchFamily="34" charset="-120"/>
              </a:rPr>
              <a:t>git worktree add ../bugfix-auth bugfix/auth</a:t>
            </a:r>
            <a:endParaRPr lang="en-US" sz="800" dirty="0"/>
          </a:p>
        </p:txBody>
      </p:sp>
      <p:sp>
        <p:nvSpPr>
          <p:cNvPr id="13" name="Text 11"/>
          <p:cNvSpPr/>
          <p:nvPr/>
        </p:nvSpPr>
        <p:spPr>
          <a:xfrm>
            <a:off x="4846320" y="2075688"/>
            <a:ext cx="3931920" cy="137160"/>
          </a:xfrm>
          <a:prstGeom prst="rect">
            <a:avLst/>
          </a:prstGeom>
          <a:noFill/>
          <a:ln/>
        </p:spPr>
        <p:txBody>
          <a:bodyPr wrap="square" lIns="0" tIns="0" rIns="0" bIns="0" rtlCol="0" anchor="ctr"/>
          <a:lstStyle/>
          <a:p>
            <a:pPr indent="0" marL="0">
              <a:buNone/>
            </a:pPr>
            <a:r>
              <a:rPr lang="en-US" sz="800" dirty="0">
                <a:solidFill>
                  <a:srgbClr val="94A3B8"/>
                </a:solidFill>
                <a:latin typeface="Calibri" pitchFamily="34" charset="0"/>
                <a:ea typeface="Calibri" pitchFamily="34" charset="-122"/>
                <a:cs typeface="Calibri" pitchFamily="34" charset="-120"/>
              </a:rPr>
              <a:t>Another worktree, another branch</a:t>
            </a:r>
            <a:endParaRPr lang="en-US" sz="800" dirty="0"/>
          </a:p>
        </p:txBody>
      </p:sp>
      <p:sp>
        <p:nvSpPr>
          <p:cNvPr id="14" name="Text 12"/>
          <p:cNvSpPr/>
          <p:nvPr/>
        </p:nvSpPr>
        <p:spPr>
          <a:xfrm>
            <a:off x="4846320" y="2212848"/>
            <a:ext cx="3931920" cy="137160"/>
          </a:xfrm>
          <a:prstGeom prst="rect">
            <a:avLst/>
          </a:prstGeom>
          <a:noFill/>
          <a:ln/>
        </p:spPr>
        <p:txBody>
          <a:bodyPr wrap="square" lIns="0" tIns="0" rIns="0" bIns="0" rtlCol="0" anchor="ctr"/>
          <a:lstStyle/>
          <a:p>
            <a:pPr indent="0" marL="0">
              <a:buNone/>
            </a:pPr>
            <a:r>
              <a:rPr lang="en-US" sz="800" dirty="0">
                <a:solidFill>
                  <a:srgbClr val="F59E0B"/>
                </a:solidFill>
                <a:latin typeface="Consolas" pitchFamily="34" charset="0"/>
                <a:ea typeface="Consolas" pitchFamily="34" charset="-122"/>
                <a:cs typeface="Consolas" pitchFamily="34" charset="-120"/>
              </a:rPr>
              <a:t>git worktree list</a:t>
            </a:r>
            <a:endParaRPr lang="en-US" sz="800" dirty="0"/>
          </a:p>
        </p:txBody>
      </p:sp>
      <p:sp>
        <p:nvSpPr>
          <p:cNvPr id="15" name="Text 13"/>
          <p:cNvSpPr/>
          <p:nvPr/>
        </p:nvSpPr>
        <p:spPr>
          <a:xfrm>
            <a:off x="4846320" y="2350008"/>
            <a:ext cx="3931920" cy="137160"/>
          </a:xfrm>
          <a:prstGeom prst="rect">
            <a:avLst/>
          </a:prstGeom>
          <a:noFill/>
          <a:ln/>
        </p:spPr>
        <p:txBody>
          <a:bodyPr wrap="square" lIns="0" tIns="0" rIns="0" bIns="0" rtlCol="0" anchor="ctr"/>
          <a:lstStyle/>
          <a:p>
            <a:pPr indent="0" marL="0">
              <a:buNone/>
            </a:pPr>
            <a:r>
              <a:rPr lang="en-US" sz="800" dirty="0">
                <a:solidFill>
                  <a:srgbClr val="94A3B8"/>
                </a:solidFill>
                <a:latin typeface="Calibri" pitchFamily="34" charset="0"/>
                <a:ea typeface="Calibri" pitchFamily="34" charset="-122"/>
                <a:cs typeface="Calibri" pitchFamily="34" charset="-120"/>
              </a:rPr>
              <a:t>See all active worktrees</a:t>
            </a:r>
            <a:endParaRPr lang="en-US" sz="800" dirty="0"/>
          </a:p>
        </p:txBody>
      </p:sp>
      <p:sp>
        <p:nvSpPr>
          <p:cNvPr id="16" name="Text 14"/>
          <p:cNvSpPr/>
          <p:nvPr/>
        </p:nvSpPr>
        <p:spPr>
          <a:xfrm>
            <a:off x="4846320" y="2487168"/>
            <a:ext cx="3931920" cy="137160"/>
          </a:xfrm>
          <a:prstGeom prst="rect">
            <a:avLst/>
          </a:prstGeom>
          <a:noFill/>
          <a:ln/>
        </p:spPr>
        <p:txBody>
          <a:bodyPr wrap="square" lIns="0" tIns="0" rIns="0" bIns="0" rtlCol="0" anchor="ctr"/>
          <a:lstStyle/>
          <a:p>
            <a:pPr indent="0" marL="0">
              <a:buNone/>
            </a:pPr>
            <a:r>
              <a:rPr lang="en-US" sz="800" dirty="0">
                <a:solidFill>
                  <a:srgbClr val="F59E0B"/>
                </a:solidFill>
                <a:latin typeface="Consolas" pitchFamily="34" charset="0"/>
                <a:ea typeface="Consolas" pitchFamily="34" charset="-122"/>
                <a:cs typeface="Consolas" pitchFamily="34" charset="-120"/>
              </a:rPr>
              <a:t>git worktree remove ../feature-login</a:t>
            </a:r>
            <a:endParaRPr lang="en-US" sz="800" dirty="0"/>
          </a:p>
        </p:txBody>
      </p:sp>
      <p:sp>
        <p:nvSpPr>
          <p:cNvPr id="17" name="Text 15"/>
          <p:cNvSpPr/>
          <p:nvPr/>
        </p:nvSpPr>
        <p:spPr>
          <a:xfrm>
            <a:off x="4846320" y="2624328"/>
            <a:ext cx="3931920" cy="137160"/>
          </a:xfrm>
          <a:prstGeom prst="rect">
            <a:avLst/>
          </a:prstGeom>
          <a:noFill/>
          <a:ln/>
        </p:spPr>
        <p:txBody>
          <a:bodyPr wrap="square" lIns="0" tIns="0" rIns="0" bIns="0" rtlCol="0" anchor="ctr"/>
          <a:lstStyle/>
          <a:p>
            <a:pPr indent="0" marL="0">
              <a:buNone/>
            </a:pPr>
            <a:r>
              <a:rPr lang="en-US" sz="800" dirty="0">
                <a:solidFill>
                  <a:srgbClr val="94A3B8"/>
                </a:solidFill>
                <a:latin typeface="Calibri" pitchFamily="34" charset="0"/>
                <a:ea typeface="Calibri" pitchFamily="34" charset="-122"/>
                <a:cs typeface="Calibri" pitchFamily="34" charset="-120"/>
              </a:rPr>
              <a:t>Clean up after merge</a:t>
            </a:r>
            <a:endParaRPr lang="en-US" sz="800" dirty="0"/>
          </a:p>
        </p:txBody>
      </p:sp>
      <p:sp>
        <p:nvSpPr>
          <p:cNvPr id="18" name="Shape 16"/>
          <p:cNvSpPr/>
          <p:nvPr/>
        </p:nvSpPr>
        <p:spPr>
          <a:xfrm>
            <a:off x="365760" y="3063240"/>
            <a:ext cx="8549640" cy="182880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19" name="Text 17"/>
          <p:cNvSpPr/>
          <p:nvPr/>
        </p:nvSpPr>
        <p:spPr>
          <a:xfrm>
            <a:off x="548640" y="3108960"/>
            <a:ext cx="8229600" cy="274320"/>
          </a:xfrm>
          <a:prstGeom prst="rect">
            <a:avLst/>
          </a:prstGeom>
          <a:noFill/>
          <a:ln/>
        </p:spPr>
        <p:txBody>
          <a:bodyPr wrap="square" lIns="0" tIns="0" rIns="0" bIns="0" rtlCol="0" anchor="ctr"/>
          <a:lstStyle/>
          <a:p>
            <a:pPr indent="0" marL="0">
              <a:buNone/>
            </a:pPr>
            <a:r>
              <a:rPr lang="en-US" sz="1200" b="1" dirty="0">
                <a:solidFill>
                  <a:srgbClr val="1E293B"/>
                </a:solidFill>
                <a:latin typeface="Calibri" pitchFamily="34" charset="0"/>
                <a:ea typeface="Calibri" pitchFamily="34" charset="-122"/>
                <a:cs typeface="Calibri" pitchFamily="34" charset="-120"/>
              </a:rPr>
              <a:t>Multi-Agent Parallel Work</a:t>
            </a:r>
            <a:endParaRPr lang="en-US" sz="1200" dirty="0"/>
          </a:p>
        </p:txBody>
      </p:sp>
      <p:sp>
        <p:nvSpPr>
          <p:cNvPr id="20" name="Text 18"/>
          <p:cNvSpPr/>
          <p:nvPr/>
        </p:nvSpPr>
        <p:spPr>
          <a:xfrm>
            <a:off x="548640" y="3383280"/>
            <a:ext cx="2011680" cy="228600"/>
          </a:xfrm>
          <a:prstGeom prst="rect">
            <a:avLst/>
          </a:prstGeom>
          <a:noFill/>
          <a:ln/>
        </p:spPr>
        <p:txBody>
          <a:bodyPr wrap="square" lIns="0" tIns="0" rIns="0" bIns="0" rtlCol="0" anchor="ctr"/>
          <a:lstStyle/>
          <a:p>
            <a:pPr indent="0" marL="0">
              <a:buNone/>
            </a:pPr>
            <a:r>
              <a:rPr lang="en-US" sz="900" b="1" dirty="0">
                <a:solidFill>
                  <a:srgbClr val="94A3B8"/>
                </a:solidFill>
                <a:latin typeface="Calibri" pitchFamily="34" charset="0"/>
                <a:ea typeface="Calibri" pitchFamily="34" charset="-122"/>
                <a:cs typeface="Calibri" pitchFamily="34" charset="-120"/>
              </a:rPr>
              <a:t>Agent</a:t>
            </a:r>
            <a:endParaRPr lang="en-US" sz="900" dirty="0"/>
          </a:p>
        </p:txBody>
      </p:sp>
      <p:sp>
        <p:nvSpPr>
          <p:cNvPr id="21" name="Text 19"/>
          <p:cNvSpPr/>
          <p:nvPr/>
        </p:nvSpPr>
        <p:spPr>
          <a:xfrm>
            <a:off x="2560320" y="3383280"/>
            <a:ext cx="2560320" cy="228600"/>
          </a:xfrm>
          <a:prstGeom prst="rect">
            <a:avLst/>
          </a:prstGeom>
          <a:noFill/>
          <a:ln/>
        </p:spPr>
        <p:txBody>
          <a:bodyPr wrap="square" lIns="0" tIns="0" rIns="0" bIns="0" rtlCol="0" anchor="ctr"/>
          <a:lstStyle/>
          <a:p>
            <a:pPr indent="0" marL="0">
              <a:buNone/>
            </a:pPr>
            <a:r>
              <a:rPr lang="en-US" sz="900" b="1" dirty="0">
                <a:solidFill>
                  <a:srgbClr val="94A3B8"/>
                </a:solidFill>
                <a:latin typeface="Calibri" pitchFamily="34" charset="0"/>
                <a:ea typeface="Calibri" pitchFamily="34" charset="-122"/>
                <a:cs typeface="Calibri" pitchFamily="34" charset="-120"/>
              </a:rPr>
              <a:t>Working Directory</a:t>
            </a:r>
            <a:endParaRPr lang="en-US" sz="900" dirty="0"/>
          </a:p>
        </p:txBody>
      </p:sp>
      <p:sp>
        <p:nvSpPr>
          <p:cNvPr id="22" name="Text 20"/>
          <p:cNvSpPr/>
          <p:nvPr/>
        </p:nvSpPr>
        <p:spPr>
          <a:xfrm>
            <a:off x="5212080" y="3383280"/>
            <a:ext cx="3474720" cy="228600"/>
          </a:xfrm>
          <a:prstGeom prst="rect">
            <a:avLst/>
          </a:prstGeom>
          <a:noFill/>
          <a:ln/>
        </p:spPr>
        <p:txBody>
          <a:bodyPr wrap="square" lIns="0" tIns="0" rIns="0" bIns="0" rtlCol="0" anchor="ctr"/>
          <a:lstStyle/>
          <a:p>
            <a:pPr indent="0" marL="0">
              <a:buNone/>
            </a:pPr>
            <a:r>
              <a:rPr lang="en-US" sz="900" b="1" dirty="0">
                <a:solidFill>
                  <a:srgbClr val="94A3B8"/>
                </a:solidFill>
                <a:latin typeface="Calibri" pitchFamily="34" charset="0"/>
                <a:ea typeface="Calibri" pitchFamily="34" charset="-122"/>
                <a:cs typeface="Calibri" pitchFamily="34" charset="-120"/>
              </a:rPr>
              <a:t>Branch</a:t>
            </a:r>
            <a:endParaRPr lang="en-US" sz="900" dirty="0"/>
          </a:p>
        </p:txBody>
      </p:sp>
      <p:sp>
        <p:nvSpPr>
          <p:cNvPr id="23" name="Shape 21"/>
          <p:cNvSpPr/>
          <p:nvPr/>
        </p:nvSpPr>
        <p:spPr>
          <a:xfrm>
            <a:off x="502920" y="3639312"/>
            <a:ext cx="109728" cy="228600"/>
          </a:xfrm>
          <a:prstGeom prst="rect">
            <a:avLst/>
          </a:prstGeom>
          <a:solidFill>
            <a:srgbClr val="0D9488"/>
          </a:solidFill>
          <a:ln/>
        </p:spPr>
      </p:sp>
      <p:sp>
        <p:nvSpPr>
          <p:cNvPr id="24" name="Text 22"/>
          <p:cNvSpPr/>
          <p:nvPr/>
        </p:nvSpPr>
        <p:spPr>
          <a:xfrm>
            <a:off x="685800" y="3657600"/>
            <a:ext cx="1828800" cy="201168"/>
          </a:xfrm>
          <a:prstGeom prst="rect">
            <a:avLst/>
          </a:prstGeom>
          <a:noFill/>
          <a:ln/>
        </p:spPr>
        <p:txBody>
          <a:bodyPr wrap="square" lIns="0" tIns="0" rIns="0" bIns="0" rtlCol="0" anchor="ctr"/>
          <a:lstStyle/>
          <a:p>
            <a:pPr indent="0" marL="0">
              <a:buNone/>
            </a:pPr>
            <a:r>
              <a:rPr lang="en-US" sz="900" dirty="0">
                <a:solidFill>
                  <a:srgbClr val="1E293B"/>
                </a:solidFill>
                <a:latin typeface="Calibri" pitchFamily="34" charset="0"/>
                <a:ea typeface="Calibri" pitchFamily="34" charset="-122"/>
                <a:cs typeface="Calibri" pitchFamily="34" charset="-120"/>
              </a:rPr>
              <a:t>Agent 1 (Claude Code)</a:t>
            </a:r>
            <a:endParaRPr lang="en-US" sz="900" dirty="0"/>
          </a:p>
        </p:txBody>
      </p:sp>
      <p:sp>
        <p:nvSpPr>
          <p:cNvPr id="25" name="Text 23"/>
          <p:cNvSpPr/>
          <p:nvPr/>
        </p:nvSpPr>
        <p:spPr>
          <a:xfrm>
            <a:off x="2560320" y="3657600"/>
            <a:ext cx="2560320" cy="201168"/>
          </a:xfrm>
          <a:prstGeom prst="rect">
            <a:avLst/>
          </a:prstGeom>
          <a:noFill/>
          <a:ln/>
        </p:spPr>
        <p:txBody>
          <a:bodyPr wrap="square" lIns="0" tIns="0" rIns="0" bIns="0" rtlCol="0" anchor="ctr"/>
          <a:lstStyle/>
          <a:p>
            <a:pPr indent="0" marL="0">
              <a:buNone/>
            </a:pPr>
            <a:r>
              <a:rPr lang="en-US" sz="850" dirty="0">
                <a:solidFill>
                  <a:srgbClr val="475569"/>
                </a:solidFill>
                <a:latin typeface="Consolas" pitchFamily="34" charset="0"/>
                <a:ea typeface="Consolas" pitchFamily="34" charset="-122"/>
                <a:cs typeface="Consolas" pitchFamily="34" charset="-120"/>
              </a:rPr>
              <a:t>../my-project/</a:t>
            </a:r>
            <a:endParaRPr lang="en-US" sz="850" dirty="0"/>
          </a:p>
        </p:txBody>
      </p:sp>
      <p:sp>
        <p:nvSpPr>
          <p:cNvPr id="26" name="Text 24"/>
          <p:cNvSpPr/>
          <p:nvPr/>
        </p:nvSpPr>
        <p:spPr>
          <a:xfrm>
            <a:off x="5212080" y="3657600"/>
            <a:ext cx="3474720" cy="201168"/>
          </a:xfrm>
          <a:prstGeom prst="rect">
            <a:avLst/>
          </a:prstGeom>
          <a:noFill/>
          <a:ln/>
        </p:spPr>
        <p:txBody>
          <a:bodyPr wrap="square" lIns="0" tIns="0" rIns="0" bIns="0" rtlCol="0" anchor="ctr"/>
          <a:lstStyle/>
          <a:p>
            <a:pPr indent="0" marL="0">
              <a:buNone/>
            </a:pPr>
            <a:r>
              <a:rPr lang="en-US" sz="900" b="1" dirty="0">
                <a:solidFill>
                  <a:srgbClr val="0D9488"/>
                </a:solidFill>
                <a:latin typeface="Consolas" pitchFamily="34" charset="0"/>
                <a:ea typeface="Consolas" pitchFamily="34" charset="-122"/>
                <a:cs typeface="Consolas" pitchFamily="34" charset="-120"/>
              </a:rPr>
              <a:t>feature/user-auth</a:t>
            </a:r>
            <a:endParaRPr lang="en-US" sz="900" dirty="0"/>
          </a:p>
        </p:txBody>
      </p:sp>
      <p:sp>
        <p:nvSpPr>
          <p:cNvPr id="27" name="Shape 25"/>
          <p:cNvSpPr/>
          <p:nvPr/>
        </p:nvSpPr>
        <p:spPr>
          <a:xfrm>
            <a:off x="502920" y="3913632"/>
            <a:ext cx="109728" cy="228600"/>
          </a:xfrm>
          <a:prstGeom prst="rect">
            <a:avLst/>
          </a:prstGeom>
          <a:solidFill>
            <a:srgbClr val="2563EB"/>
          </a:solidFill>
          <a:ln/>
        </p:spPr>
      </p:sp>
      <p:sp>
        <p:nvSpPr>
          <p:cNvPr id="28" name="Text 26"/>
          <p:cNvSpPr/>
          <p:nvPr/>
        </p:nvSpPr>
        <p:spPr>
          <a:xfrm>
            <a:off x="685800" y="3931920"/>
            <a:ext cx="1828800" cy="201168"/>
          </a:xfrm>
          <a:prstGeom prst="rect">
            <a:avLst/>
          </a:prstGeom>
          <a:noFill/>
          <a:ln/>
        </p:spPr>
        <p:txBody>
          <a:bodyPr wrap="square" lIns="0" tIns="0" rIns="0" bIns="0" rtlCol="0" anchor="ctr"/>
          <a:lstStyle/>
          <a:p>
            <a:pPr indent="0" marL="0">
              <a:buNone/>
            </a:pPr>
            <a:r>
              <a:rPr lang="en-US" sz="900" dirty="0">
                <a:solidFill>
                  <a:srgbClr val="1E293B"/>
                </a:solidFill>
                <a:latin typeface="Calibri" pitchFamily="34" charset="0"/>
                <a:ea typeface="Calibri" pitchFamily="34" charset="-122"/>
                <a:cs typeface="Calibri" pitchFamily="34" charset="-120"/>
              </a:rPr>
              <a:t>Agent 2 (Cursor)</a:t>
            </a:r>
            <a:endParaRPr lang="en-US" sz="900" dirty="0"/>
          </a:p>
        </p:txBody>
      </p:sp>
      <p:sp>
        <p:nvSpPr>
          <p:cNvPr id="29" name="Text 27"/>
          <p:cNvSpPr/>
          <p:nvPr/>
        </p:nvSpPr>
        <p:spPr>
          <a:xfrm>
            <a:off x="2560320" y="3931920"/>
            <a:ext cx="2560320" cy="201168"/>
          </a:xfrm>
          <a:prstGeom prst="rect">
            <a:avLst/>
          </a:prstGeom>
          <a:noFill/>
          <a:ln/>
        </p:spPr>
        <p:txBody>
          <a:bodyPr wrap="square" lIns="0" tIns="0" rIns="0" bIns="0" rtlCol="0" anchor="ctr"/>
          <a:lstStyle/>
          <a:p>
            <a:pPr indent="0" marL="0">
              <a:buNone/>
            </a:pPr>
            <a:r>
              <a:rPr lang="en-US" sz="850" dirty="0">
                <a:solidFill>
                  <a:srgbClr val="475569"/>
                </a:solidFill>
                <a:latin typeface="Consolas" pitchFamily="34" charset="0"/>
                <a:ea typeface="Consolas" pitchFamily="34" charset="-122"/>
                <a:cs typeface="Consolas" pitchFamily="34" charset="-120"/>
              </a:rPr>
              <a:t>../wt-feature-api/</a:t>
            </a:r>
            <a:endParaRPr lang="en-US" sz="850" dirty="0"/>
          </a:p>
        </p:txBody>
      </p:sp>
      <p:sp>
        <p:nvSpPr>
          <p:cNvPr id="30" name="Text 28"/>
          <p:cNvSpPr/>
          <p:nvPr/>
        </p:nvSpPr>
        <p:spPr>
          <a:xfrm>
            <a:off x="5212080" y="3931920"/>
            <a:ext cx="3474720" cy="201168"/>
          </a:xfrm>
          <a:prstGeom prst="rect">
            <a:avLst/>
          </a:prstGeom>
          <a:noFill/>
          <a:ln/>
        </p:spPr>
        <p:txBody>
          <a:bodyPr wrap="square" lIns="0" tIns="0" rIns="0" bIns="0" rtlCol="0" anchor="ctr"/>
          <a:lstStyle/>
          <a:p>
            <a:pPr indent="0" marL="0">
              <a:buNone/>
            </a:pPr>
            <a:r>
              <a:rPr lang="en-US" sz="900" b="1" dirty="0">
                <a:solidFill>
                  <a:srgbClr val="2563EB"/>
                </a:solidFill>
                <a:latin typeface="Consolas" pitchFamily="34" charset="0"/>
                <a:ea typeface="Consolas" pitchFamily="34" charset="-122"/>
                <a:cs typeface="Consolas" pitchFamily="34" charset="-120"/>
              </a:rPr>
              <a:t>feature/api-layer</a:t>
            </a:r>
            <a:endParaRPr lang="en-US" sz="900" dirty="0"/>
          </a:p>
        </p:txBody>
      </p:sp>
      <p:sp>
        <p:nvSpPr>
          <p:cNvPr id="31" name="Shape 29"/>
          <p:cNvSpPr/>
          <p:nvPr/>
        </p:nvSpPr>
        <p:spPr>
          <a:xfrm>
            <a:off x="502920" y="4187952"/>
            <a:ext cx="109728" cy="228600"/>
          </a:xfrm>
          <a:prstGeom prst="rect">
            <a:avLst/>
          </a:prstGeom>
          <a:solidFill>
            <a:srgbClr val="7C3AED"/>
          </a:solidFill>
          <a:ln/>
        </p:spPr>
      </p:sp>
      <p:sp>
        <p:nvSpPr>
          <p:cNvPr id="32" name="Text 30"/>
          <p:cNvSpPr/>
          <p:nvPr/>
        </p:nvSpPr>
        <p:spPr>
          <a:xfrm>
            <a:off x="685800" y="4206240"/>
            <a:ext cx="1828800" cy="201168"/>
          </a:xfrm>
          <a:prstGeom prst="rect">
            <a:avLst/>
          </a:prstGeom>
          <a:noFill/>
          <a:ln/>
        </p:spPr>
        <p:txBody>
          <a:bodyPr wrap="square" lIns="0" tIns="0" rIns="0" bIns="0" rtlCol="0" anchor="ctr"/>
          <a:lstStyle/>
          <a:p>
            <a:pPr indent="0" marL="0">
              <a:buNone/>
            </a:pPr>
            <a:r>
              <a:rPr lang="en-US" sz="900" dirty="0">
                <a:solidFill>
                  <a:srgbClr val="1E293B"/>
                </a:solidFill>
                <a:latin typeface="Calibri" pitchFamily="34" charset="0"/>
                <a:ea typeface="Calibri" pitchFamily="34" charset="-122"/>
                <a:cs typeface="Calibri" pitchFamily="34" charset="-120"/>
              </a:rPr>
              <a:t>Agent 3 (Cline)</a:t>
            </a:r>
            <a:endParaRPr lang="en-US" sz="900" dirty="0"/>
          </a:p>
        </p:txBody>
      </p:sp>
      <p:sp>
        <p:nvSpPr>
          <p:cNvPr id="33" name="Text 31"/>
          <p:cNvSpPr/>
          <p:nvPr/>
        </p:nvSpPr>
        <p:spPr>
          <a:xfrm>
            <a:off x="2560320" y="4206240"/>
            <a:ext cx="2560320" cy="201168"/>
          </a:xfrm>
          <a:prstGeom prst="rect">
            <a:avLst/>
          </a:prstGeom>
          <a:noFill/>
          <a:ln/>
        </p:spPr>
        <p:txBody>
          <a:bodyPr wrap="square" lIns="0" tIns="0" rIns="0" bIns="0" rtlCol="0" anchor="ctr"/>
          <a:lstStyle/>
          <a:p>
            <a:pPr indent="0" marL="0">
              <a:buNone/>
            </a:pPr>
            <a:r>
              <a:rPr lang="en-US" sz="850" dirty="0">
                <a:solidFill>
                  <a:srgbClr val="475569"/>
                </a:solidFill>
                <a:latin typeface="Consolas" pitchFamily="34" charset="0"/>
                <a:ea typeface="Consolas" pitchFamily="34" charset="-122"/>
                <a:cs typeface="Consolas" pitchFamily="34" charset="-120"/>
              </a:rPr>
              <a:t>../wt-bugfix-nav/</a:t>
            </a:r>
            <a:endParaRPr lang="en-US" sz="850" dirty="0"/>
          </a:p>
        </p:txBody>
      </p:sp>
      <p:sp>
        <p:nvSpPr>
          <p:cNvPr id="34" name="Text 32"/>
          <p:cNvSpPr/>
          <p:nvPr/>
        </p:nvSpPr>
        <p:spPr>
          <a:xfrm>
            <a:off x="5212080" y="4206240"/>
            <a:ext cx="3474720" cy="201168"/>
          </a:xfrm>
          <a:prstGeom prst="rect">
            <a:avLst/>
          </a:prstGeom>
          <a:noFill/>
          <a:ln/>
        </p:spPr>
        <p:txBody>
          <a:bodyPr wrap="square" lIns="0" tIns="0" rIns="0" bIns="0" rtlCol="0" anchor="ctr"/>
          <a:lstStyle/>
          <a:p>
            <a:pPr indent="0" marL="0">
              <a:buNone/>
            </a:pPr>
            <a:r>
              <a:rPr lang="en-US" sz="900" b="1" dirty="0">
                <a:solidFill>
                  <a:srgbClr val="7C3AED"/>
                </a:solidFill>
                <a:latin typeface="Consolas" pitchFamily="34" charset="0"/>
                <a:ea typeface="Consolas" pitchFamily="34" charset="-122"/>
                <a:cs typeface="Consolas" pitchFamily="34" charset="-120"/>
              </a:rPr>
              <a:t>bugfix/navigation</a:t>
            </a:r>
            <a:endParaRPr lang="en-US" sz="900" dirty="0"/>
          </a:p>
        </p:txBody>
      </p:sp>
      <p:sp>
        <p:nvSpPr>
          <p:cNvPr id="35" name="Shape 33"/>
          <p:cNvSpPr/>
          <p:nvPr/>
        </p:nvSpPr>
        <p:spPr>
          <a:xfrm>
            <a:off x="502920" y="4462272"/>
            <a:ext cx="109728" cy="228600"/>
          </a:xfrm>
          <a:prstGeom prst="rect">
            <a:avLst/>
          </a:prstGeom>
          <a:solidFill>
            <a:srgbClr val="EA580C"/>
          </a:solidFill>
          <a:ln/>
        </p:spPr>
      </p:sp>
      <p:sp>
        <p:nvSpPr>
          <p:cNvPr id="36" name="Text 34"/>
          <p:cNvSpPr/>
          <p:nvPr/>
        </p:nvSpPr>
        <p:spPr>
          <a:xfrm>
            <a:off x="685800" y="4480560"/>
            <a:ext cx="1828800" cy="201168"/>
          </a:xfrm>
          <a:prstGeom prst="rect">
            <a:avLst/>
          </a:prstGeom>
          <a:noFill/>
          <a:ln/>
        </p:spPr>
        <p:txBody>
          <a:bodyPr wrap="square" lIns="0" tIns="0" rIns="0" bIns="0" rtlCol="0" anchor="ctr"/>
          <a:lstStyle/>
          <a:p>
            <a:pPr indent="0" marL="0">
              <a:buNone/>
            </a:pPr>
            <a:r>
              <a:rPr lang="en-US" sz="900" dirty="0">
                <a:solidFill>
                  <a:srgbClr val="1E293B"/>
                </a:solidFill>
                <a:latin typeface="Calibri" pitchFamily="34" charset="0"/>
                <a:ea typeface="Calibri" pitchFamily="34" charset="-122"/>
                <a:cs typeface="Calibri" pitchFamily="34" charset="-120"/>
              </a:rPr>
              <a:t>Agent 4 (Antigravity)</a:t>
            </a:r>
            <a:endParaRPr lang="en-US" sz="900" dirty="0"/>
          </a:p>
        </p:txBody>
      </p:sp>
      <p:sp>
        <p:nvSpPr>
          <p:cNvPr id="37" name="Text 35"/>
          <p:cNvSpPr/>
          <p:nvPr/>
        </p:nvSpPr>
        <p:spPr>
          <a:xfrm>
            <a:off x="2560320" y="4480560"/>
            <a:ext cx="2560320" cy="201168"/>
          </a:xfrm>
          <a:prstGeom prst="rect">
            <a:avLst/>
          </a:prstGeom>
          <a:noFill/>
          <a:ln/>
        </p:spPr>
        <p:txBody>
          <a:bodyPr wrap="square" lIns="0" tIns="0" rIns="0" bIns="0" rtlCol="0" anchor="ctr"/>
          <a:lstStyle/>
          <a:p>
            <a:pPr indent="0" marL="0">
              <a:buNone/>
            </a:pPr>
            <a:r>
              <a:rPr lang="en-US" sz="850" dirty="0">
                <a:solidFill>
                  <a:srgbClr val="475569"/>
                </a:solidFill>
                <a:latin typeface="Consolas" pitchFamily="34" charset="0"/>
                <a:ea typeface="Consolas" pitchFamily="34" charset="-122"/>
                <a:cs typeface="Consolas" pitchFamily="34" charset="-120"/>
              </a:rPr>
              <a:t>../wt-feature-dashboard/</a:t>
            </a:r>
            <a:endParaRPr lang="en-US" sz="850" dirty="0"/>
          </a:p>
        </p:txBody>
      </p:sp>
      <p:sp>
        <p:nvSpPr>
          <p:cNvPr id="38" name="Text 36"/>
          <p:cNvSpPr/>
          <p:nvPr/>
        </p:nvSpPr>
        <p:spPr>
          <a:xfrm>
            <a:off x="5212080" y="4480560"/>
            <a:ext cx="3474720" cy="201168"/>
          </a:xfrm>
          <a:prstGeom prst="rect">
            <a:avLst/>
          </a:prstGeom>
          <a:noFill/>
          <a:ln/>
        </p:spPr>
        <p:txBody>
          <a:bodyPr wrap="square" lIns="0" tIns="0" rIns="0" bIns="0" rtlCol="0" anchor="ctr"/>
          <a:lstStyle/>
          <a:p>
            <a:pPr indent="0" marL="0">
              <a:buNone/>
            </a:pPr>
            <a:r>
              <a:rPr lang="en-US" sz="900" b="1" dirty="0">
                <a:solidFill>
                  <a:srgbClr val="EA580C"/>
                </a:solidFill>
                <a:latin typeface="Consolas" pitchFamily="34" charset="0"/>
                <a:ea typeface="Consolas" pitchFamily="34" charset="-122"/>
                <a:cs typeface="Consolas" pitchFamily="34" charset="-120"/>
              </a:rPr>
              <a:t>feature/dashboard</a:t>
            </a:r>
            <a:endParaRPr lang="en-US" sz="900" dirty="0"/>
          </a:p>
        </p:txBody>
      </p:sp>
      <p:sp>
        <p:nvSpPr>
          <p:cNvPr id="39" name="Text 37"/>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54 / 100</a:t>
            </a:r>
            <a:endParaRPr lang="en-US" sz="800"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name="Slide 55">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Humans + Agents — Working Together</a:t>
            </a:r>
            <a:endParaRPr lang="en-US" sz="2600" dirty="0"/>
          </a:p>
        </p:txBody>
      </p:sp>
      <p:sp>
        <p:nvSpPr>
          <p:cNvPr id="5" name="Shape 3"/>
          <p:cNvSpPr/>
          <p:nvPr/>
        </p:nvSpPr>
        <p:spPr>
          <a:xfrm>
            <a:off x="320040" y="1051560"/>
            <a:ext cx="8641080" cy="384048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6" name="Text 4"/>
          <p:cNvSpPr/>
          <p:nvPr/>
        </p:nvSpPr>
        <p:spPr>
          <a:xfrm>
            <a:off x="502920" y="1097280"/>
            <a:ext cx="8229600" cy="320040"/>
          </a:xfrm>
          <a:prstGeom prst="rect">
            <a:avLst/>
          </a:prstGeom>
          <a:noFill/>
          <a:ln/>
        </p:spPr>
        <p:txBody>
          <a:bodyPr wrap="square" lIns="0" tIns="0" rIns="0" bIns="0" rtlCol="0" anchor="ctr"/>
          <a:lstStyle/>
          <a:p>
            <a:pPr indent="0" marL="0">
              <a:buNone/>
            </a:pPr>
            <a:r>
              <a:rPr lang="en-US" sz="1400" b="1" dirty="0">
                <a:solidFill>
                  <a:srgbClr val="1E293B"/>
                </a:solidFill>
                <a:latin typeface="Calibri" pitchFamily="34" charset="0"/>
                <a:ea typeface="Calibri" pitchFamily="34" charset="-122"/>
                <a:cs typeface="Calibri" pitchFamily="34" charset="-120"/>
              </a:rPr>
              <a:t>The Collaborative Development Workflow</a:t>
            </a:r>
            <a:endParaRPr lang="en-US" sz="1400" dirty="0"/>
          </a:p>
        </p:txBody>
      </p:sp>
      <p:sp>
        <p:nvSpPr>
          <p:cNvPr id="7" name="Shape 5"/>
          <p:cNvSpPr/>
          <p:nvPr/>
        </p:nvSpPr>
        <p:spPr>
          <a:xfrm>
            <a:off x="457200" y="1508760"/>
            <a:ext cx="1965960" cy="320040"/>
          </a:xfrm>
          <a:prstGeom prst="rect">
            <a:avLst/>
          </a:prstGeom>
          <a:solidFill>
            <a:srgbClr val="0D9488"/>
          </a:solidFill>
          <a:ln/>
        </p:spPr>
      </p:sp>
      <p:sp>
        <p:nvSpPr>
          <p:cNvPr id="8" name="Text 6"/>
          <p:cNvSpPr/>
          <p:nvPr/>
        </p:nvSpPr>
        <p:spPr>
          <a:xfrm>
            <a:off x="457200" y="1508760"/>
            <a:ext cx="1965960" cy="320040"/>
          </a:xfrm>
          <a:prstGeom prst="rect">
            <a:avLst/>
          </a:prstGeom>
          <a:noFill/>
          <a:ln/>
        </p:spPr>
        <p:txBody>
          <a:bodyPr wrap="square" rtlCol="0" anchor="ctr"/>
          <a:lstStyle/>
          <a:p>
            <a:pPr algn="ctr" indent="0" marL="0">
              <a:buNone/>
            </a:pPr>
            <a:r>
              <a:rPr lang="en-US" sz="1000" b="1" dirty="0">
                <a:solidFill>
                  <a:srgbClr val="FFFFFF"/>
                </a:solidFill>
                <a:latin typeface="Calibri" pitchFamily="34" charset="0"/>
                <a:ea typeface="Calibri" pitchFamily="34" charset="-122"/>
                <a:cs typeface="Calibri" pitchFamily="34" charset="-120"/>
              </a:rPr>
              <a:t>Team Lead / SM</a:t>
            </a:r>
            <a:endParaRPr lang="en-US" sz="1000" dirty="0"/>
          </a:p>
        </p:txBody>
      </p:sp>
      <p:sp>
        <p:nvSpPr>
          <p:cNvPr id="9" name="Shape 7"/>
          <p:cNvSpPr/>
          <p:nvPr/>
        </p:nvSpPr>
        <p:spPr>
          <a:xfrm>
            <a:off x="502920" y="1965960"/>
            <a:ext cx="1874520" cy="502920"/>
          </a:xfrm>
          <a:prstGeom prst="rect">
            <a:avLst/>
          </a:prstGeom>
          <a:solidFill>
            <a:srgbClr val="F8FAFC"/>
          </a:solidFill>
          <a:ln/>
          <a:effectLst>
            <a:outerShdw sx="100000" sy="100000" kx="0" ky="0" algn="bl" rotWithShape="0" blurRad="25400" dist="12700" dir="16200000">
              <a:srgbClr val="000000">
                <a:alpha val="10000"/>
              </a:srgbClr>
            </a:outerShdw>
          </a:effectLst>
        </p:spPr>
      </p:sp>
      <p:sp>
        <p:nvSpPr>
          <p:cNvPr id="10" name="Text 8"/>
          <p:cNvSpPr/>
          <p:nvPr/>
        </p:nvSpPr>
        <p:spPr>
          <a:xfrm>
            <a:off x="566928" y="2011680"/>
            <a:ext cx="1737360" cy="41148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Plans sprint with BMAD SM agent</a:t>
            </a:r>
            <a:endParaRPr lang="en-US" sz="850" dirty="0"/>
          </a:p>
        </p:txBody>
      </p:sp>
      <p:sp>
        <p:nvSpPr>
          <p:cNvPr id="11" name="Text 9"/>
          <p:cNvSpPr/>
          <p:nvPr/>
        </p:nvSpPr>
        <p:spPr>
          <a:xfrm>
            <a:off x="1234440" y="2441448"/>
            <a:ext cx="365760" cy="182880"/>
          </a:xfrm>
          <a:prstGeom prst="rect">
            <a:avLst/>
          </a:prstGeom>
          <a:noFill/>
          <a:ln/>
        </p:spPr>
        <p:txBody>
          <a:bodyPr wrap="square" rtlCol="0" anchor="ctr"/>
          <a:lstStyle/>
          <a:p>
            <a:pPr algn="ctr" indent="0" marL="0">
              <a:buNone/>
            </a:pPr>
            <a:r>
              <a:rPr lang="en-US" sz="800" dirty="0">
                <a:solidFill>
                  <a:srgbClr val="0D9488"/>
                </a:solidFill>
              </a:rPr>
              <a:t>▼</a:t>
            </a:r>
            <a:endParaRPr lang="en-US" sz="800" dirty="0"/>
          </a:p>
        </p:txBody>
      </p:sp>
      <p:sp>
        <p:nvSpPr>
          <p:cNvPr id="12" name="Shape 10"/>
          <p:cNvSpPr/>
          <p:nvPr/>
        </p:nvSpPr>
        <p:spPr>
          <a:xfrm>
            <a:off x="502920" y="2606040"/>
            <a:ext cx="1874520" cy="502920"/>
          </a:xfrm>
          <a:prstGeom prst="rect">
            <a:avLst/>
          </a:prstGeom>
          <a:solidFill>
            <a:srgbClr val="F8FAFC"/>
          </a:solidFill>
          <a:ln/>
          <a:effectLst>
            <a:outerShdw sx="100000" sy="100000" kx="0" ky="0" algn="bl" rotWithShape="0" blurRad="25400" dist="12700" dir="16200000">
              <a:srgbClr val="000000">
                <a:alpha val="10000"/>
              </a:srgbClr>
            </a:outerShdw>
          </a:effectLst>
        </p:spPr>
      </p:sp>
      <p:sp>
        <p:nvSpPr>
          <p:cNvPr id="13" name="Text 11"/>
          <p:cNvSpPr/>
          <p:nvPr/>
        </p:nvSpPr>
        <p:spPr>
          <a:xfrm>
            <a:off x="566928" y="2651760"/>
            <a:ext cx="1737360" cy="41148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Assigns stories to developers</a:t>
            </a:r>
            <a:endParaRPr lang="en-US" sz="850" dirty="0"/>
          </a:p>
        </p:txBody>
      </p:sp>
      <p:sp>
        <p:nvSpPr>
          <p:cNvPr id="14" name="Text 12"/>
          <p:cNvSpPr/>
          <p:nvPr/>
        </p:nvSpPr>
        <p:spPr>
          <a:xfrm>
            <a:off x="1234440" y="3081528"/>
            <a:ext cx="365760" cy="182880"/>
          </a:xfrm>
          <a:prstGeom prst="rect">
            <a:avLst/>
          </a:prstGeom>
          <a:noFill/>
          <a:ln/>
        </p:spPr>
        <p:txBody>
          <a:bodyPr wrap="square" rtlCol="0" anchor="ctr"/>
          <a:lstStyle/>
          <a:p>
            <a:pPr algn="ctr" indent="0" marL="0">
              <a:buNone/>
            </a:pPr>
            <a:r>
              <a:rPr lang="en-US" sz="800" dirty="0">
                <a:solidFill>
                  <a:srgbClr val="0D9488"/>
                </a:solidFill>
              </a:rPr>
              <a:t>▼</a:t>
            </a:r>
            <a:endParaRPr lang="en-US" sz="800" dirty="0"/>
          </a:p>
        </p:txBody>
      </p:sp>
      <p:sp>
        <p:nvSpPr>
          <p:cNvPr id="15" name="Shape 13"/>
          <p:cNvSpPr/>
          <p:nvPr/>
        </p:nvSpPr>
        <p:spPr>
          <a:xfrm>
            <a:off x="502920" y="3246120"/>
            <a:ext cx="1874520" cy="502920"/>
          </a:xfrm>
          <a:prstGeom prst="rect">
            <a:avLst/>
          </a:prstGeom>
          <a:solidFill>
            <a:srgbClr val="F8FAFC"/>
          </a:solidFill>
          <a:ln/>
          <a:effectLst>
            <a:outerShdw sx="100000" sy="100000" kx="0" ky="0" algn="bl" rotWithShape="0" blurRad="25400" dist="12700" dir="16200000">
              <a:srgbClr val="000000">
                <a:alpha val="10000"/>
              </a:srgbClr>
            </a:outerShdw>
          </a:effectLst>
        </p:spPr>
      </p:sp>
      <p:sp>
        <p:nvSpPr>
          <p:cNvPr id="16" name="Text 14"/>
          <p:cNvSpPr/>
          <p:nvPr/>
        </p:nvSpPr>
        <p:spPr>
          <a:xfrm>
            <a:off x="566928" y="3291840"/>
            <a:ext cx="1737360" cy="41148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Reviews and approves PRs</a:t>
            </a:r>
            <a:endParaRPr lang="en-US" sz="850" dirty="0"/>
          </a:p>
        </p:txBody>
      </p:sp>
      <p:sp>
        <p:nvSpPr>
          <p:cNvPr id="17" name="Text 15"/>
          <p:cNvSpPr/>
          <p:nvPr/>
        </p:nvSpPr>
        <p:spPr>
          <a:xfrm>
            <a:off x="1234440" y="3721608"/>
            <a:ext cx="365760" cy="182880"/>
          </a:xfrm>
          <a:prstGeom prst="rect">
            <a:avLst/>
          </a:prstGeom>
          <a:noFill/>
          <a:ln/>
        </p:spPr>
        <p:txBody>
          <a:bodyPr wrap="square" rtlCol="0" anchor="ctr"/>
          <a:lstStyle/>
          <a:p>
            <a:pPr algn="ctr" indent="0" marL="0">
              <a:buNone/>
            </a:pPr>
            <a:r>
              <a:rPr lang="en-US" sz="800" dirty="0">
                <a:solidFill>
                  <a:srgbClr val="0D9488"/>
                </a:solidFill>
              </a:rPr>
              <a:t>▼</a:t>
            </a:r>
            <a:endParaRPr lang="en-US" sz="800" dirty="0"/>
          </a:p>
        </p:txBody>
      </p:sp>
      <p:sp>
        <p:nvSpPr>
          <p:cNvPr id="18" name="Shape 16"/>
          <p:cNvSpPr/>
          <p:nvPr/>
        </p:nvSpPr>
        <p:spPr>
          <a:xfrm>
            <a:off x="502920" y="3886200"/>
            <a:ext cx="1874520" cy="502920"/>
          </a:xfrm>
          <a:prstGeom prst="rect">
            <a:avLst/>
          </a:prstGeom>
          <a:solidFill>
            <a:srgbClr val="F8FAFC"/>
          </a:solidFill>
          <a:ln/>
          <a:effectLst>
            <a:outerShdw sx="100000" sy="100000" kx="0" ky="0" algn="bl" rotWithShape="0" blurRad="25400" dist="12700" dir="16200000">
              <a:srgbClr val="000000">
                <a:alpha val="10000"/>
              </a:srgbClr>
            </a:outerShdw>
          </a:effectLst>
        </p:spPr>
      </p:sp>
      <p:sp>
        <p:nvSpPr>
          <p:cNvPr id="19" name="Text 17"/>
          <p:cNvSpPr/>
          <p:nvPr/>
        </p:nvSpPr>
        <p:spPr>
          <a:xfrm>
            <a:off x="566928" y="3931920"/>
            <a:ext cx="1737360" cy="41148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Runs retrospective workflow</a:t>
            </a:r>
            <a:endParaRPr lang="en-US" sz="850" dirty="0"/>
          </a:p>
        </p:txBody>
      </p:sp>
      <p:sp>
        <p:nvSpPr>
          <p:cNvPr id="20" name="Shape 18"/>
          <p:cNvSpPr/>
          <p:nvPr/>
        </p:nvSpPr>
        <p:spPr>
          <a:xfrm>
            <a:off x="2606040" y="1508760"/>
            <a:ext cx="1965960" cy="320040"/>
          </a:xfrm>
          <a:prstGeom prst="rect">
            <a:avLst/>
          </a:prstGeom>
          <a:solidFill>
            <a:srgbClr val="2563EB"/>
          </a:solidFill>
          <a:ln/>
        </p:spPr>
      </p:sp>
      <p:sp>
        <p:nvSpPr>
          <p:cNvPr id="21" name="Text 19"/>
          <p:cNvSpPr/>
          <p:nvPr/>
        </p:nvSpPr>
        <p:spPr>
          <a:xfrm>
            <a:off x="2606040" y="1508760"/>
            <a:ext cx="1965960" cy="320040"/>
          </a:xfrm>
          <a:prstGeom prst="rect">
            <a:avLst/>
          </a:prstGeom>
          <a:noFill/>
          <a:ln/>
        </p:spPr>
        <p:txBody>
          <a:bodyPr wrap="square" rtlCol="0" anchor="ctr"/>
          <a:lstStyle/>
          <a:p>
            <a:pPr algn="ctr" indent="0" marL="0">
              <a:buNone/>
            </a:pPr>
            <a:r>
              <a:rPr lang="en-US" sz="1000" b="1" dirty="0">
                <a:solidFill>
                  <a:srgbClr val="FFFFFF"/>
                </a:solidFill>
                <a:latin typeface="Calibri" pitchFamily="34" charset="0"/>
                <a:ea typeface="Calibri" pitchFamily="34" charset="-122"/>
                <a:cs typeface="Calibri" pitchFamily="34" charset="-120"/>
              </a:rPr>
              <a:t>Developer A</a:t>
            </a:r>
            <a:endParaRPr lang="en-US" sz="1000" dirty="0"/>
          </a:p>
        </p:txBody>
      </p:sp>
      <p:sp>
        <p:nvSpPr>
          <p:cNvPr id="22" name="Shape 20"/>
          <p:cNvSpPr/>
          <p:nvPr/>
        </p:nvSpPr>
        <p:spPr>
          <a:xfrm>
            <a:off x="2651760" y="1965960"/>
            <a:ext cx="1874520" cy="502920"/>
          </a:xfrm>
          <a:prstGeom prst="rect">
            <a:avLst/>
          </a:prstGeom>
          <a:solidFill>
            <a:srgbClr val="F8FAFC"/>
          </a:solidFill>
          <a:ln/>
          <a:effectLst>
            <a:outerShdw sx="100000" sy="100000" kx="0" ky="0" algn="bl" rotWithShape="0" blurRad="25400" dist="12700" dir="16200000">
              <a:srgbClr val="000000">
                <a:alpha val="10000"/>
              </a:srgbClr>
            </a:outerShdw>
          </a:effectLst>
        </p:spPr>
      </p:sp>
      <p:sp>
        <p:nvSpPr>
          <p:cNvPr id="23" name="Text 21"/>
          <p:cNvSpPr/>
          <p:nvPr/>
        </p:nvSpPr>
        <p:spPr>
          <a:xfrm>
            <a:off x="2715768" y="2011680"/>
            <a:ext cx="1737360" cy="41148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Creates feature branch</a:t>
            </a:r>
            <a:endParaRPr lang="en-US" sz="850" dirty="0"/>
          </a:p>
        </p:txBody>
      </p:sp>
      <p:sp>
        <p:nvSpPr>
          <p:cNvPr id="24" name="Text 22"/>
          <p:cNvSpPr/>
          <p:nvPr/>
        </p:nvSpPr>
        <p:spPr>
          <a:xfrm>
            <a:off x="3383280" y="2441448"/>
            <a:ext cx="365760" cy="182880"/>
          </a:xfrm>
          <a:prstGeom prst="rect">
            <a:avLst/>
          </a:prstGeom>
          <a:noFill/>
          <a:ln/>
        </p:spPr>
        <p:txBody>
          <a:bodyPr wrap="square" rtlCol="0" anchor="ctr"/>
          <a:lstStyle/>
          <a:p>
            <a:pPr algn="ctr" indent="0" marL="0">
              <a:buNone/>
            </a:pPr>
            <a:r>
              <a:rPr lang="en-US" sz="800" dirty="0">
                <a:solidFill>
                  <a:srgbClr val="2563EB"/>
                </a:solidFill>
              </a:rPr>
              <a:t>▼</a:t>
            </a:r>
            <a:endParaRPr lang="en-US" sz="800" dirty="0"/>
          </a:p>
        </p:txBody>
      </p:sp>
      <p:sp>
        <p:nvSpPr>
          <p:cNvPr id="25" name="Shape 23"/>
          <p:cNvSpPr/>
          <p:nvPr/>
        </p:nvSpPr>
        <p:spPr>
          <a:xfrm>
            <a:off x="2651760" y="2606040"/>
            <a:ext cx="1874520" cy="502920"/>
          </a:xfrm>
          <a:prstGeom prst="rect">
            <a:avLst/>
          </a:prstGeom>
          <a:solidFill>
            <a:srgbClr val="F8FAFC"/>
          </a:solidFill>
          <a:ln/>
          <a:effectLst>
            <a:outerShdw sx="100000" sy="100000" kx="0" ky="0" algn="bl" rotWithShape="0" blurRad="25400" dist="12700" dir="16200000">
              <a:srgbClr val="000000">
                <a:alpha val="10000"/>
              </a:srgbClr>
            </a:outerShdw>
          </a:effectLst>
        </p:spPr>
      </p:sp>
      <p:sp>
        <p:nvSpPr>
          <p:cNvPr id="26" name="Text 24"/>
          <p:cNvSpPr/>
          <p:nvPr/>
        </p:nvSpPr>
        <p:spPr>
          <a:xfrm>
            <a:off x="2715768" y="2651760"/>
            <a:ext cx="1737360" cy="41148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Opens worktree for the branch</a:t>
            </a:r>
            <a:endParaRPr lang="en-US" sz="850" dirty="0"/>
          </a:p>
        </p:txBody>
      </p:sp>
      <p:sp>
        <p:nvSpPr>
          <p:cNvPr id="27" name="Text 25"/>
          <p:cNvSpPr/>
          <p:nvPr/>
        </p:nvSpPr>
        <p:spPr>
          <a:xfrm>
            <a:off x="3383280" y="3081528"/>
            <a:ext cx="365760" cy="182880"/>
          </a:xfrm>
          <a:prstGeom prst="rect">
            <a:avLst/>
          </a:prstGeom>
          <a:noFill/>
          <a:ln/>
        </p:spPr>
        <p:txBody>
          <a:bodyPr wrap="square" rtlCol="0" anchor="ctr"/>
          <a:lstStyle/>
          <a:p>
            <a:pPr algn="ctr" indent="0" marL="0">
              <a:buNone/>
            </a:pPr>
            <a:r>
              <a:rPr lang="en-US" sz="800" dirty="0">
                <a:solidFill>
                  <a:srgbClr val="2563EB"/>
                </a:solidFill>
              </a:rPr>
              <a:t>▼</a:t>
            </a:r>
            <a:endParaRPr lang="en-US" sz="800" dirty="0"/>
          </a:p>
        </p:txBody>
      </p:sp>
      <p:sp>
        <p:nvSpPr>
          <p:cNvPr id="28" name="Shape 26"/>
          <p:cNvSpPr/>
          <p:nvPr/>
        </p:nvSpPr>
        <p:spPr>
          <a:xfrm>
            <a:off x="2651760" y="3246120"/>
            <a:ext cx="1874520" cy="502920"/>
          </a:xfrm>
          <a:prstGeom prst="rect">
            <a:avLst/>
          </a:prstGeom>
          <a:solidFill>
            <a:srgbClr val="F8FAFC"/>
          </a:solidFill>
          <a:ln/>
          <a:effectLst>
            <a:outerShdw sx="100000" sy="100000" kx="0" ky="0" algn="bl" rotWithShape="0" blurRad="25400" dist="12700" dir="16200000">
              <a:srgbClr val="000000">
                <a:alpha val="10000"/>
              </a:srgbClr>
            </a:outerShdw>
          </a:effectLst>
        </p:spPr>
      </p:sp>
      <p:sp>
        <p:nvSpPr>
          <p:cNvPr id="29" name="Text 27"/>
          <p:cNvSpPr/>
          <p:nvPr/>
        </p:nvSpPr>
        <p:spPr>
          <a:xfrm>
            <a:off x="2715768" y="3291840"/>
            <a:ext cx="1737360" cy="41148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Runs /bmad-bmm-dev-story with AI agent</a:t>
            </a:r>
            <a:endParaRPr lang="en-US" sz="850" dirty="0"/>
          </a:p>
        </p:txBody>
      </p:sp>
      <p:sp>
        <p:nvSpPr>
          <p:cNvPr id="30" name="Text 28"/>
          <p:cNvSpPr/>
          <p:nvPr/>
        </p:nvSpPr>
        <p:spPr>
          <a:xfrm>
            <a:off x="3383280" y="3721608"/>
            <a:ext cx="365760" cy="182880"/>
          </a:xfrm>
          <a:prstGeom prst="rect">
            <a:avLst/>
          </a:prstGeom>
          <a:noFill/>
          <a:ln/>
        </p:spPr>
        <p:txBody>
          <a:bodyPr wrap="square" rtlCol="0" anchor="ctr"/>
          <a:lstStyle/>
          <a:p>
            <a:pPr algn="ctr" indent="0" marL="0">
              <a:buNone/>
            </a:pPr>
            <a:r>
              <a:rPr lang="en-US" sz="800" dirty="0">
                <a:solidFill>
                  <a:srgbClr val="2563EB"/>
                </a:solidFill>
              </a:rPr>
              <a:t>▼</a:t>
            </a:r>
            <a:endParaRPr lang="en-US" sz="800" dirty="0"/>
          </a:p>
        </p:txBody>
      </p:sp>
      <p:sp>
        <p:nvSpPr>
          <p:cNvPr id="31" name="Shape 29"/>
          <p:cNvSpPr/>
          <p:nvPr/>
        </p:nvSpPr>
        <p:spPr>
          <a:xfrm>
            <a:off x="2651760" y="3886200"/>
            <a:ext cx="1874520" cy="502920"/>
          </a:xfrm>
          <a:prstGeom prst="rect">
            <a:avLst/>
          </a:prstGeom>
          <a:solidFill>
            <a:srgbClr val="F8FAFC"/>
          </a:solidFill>
          <a:ln/>
          <a:effectLst>
            <a:outerShdw sx="100000" sy="100000" kx="0" ky="0" algn="bl" rotWithShape="0" blurRad="25400" dist="12700" dir="16200000">
              <a:srgbClr val="000000">
                <a:alpha val="10000"/>
              </a:srgbClr>
            </a:outerShdw>
          </a:effectLst>
        </p:spPr>
      </p:sp>
      <p:sp>
        <p:nvSpPr>
          <p:cNvPr id="32" name="Text 30"/>
          <p:cNvSpPr/>
          <p:nvPr/>
        </p:nvSpPr>
        <p:spPr>
          <a:xfrm>
            <a:off x="2715768" y="3931920"/>
            <a:ext cx="1737360" cy="41148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Pushes code → Opens PR</a:t>
            </a:r>
            <a:endParaRPr lang="en-US" sz="850" dirty="0"/>
          </a:p>
        </p:txBody>
      </p:sp>
      <p:sp>
        <p:nvSpPr>
          <p:cNvPr id="33" name="Shape 31"/>
          <p:cNvSpPr/>
          <p:nvPr/>
        </p:nvSpPr>
        <p:spPr>
          <a:xfrm>
            <a:off x="4754880" y="1508760"/>
            <a:ext cx="1965960" cy="320040"/>
          </a:xfrm>
          <a:prstGeom prst="rect">
            <a:avLst/>
          </a:prstGeom>
          <a:solidFill>
            <a:srgbClr val="7C3AED"/>
          </a:solidFill>
          <a:ln/>
        </p:spPr>
      </p:sp>
      <p:sp>
        <p:nvSpPr>
          <p:cNvPr id="34" name="Text 32"/>
          <p:cNvSpPr/>
          <p:nvPr/>
        </p:nvSpPr>
        <p:spPr>
          <a:xfrm>
            <a:off x="4754880" y="1508760"/>
            <a:ext cx="1965960" cy="320040"/>
          </a:xfrm>
          <a:prstGeom prst="rect">
            <a:avLst/>
          </a:prstGeom>
          <a:noFill/>
          <a:ln/>
        </p:spPr>
        <p:txBody>
          <a:bodyPr wrap="square" rtlCol="0" anchor="ctr"/>
          <a:lstStyle/>
          <a:p>
            <a:pPr algn="ctr" indent="0" marL="0">
              <a:buNone/>
            </a:pPr>
            <a:r>
              <a:rPr lang="en-US" sz="1000" b="1" dirty="0">
                <a:solidFill>
                  <a:srgbClr val="FFFFFF"/>
                </a:solidFill>
                <a:latin typeface="Calibri" pitchFamily="34" charset="0"/>
                <a:ea typeface="Calibri" pitchFamily="34" charset="-122"/>
                <a:cs typeface="Calibri" pitchFamily="34" charset="-120"/>
              </a:rPr>
              <a:t>Developer B</a:t>
            </a:r>
            <a:endParaRPr lang="en-US" sz="1000" dirty="0"/>
          </a:p>
        </p:txBody>
      </p:sp>
      <p:sp>
        <p:nvSpPr>
          <p:cNvPr id="35" name="Shape 33"/>
          <p:cNvSpPr/>
          <p:nvPr/>
        </p:nvSpPr>
        <p:spPr>
          <a:xfrm>
            <a:off x="4800600" y="1965960"/>
            <a:ext cx="1874520" cy="502920"/>
          </a:xfrm>
          <a:prstGeom prst="rect">
            <a:avLst/>
          </a:prstGeom>
          <a:solidFill>
            <a:srgbClr val="F8FAFC"/>
          </a:solidFill>
          <a:ln/>
          <a:effectLst>
            <a:outerShdw sx="100000" sy="100000" kx="0" ky="0" algn="bl" rotWithShape="0" blurRad="25400" dist="12700" dir="16200000">
              <a:srgbClr val="000000">
                <a:alpha val="10000"/>
              </a:srgbClr>
            </a:outerShdw>
          </a:effectLst>
        </p:spPr>
      </p:sp>
      <p:sp>
        <p:nvSpPr>
          <p:cNvPr id="36" name="Text 34"/>
          <p:cNvSpPr/>
          <p:nvPr/>
        </p:nvSpPr>
        <p:spPr>
          <a:xfrm>
            <a:off x="4864608" y="2011680"/>
            <a:ext cx="1737360" cy="41148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Creates different feature branch</a:t>
            </a:r>
            <a:endParaRPr lang="en-US" sz="850" dirty="0"/>
          </a:p>
        </p:txBody>
      </p:sp>
      <p:sp>
        <p:nvSpPr>
          <p:cNvPr id="37" name="Text 35"/>
          <p:cNvSpPr/>
          <p:nvPr/>
        </p:nvSpPr>
        <p:spPr>
          <a:xfrm>
            <a:off x="5532120" y="2441448"/>
            <a:ext cx="365760" cy="182880"/>
          </a:xfrm>
          <a:prstGeom prst="rect">
            <a:avLst/>
          </a:prstGeom>
          <a:noFill/>
          <a:ln/>
        </p:spPr>
        <p:txBody>
          <a:bodyPr wrap="square" rtlCol="0" anchor="ctr"/>
          <a:lstStyle/>
          <a:p>
            <a:pPr algn="ctr" indent="0" marL="0">
              <a:buNone/>
            </a:pPr>
            <a:r>
              <a:rPr lang="en-US" sz="800" dirty="0">
                <a:solidFill>
                  <a:srgbClr val="7C3AED"/>
                </a:solidFill>
              </a:rPr>
              <a:t>▼</a:t>
            </a:r>
            <a:endParaRPr lang="en-US" sz="800" dirty="0"/>
          </a:p>
        </p:txBody>
      </p:sp>
      <p:sp>
        <p:nvSpPr>
          <p:cNvPr id="38" name="Shape 36"/>
          <p:cNvSpPr/>
          <p:nvPr/>
        </p:nvSpPr>
        <p:spPr>
          <a:xfrm>
            <a:off x="4800600" y="2606040"/>
            <a:ext cx="1874520" cy="502920"/>
          </a:xfrm>
          <a:prstGeom prst="rect">
            <a:avLst/>
          </a:prstGeom>
          <a:solidFill>
            <a:srgbClr val="F8FAFC"/>
          </a:solidFill>
          <a:ln/>
          <a:effectLst>
            <a:outerShdw sx="100000" sy="100000" kx="0" ky="0" algn="bl" rotWithShape="0" blurRad="25400" dist="12700" dir="16200000">
              <a:srgbClr val="000000">
                <a:alpha val="10000"/>
              </a:srgbClr>
            </a:outerShdw>
          </a:effectLst>
        </p:spPr>
      </p:sp>
      <p:sp>
        <p:nvSpPr>
          <p:cNvPr id="39" name="Text 37"/>
          <p:cNvSpPr/>
          <p:nvPr/>
        </p:nvSpPr>
        <p:spPr>
          <a:xfrm>
            <a:off x="4864608" y="2651760"/>
            <a:ext cx="1737360" cy="41148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Opens separate worktree</a:t>
            </a:r>
            <a:endParaRPr lang="en-US" sz="850" dirty="0"/>
          </a:p>
        </p:txBody>
      </p:sp>
      <p:sp>
        <p:nvSpPr>
          <p:cNvPr id="40" name="Text 38"/>
          <p:cNvSpPr/>
          <p:nvPr/>
        </p:nvSpPr>
        <p:spPr>
          <a:xfrm>
            <a:off x="5532120" y="3081528"/>
            <a:ext cx="365760" cy="182880"/>
          </a:xfrm>
          <a:prstGeom prst="rect">
            <a:avLst/>
          </a:prstGeom>
          <a:noFill/>
          <a:ln/>
        </p:spPr>
        <p:txBody>
          <a:bodyPr wrap="square" rtlCol="0" anchor="ctr"/>
          <a:lstStyle/>
          <a:p>
            <a:pPr algn="ctr" indent="0" marL="0">
              <a:buNone/>
            </a:pPr>
            <a:r>
              <a:rPr lang="en-US" sz="800" dirty="0">
                <a:solidFill>
                  <a:srgbClr val="7C3AED"/>
                </a:solidFill>
              </a:rPr>
              <a:t>▼</a:t>
            </a:r>
            <a:endParaRPr lang="en-US" sz="800" dirty="0"/>
          </a:p>
        </p:txBody>
      </p:sp>
      <p:sp>
        <p:nvSpPr>
          <p:cNvPr id="41" name="Shape 39"/>
          <p:cNvSpPr/>
          <p:nvPr/>
        </p:nvSpPr>
        <p:spPr>
          <a:xfrm>
            <a:off x="4800600" y="3246120"/>
            <a:ext cx="1874520" cy="502920"/>
          </a:xfrm>
          <a:prstGeom prst="rect">
            <a:avLst/>
          </a:prstGeom>
          <a:solidFill>
            <a:srgbClr val="F8FAFC"/>
          </a:solidFill>
          <a:ln/>
          <a:effectLst>
            <a:outerShdw sx="100000" sy="100000" kx="0" ky="0" algn="bl" rotWithShape="0" blurRad="25400" dist="12700" dir="16200000">
              <a:srgbClr val="000000">
                <a:alpha val="10000"/>
              </a:srgbClr>
            </a:outerShdw>
          </a:effectLst>
        </p:spPr>
      </p:sp>
      <p:sp>
        <p:nvSpPr>
          <p:cNvPr id="42" name="Text 40"/>
          <p:cNvSpPr/>
          <p:nvPr/>
        </p:nvSpPr>
        <p:spPr>
          <a:xfrm>
            <a:off x="4864608" y="3291840"/>
            <a:ext cx="1737360" cy="41148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Works in parallel with Agent</a:t>
            </a:r>
            <a:endParaRPr lang="en-US" sz="850" dirty="0"/>
          </a:p>
        </p:txBody>
      </p:sp>
      <p:sp>
        <p:nvSpPr>
          <p:cNvPr id="43" name="Text 41"/>
          <p:cNvSpPr/>
          <p:nvPr/>
        </p:nvSpPr>
        <p:spPr>
          <a:xfrm>
            <a:off x="5532120" y="3721608"/>
            <a:ext cx="365760" cy="182880"/>
          </a:xfrm>
          <a:prstGeom prst="rect">
            <a:avLst/>
          </a:prstGeom>
          <a:noFill/>
          <a:ln/>
        </p:spPr>
        <p:txBody>
          <a:bodyPr wrap="square" rtlCol="0" anchor="ctr"/>
          <a:lstStyle/>
          <a:p>
            <a:pPr algn="ctr" indent="0" marL="0">
              <a:buNone/>
            </a:pPr>
            <a:r>
              <a:rPr lang="en-US" sz="800" dirty="0">
                <a:solidFill>
                  <a:srgbClr val="7C3AED"/>
                </a:solidFill>
              </a:rPr>
              <a:t>▼</a:t>
            </a:r>
            <a:endParaRPr lang="en-US" sz="800" dirty="0"/>
          </a:p>
        </p:txBody>
      </p:sp>
      <p:sp>
        <p:nvSpPr>
          <p:cNvPr id="44" name="Shape 42"/>
          <p:cNvSpPr/>
          <p:nvPr/>
        </p:nvSpPr>
        <p:spPr>
          <a:xfrm>
            <a:off x="4800600" y="3886200"/>
            <a:ext cx="1874520" cy="502920"/>
          </a:xfrm>
          <a:prstGeom prst="rect">
            <a:avLst/>
          </a:prstGeom>
          <a:solidFill>
            <a:srgbClr val="F8FAFC"/>
          </a:solidFill>
          <a:ln/>
          <a:effectLst>
            <a:outerShdw sx="100000" sy="100000" kx="0" ky="0" algn="bl" rotWithShape="0" blurRad="25400" dist="12700" dir="16200000">
              <a:srgbClr val="000000">
                <a:alpha val="10000"/>
              </a:srgbClr>
            </a:outerShdw>
          </a:effectLst>
        </p:spPr>
      </p:sp>
      <p:sp>
        <p:nvSpPr>
          <p:cNvPr id="45" name="Text 43"/>
          <p:cNvSpPr/>
          <p:nvPr/>
        </p:nvSpPr>
        <p:spPr>
          <a:xfrm>
            <a:off x="4864608" y="3931920"/>
            <a:ext cx="1737360" cy="41148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Pushes code → Opens PR</a:t>
            </a:r>
            <a:endParaRPr lang="en-US" sz="850" dirty="0"/>
          </a:p>
        </p:txBody>
      </p:sp>
      <p:sp>
        <p:nvSpPr>
          <p:cNvPr id="46" name="Shape 44"/>
          <p:cNvSpPr/>
          <p:nvPr/>
        </p:nvSpPr>
        <p:spPr>
          <a:xfrm>
            <a:off x="6903720" y="1508760"/>
            <a:ext cx="1965960" cy="320040"/>
          </a:xfrm>
          <a:prstGeom prst="rect">
            <a:avLst/>
          </a:prstGeom>
          <a:solidFill>
            <a:srgbClr val="059669"/>
          </a:solidFill>
          <a:ln/>
        </p:spPr>
      </p:sp>
      <p:sp>
        <p:nvSpPr>
          <p:cNvPr id="47" name="Text 45"/>
          <p:cNvSpPr/>
          <p:nvPr/>
        </p:nvSpPr>
        <p:spPr>
          <a:xfrm>
            <a:off x="6903720" y="1508760"/>
            <a:ext cx="1965960" cy="320040"/>
          </a:xfrm>
          <a:prstGeom prst="rect">
            <a:avLst/>
          </a:prstGeom>
          <a:noFill/>
          <a:ln/>
        </p:spPr>
        <p:txBody>
          <a:bodyPr wrap="square" rtlCol="0" anchor="ctr"/>
          <a:lstStyle/>
          <a:p>
            <a:pPr algn="ctr" indent="0" marL="0">
              <a:buNone/>
            </a:pPr>
            <a:r>
              <a:rPr lang="en-US" sz="1000" b="1" dirty="0">
                <a:solidFill>
                  <a:srgbClr val="FFFFFF"/>
                </a:solidFill>
                <a:latin typeface="Calibri" pitchFamily="34" charset="0"/>
                <a:ea typeface="Calibri" pitchFamily="34" charset="-122"/>
                <a:cs typeface="Calibri" pitchFamily="34" charset="-120"/>
              </a:rPr>
              <a:t>Git Remote (GitLab)</a:t>
            </a:r>
            <a:endParaRPr lang="en-US" sz="1000" dirty="0"/>
          </a:p>
        </p:txBody>
      </p:sp>
      <p:sp>
        <p:nvSpPr>
          <p:cNvPr id="48" name="Shape 46"/>
          <p:cNvSpPr/>
          <p:nvPr/>
        </p:nvSpPr>
        <p:spPr>
          <a:xfrm>
            <a:off x="6949440" y="1965960"/>
            <a:ext cx="1874520" cy="502920"/>
          </a:xfrm>
          <a:prstGeom prst="rect">
            <a:avLst/>
          </a:prstGeom>
          <a:solidFill>
            <a:srgbClr val="F8FAFC"/>
          </a:solidFill>
          <a:ln/>
          <a:effectLst>
            <a:outerShdw sx="100000" sy="100000" kx="0" ky="0" algn="bl" rotWithShape="0" blurRad="25400" dist="12700" dir="16200000">
              <a:srgbClr val="000000">
                <a:alpha val="10000"/>
              </a:srgbClr>
            </a:outerShdw>
          </a:effectLst>
        </p:spPr>
      </p:sp>
      <p:sp>
        <p:nvSpPr>
          <p:cNvPr id="49" name="Text 47"/>
          <p:cNvSpPr/>
          <p:nvPr/>
        </p:nvSpPr>
        <p:spPr>
          <a:xfrm>
            <a:off x="7013448" y="2011680"/>
            <a:ext cx="1737360" cy="41148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Receives all branches</a:t>
            </a:r>
            <a:endParaRPr lang="en-US" sz="850" dirty="0"/>
          </a:p>
        </p:txBody>
      </p:sp>
      <p:sp>
        <p:nvSpPr>
          <p:cNvPr id="50" name="Text 48"/>
          <p:cNvSpPr/>
          <p:nvPr/>
        </p:nvSpPr>
        <p:spPr>
          <a:xfrm>
            <a:off x="7680960" y="2441448"/>
            <a:ext cx="365760" cy="182880"/>
          </a:xfrm>
          <a:prstGeom prst="rect">
            <a:avLst/>
          </a:prstGeom>
          <a:noFill/>
          <a:ln/>
        </p:spPr>
        <p:txBody>
          <a:bodyPr wrap="square" rtlCol="0" anchor="ctr"/>
          <a:lstStyle/>
          <a:p>
            <a:pPr algn="ctr" indent="0" marL="0">
              <a:buNone/>
            </a:pPr>
            <a:r>
              <a:rPr lang="en-US" sz="800" dirty="0">
                <a:solidFill>
                  <a:srgbClr val="059669"/>
                </a:solidFill>
              </a:rPr>
              <a:t>▼</a:t>
            </a:r>
            <a:endParaRPr lang="en-US" sz="800" dirty="0"/>
          </a:p>
        </p:txBody>
      </p:sp>
      <p:sp>
        <p:nvSpPr>
          <p:cNvPr id="51" name="Shape 49"/>
          <p:cNvSpPr/>
          <p:nvPr/>
        </p:nvSpPr>
        <p:spPr>
          <a:xfrm>
            <a:off x="6949440" y="2606040"/>
            <a:ext cx="1874520" cy="502920"/>
          </a:xfrm>
          <a:prstGeom prst="rect">
            <a:avLst/>
          </a:prstGeom>
          <a:solidFill>
            <a:srgbClr val="F8FAFC"/>
          </a:solidFill>
          <a:ln/>
          <a:effectLst>
            <a:outerShdw sx="100000" sy="100000" kx="0" ky="0" algn="bl" rotWithShape="0" blurRad="25400" dist="12700" dir="16200000">
              <a:srgbClr val="000000">
                <a:alpha val="10000"/>
              </a:srgbClr>
            </a:outerShdw>
          </a:effectLst>
        </p:spPr>
      </p:sp>
      <p:sp>
        <p:nvSpPr>
          <p:cNvPr id="52" name="Text 50"/>
          <p:cNvSpPr/>
          <p:nvPr/>
        </p:nvSpPr>
        <p:spPr>
          <a:xfrm>
            <a:off x="7013448" y="2651760"/>
            <a:ext cx="1737360" cy="41148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Runs CI/CD pipelines</a:t>
            </a:r>
            <a:endParaRPr lang="en-US" sz="850" dirty="0"/>
          </a:p>
        </p:txBody>
      </p:sp>
      <p:sp>
        <p:nvSpPr>
          <p:cNvPr id="53" name="Text 51"/>
          <p:cNvSpPr/>
          <p:nvPr/>
        </p:nvSpPr>
        <p:spPr>
          <a:xfrm>
            <a:off x="7680960" y="3081528"/>
            <a:ext cx="365760" cy="182880"/>
          </a:xfrm>
          <a:prstGeom prst="rect">
            <a:avLst/>
          </a:prstGeom>
          <a:noFill/>
          <a:ln/>
        </p:spPr>
        <p:txBody>
          <a:bodyPr wrap="square" rtlCol="0" anchor="ctr"/>
          <a:lstStyle/>
          <a:p>
            <a:pPr algn="ctr" indent="0" marL="0">
              <a:buNone/>
            </a:pPr>
            <a:r>
              <a:rPr lang="en-US" sz="800" dirty="0">
                <a:solidFill>
                  <a:srgbClr val="059669"/>
                </a:solidFill>
              </a:rPr>
              <a:t>▼</a:t>
            </a:r>
            <a:endParaRPr lang="en-US" sz="800" dirty="0"/>
          </a:p>
        </p:txBody>
      </p:sp>
      <p:sp>
        <p:nvSpPr>
          <p:cNvPr id="54" name="Shape 52"/>
          <p:cNvSpPr/>
          <p:nvPr/>
        </p:nvSpPr>
        <p:spPr>
          <a:xfrm>
            <a:off x="6949440" y="3246120"/>
            <a:ext cx="1874520" cy="502920"/>
          </a:xfrm>
          <a:prstGeom prst="rect">
            <a:avLst/>
          </a:prstGeom>
          <a:solidFill>
            <a:srgbClr val="F8FAFC"/>
          </a:solidFill>
          <a:ln/>
          <a:effectLst>
            <a:outerShdw sx="100000" sy="100000" kx="0" ky="0" algn="bl" rotWithShape="0" blurRad="25400" dist="12700" dir="16200000">
              <a:srgbClr val="000000">
                <a:alpha val="10000"/>
              </a:srgbClr>
            </a:outerShdw>
          </a:effectLst>
        </p:spPr>
      </p:sp>
      <p:sp>
        <p:nvSpPr>
          <p:cNvPr id="55" name="Text 53"/>
          <p:cNvSpPr/>
          <p:nvPr/>
        </p:nvSpPr>
        <p:spPr>
          <a:xfrm>
            <a:off x="7013448" y="3291840"/>
            <a:ext cx="1737360" cy="41148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Hosts code reviews (MRs)</a:t>
            </a:r>
            <a:endParaRPr lang="en-US" sz="850" dirty="0"/>
          </a:p>
        </p:txBody>
      </p:sp>
      <p:sp>
        <p:nvSpPr>
          <p:cNvPr id="56" name="Text 54"/>
          <p:cNvSpPr/>
          <p:nvPr/>
        </p:nvSpPr>
        <p:spPr>
          <a:xfrm>
            <a:off x="7680960" y="3721608"/>
            <a:ext cx="365760" cy="182880"/>
          </a:xfrm>
          <a:prstGeom prst="rect">
            <a:avLst/>
          </a:prstGeom>
          <a:noFill/>
          <a:ln/>
        </p:spPr>
        <p:txBody>
          <a:bodyPr wrap="square" rtlCol="0" anchor="ctr"/>
          <a:lstStyle/>
          <a:p>
            <a:pPr algn="ctr" indent="0" marL="0">
              <a:buNone/>
            </a:pPr>
            <a:r>
              <a:rPr lang="en-US" sz="800" dirty="0">
                <a:solidFill>
                  <a:srgbClr val="059669"/>
                </a:solidFill>
              </a:rPr>
              <a:t>▼</a:t>
            </a:r>
            <a:endParaRPr lang="en-US" sz="800" dirty="0"/>
          </a:p>
        </p:txBody>
      </p:sp>
      <p:sp>
        <p:nvSpPr>
          <p:cNvPr id="57" name="Shape 55"/>
          <p:cNvSpPr/>
          <p:nvPr/>
        </p:nvSpPr>
        <p:spPr>
          <a:xfrm>
            <a:off x="6949440" y="3886200"/>
            <a:ext cx="1874520" cy="502920"/>
          </a:xfrm>
          <a:prstGeom prst="rect">
            <a:avLst/>
          </a:prstGeom>
          <a:solidFill>
            <a:srgbClr val="F8FAFC"/>
          </a:solidFill>
          <a:ln/>
          <a:effectLst>
            <a:outerShdw sx="100000" sy="100000" kx="0" ky="0" algn="bl" rotWithShape="0" blurRad="25400" dist="12700" dir="16200000">
              <a:srgbClr val="000000">
                <a:alpha val="10000"/>
              </a:srgbClr>
            </a:outerShdw>
          </a:effectLst>
        </p:spPr>
      </p:sp>
      <p:sp>
        <p:nvSpPr>
          <p:cNvPr id="58" name="Text 56"/>
          <p:cNvSpPr/>
          <p:nvPr/>
        </p:nvSpPr>
        <p:spPr>
          <a:xfrm>
            <a:off x="7013448" y="3931920"/>
            <a:ext cx="1737360" cy="41148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Merges approved code to dev</a:t>
            </a:r>
            <a:endParaRPr lang="en-US" sz="850" dirty="0"/>
          </a:p>
        </p:txBody>
      </p:sp>
      <p:sp>
        <p:nvSpPr>
          <p:cNvPr id="59" name="Text 57"/>
          <p:cNvSpPr/>
          <p:nvPr/>
        </p:nvSpPr>
        <p:spPr>
          <a:xfrm>
            <a:off x="2606040" y="2880360"/>
            <a:ext cx="320040" cy="274320"/>
          </a:xfrm>
          <a:prstGeom prst="rect">
            <a:avLst/>
          </a:prstGeom>
          <a:noFill/>
          <a:ln/>
        </p:spPr>
        <p:txBody>
          <a:bodyPr wrap="square" rtlCol="0" anchor="ctr"/>
          <a:lstStyle/>
          <a:p>
            <a:pPr algn="ctr" indent="0" marL="0">
              <a:buNone/>
            </a:pPr>
            <a:r>
              <a:rPr lang="en-US" sz="1400" dirty="0">
                <a:solidFill>
                  <a:srgbClr val="0D9488"/>
                </a:solidFill>
              </a:rPr>
              <a:t>▶</a:t>
            </a:r>
            <a:endParaRPr lang="en-US" sz="1400" dirty="0"/>
          </a:p>
        </p:txBody>
      </p:sp>
      <p:sp>
        <p:nvSpPr>
          <p:cNvPr id="60" name="Text 58"/>
          <p:cNvSpPr/>
          <p:nvPr/>
        </p:nvSpPr>
        <p:spPr>
          <a:xfrm>
            <a:off x="4754880" y="2880360"/>
            <a:ext cx="320040" cy="274320"/>
          </a:xfrm>
          <a:prstGeom prst="rect">
            <a:avLst/>
          </a:prstGeom>
          <a:noFill/>
          <a:ln/>
        </p:spPr>
        <p:txBody>
          <a:bodyPr wrap="square" rtlCol="0" anchor="ctr"/>
          <a:lstStyle/>
          <a:p>
            <a:pPr algn="ctr" indent="0" marL="0">
              <a:buNone/>
            </a:pPr>
            <a:r>
              <a:rPr lang="en-US" sz="1400" dirty="0">
                <a:solidFill>
                  <a:srgbClr val="0D9488"/>
                </a:solidFill>
              </a:rPr>
              <a:t>▶</a:t>
            </a:r>
            <a:endParaRPr lang="en-US" sz="1400" dirty="0"/>
          </a:p>
        </p:txBody>
      </p:sp>
      <p:sp>
        <p:nvSpPr>
          <p:cNvPr id="61" name="Text 59"/>
          <p:cNvSpPr/>
          <p:nvPr/>
        </p:nvSpPr>
        <p:spPr>
          <a:xfrm>
            <a:off x="320040" y="4709160"/>
            <a:ext cx="8503920" cy="274320"/>
          </a:xfrm>
          <a:prstGeom prst="rect">
            <a:avLst/>
          </a:prstGeom>
          <a:noFill/>
          <a:ln/>
        </p:spPr>
        <p:txBody>
          <a:bodyPr wrap="square" rtlCol="0" anchor="ctr"/>
          <a:lstStyle/>
          <a:p>
            <a:pPr algn="ctr" indent="0" marL="0">
              <a:buNone/>
            </a:pPr>
            <a:r>
              <a:rPr lang="en-US" sz="1000" i="1" dirty="0">
                <a:solidFill>
                  <a:srgbClr val="0D9488"/>
                </a:solidFill>
                <a:latin typeface="Calibri" pitchFamily="34" charset="0"/>
                <a:ea typeface="Calibri" pitchFamily="34" charset="-122"/>
                <a:cs typeface="Calibri" pitchFamily="34" charset="-120"/>
              </a:rPr>
              <a:t>Each developer works in isolation (own branch + worktree). Code only meets at PR review time.</a:t>
            </a:r>
            <a:endParaRPr lang="en-US" sz="1000" dirty="0"/>
          </a:p>
        </p:txBody>
      </p:sp>
      <p:sp>
        <p:nvSpPr>
          <p:cNvPr id="62" name="Text 60"/>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55 / 100</a:t>
            </a:r>
            <a:endParaRPr lang="en-US" sz="8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name="Slide 56">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7F1D1D"/>
          </a:solidFill>
          <a:ln/>
        </p:spPr>
      </p:sp>
      <p:sp>
        <p:nvSpPr>
          <p:cNvPr id="3" name="Shape 1"/>
          <p:cNvSpPr/>
          <p:nvPr/>
        </p:nvSpPr>
        <p:spPr>
          <a:xfrm>
            <a:off x="0" y="0"/>
            <a:ext cx="9144000" cy="54864"/>
          </a:xfrm>
          <a:prstGeom prst="rect">
            <a:avLst/>
          </a:prstGeom>
          <a:solidFill>
            <a:srgbClr val="DC2626"/>
          </a:solidFill>
          <a:ln/>
        </p:spPr>
      </p:sp>
      <p:sp>
        <p:nvSpPr>
          <p:cNvPr id="4" name="Text 2"/>
          <p:cNvSpPr/>
          <p:nvPr/>
        </p:nvSpPr>
        <p:spPr>
          <a:xfrm>
            <a:off x="457200" y="274320"/>
            <a:ext cx="8229600" cy="548640"/>
          </a:xfrm>
          <a:prstGeom prst="rect">
            <a:avLst/>
          </a:prstGeom>
          <a:noFill/>
          <a:ln/>
        </p:spPr>
        <p:txBody>
          <a:bodyPr wrap="square" rtlCol="0" anchor="ctr"/>
          <a:lstStyle/>
          <a:p>
            <a:pPr algn="ctr" indent="0" marL="0">
              <a:buNone/>
            </a:pPr>
            <a:r>
              <a:rPr lang="en-US" sz="2800" b="1" dirty="0">
                <a:solidFill>
                  <a:srgbClr val="FFFFFF"/>
                </a:solidFill>
              </a:rPr>
              <a:t>⚠  Ordered Work Patterns Are Not Optional</a:t>
            </a:r>
            <a:endParaRPr lang="en-US" sz="2800" dirty="0"/>
          </a:p>
        </p:txBody>
      </p:sp>
      <p:sp>
        <p:nvSpPr>
          <p:cNvPr id="5" name="Shape 3"/>
          <p:cNvSpPr/>
          <p:nvPr/>
        </p:nvSpPr>
        <p:spPr>
          <a:xfrm>
            <a:off x="914400" y="914400"/>
            <a:ext cx="7315200" cy="36576"/>
          </a:xfrm>
          <a:prstGeom prst="rect">
            <a:avLst/>
          </a:prstGeom>
          <a:solidFill>
            <a:srgbClr val="DC2626"/>
          </a:solidFill>
          <a:ln/>
        </p:spPr>
      </p:sp>
      <p:sp>
        <p:nvSpPr>
          <p:cNvPr id="6" name="Text 4"/>
          <p:cNvSpPr/>
          <p:nvPr/>
        </p:nvSpPr>
        <p:spPr>
          <a:xfrm>
            <a:off x="457200" y="1051560"/>
            <a:ext cx="8229600" cy="274320"/>
          </a:xfrm>
          <a:prstGeom prst="rect">
            <a:avLst/>
          </a:prstGeom>
          <a:noFill/>
          <a:ln/>
        </p:spPr>
        <p:txBody>
          <a:bodyPr wrap="square" lIns="0" tIns="0" rIns="0" bIns="0" rtlCol="0" anchor="ctr"/>
          <a:lstStyle/>
          <a:p>
            <a:pPr indent="0" marL="0">
              <a:buNone/>
            </a:pPr>
            <a:r>
              <a:rPr lang="en-US" sz="1300" b="1" dirty="0">
                <a:solidFill>
                  <a:srgbClr val="FCA5A5"/>
                </a:solidFill>
                <a:latin typeface="Calibri" pitchFamily="34" charset="0"/>
                <a:ea typeface="Calibri" pitchFamily="34" charset="-122"/>
                <a:cs typeface="Calibri" pitchFamily="34" charset="-120"/>
              </a:rPr>
              <a:t>Without discipline, AI-assisted teams create chaos:</a:t>
            </a:r>
            <a:endParaRPr lang="en-US" sz="1300" dirty="0"/>
          </a:p>
        </p:txBody>
      </p:sp>
      <p:sp>
        <p:nvSpPr>
          <p:cNvPr id="7" name="Text 5"/>
          <p:cNvSpPr/>
          <p:nvPr/>
        </p:nvSpPr>
        <p:spPr>
          <a:xfrm>
            <a:off x="640080" y="1371600"/>
            <a:ext cx="7772400" cy="256032"/>
          </a:xfrm>
          <a:prstGeom prst="rect">
            <a:avLst/>
          </a:prstGeom>
          <a:noFill/>
          <a:ln/>
        </p:spPr>
        <p:txBody>
          <a:bodyPr wrap="square" lIns="0" tIns="0" rIns="0" bIns="0" rtlCol="0" anchor="ctr"/>
          <a:lstStyle/>
          <a:p>
            <a:pPr indent="0" marL="0">
              <a:buNone/>
            </a:pPr>
            <a:r>
              <a:rPr lang="en-US" sz="1050" dirty="0">
                <a:solidFill>
                  <a:srgbClr val="FECACA"/>
                </a:solidFill>
                <a:latin typeface="Calibri" pitchFamily="34" charset="0"/>
                <a:ea typeface="Calibri" pitchFamily="34" charset="-122"/>
                <a:cs typeface="Calibri" pitchFamily="34" charset="-120"/>
              </a:rPr>
              <a:t>✖  Multiple agents editing the same files → merge conflicts everywhere</a:t>
            </a:r>
            <a:endParaRPr lang="en-US" sz="1050" dirty="0"/>
          </a:p>
        </p:txBody>
      </p:sp>
      <p:sp>
        <p:nvSpPr>
          <p:cNvPr id="8" name="Text 6"/>
          <p:cNvSpPr/>
          <p:nvPr/>
        </p:nvSpPr>
        <p:spPr>
          <a:xfrm>
            <a:off x="640080" y="1627632"/>
            <a:ext cx="7772400" cy="256032"/>
          </a:xfrm>
          <a:prstGeom prst="rect">
            <a:avLst/>
          </a:prstGeom>
          <a:noFill/>
          <a:ln/>
        </p:spPr>
        <p:txBody>
          <a:bodyPr wrap="square" lIns="0" tIns="0" rIns="0" bIns="0" rtlCol="0" anchor="ctr"/>
          <a:lstStyle/>
          <a:p>
            <a:pPr indent="0" marL="0">
              <a:buNone/>
            </a:pPr>
            <a:r>
              <a:rPr lang="en-US" sz="1050" dirty="0">
                <a:solidFill>
                  <a:srgbClr val="FECACA"/>
                </a:solidFill>
                <a:latin typeface="Calibri" pitchFamily="34" charset="0"/>
                <a:ea typeface="Calibri" pitchFamily="34" charset="-122"/>
                <a:cs typeface="Calibri" pitchFamily="34" charset="-120"/>
              </a:rPr>
              <a:t>✖  No branches → untested code goes straight to production</a:t>
            </a:r>
            <a:endParaRPr lang="en-US" sz="1050" dirty="0"/>
          </a:p>
        </p:txBody>
      </p:sp>
      <p:sp>
        <p:nvSpPr>
          <p:cNvPr id="9" name="Text 7"/>
          <p:cNvSpPr/>
          <p:nvPr/>
        </p:nvSpPr>
        <p:spPr>
          <a:xfrm>
            <a:off x="640080" y="1883664"/>
            <a:ext cx="7772400" cy="256032"/>
          </a:xfrm>
          <a:prstGeom prst="rect">
            <a:avLst/>
          </a:prstGeom>
          <a:noFill/>
          <a:ln/>
        </p:spPr>
        <p:txBody>
          <a:bodyPr wrap="square" lIns="0" tIns="0" rIns="0" bIns="0" rtlCol="0" anchor="ctr"/>
          <a:lstStyle/>
          <a:p>
            <a:pPr indent="0" marL="0">
              <a:buNone/>
            </a:pPr>
            <a:r>
              <a:rPr lang="en-US" sz="1050" dirty="0">
                <a:solidFill>
                  <a:srgbClr val="FECACA"/>
                </a:solidFill>
                <a:latin typeface="Calibri" pitchFamily="34" charset="0"/>
                <a:ea typeface="Calibri" pitchFamily="34" charset="-122"/>
                <a:cs typeface="Calibri" pitchFamily="34" charset="-120"/>
              </a:rPr>
              <a:t>✖  No PR reviews → AI-generated bugs slip through undetected</a:t>
            </a:r>
            <a:endParaRPr lang="en-US" sz="1050" dirty="0"/>
          </a:p>
        </p:txBody>
      </p:sp>
      <p:sp>
        <p:nvSpPr>
          <p:cNvPr id="10" name="Text 8"/>
          <p:cNvSpPr/>
          <p:nvPr/>
        </p:nvSpPr>
        <p:spPr>
          <a:xfrm>
            <a:off x="640080" y="2139696"/>
            <a:ext cx="7772400" cy="256032"/>
          </a:xfrm>
          <a:prstGeom prst="rect">
            <a:avLst/>
          </a:prstGeom>
          <a:noFill/>
          <a:ln/>
        </p:spPr>
        <p:txBody>
          <a:bodyPr wrap="square" lIns="0" tIns="0" rIns="0" bIns="0" rtlCol="0" anchor="ctr"/>
          <a:lstStyle/>
          <a:p>
            <a:pPr indent="0" marL="0">
              <a:buNone/>
            </a:pPr>
            <a:r>
              <a:rPr lang="en-US" sz="1050" dirty="0">
                <a:solidFill>
                  <a:srgbClr val="FECACA"/>
                </a:solidFill>
                <a:latin typeface="Calibri" pitchFamily="34" charset="0"/>
                <a:ea typeface="Calibri" pitchFamily="34" charset="-122"/>
                <a:cs typeface="Calibri" pitchFamily="34" charset="-120"/>
              </a:rPr>
              <a:t>✖  No story assignment → two people work on the same feature</a:t>
            </a:r>
            <a:endParaRPr lang="en-US" sz="1050" dirty="0"/>
          </a:p>
        </p:txBody>
      </p:sp>
      <p:sp>
        <p:nvSpPr>
          <p:cNvPr id="11" name="Text 9"/>
          <p:cNvSpPr/>
          <p:nvPr/>
        </p:nvSpPr>
        <p:spPr>
          <a:xfrm>
            <a:off x="640080" y="2395728"/>
            <a:ext cx="7772400" cy="256032"/>
          </a:xfrm>
          <a:prstGeom prst="rect">
            <a:avLst/>
          </a:prstGeom>
          <a:noFill/>
          <a:ln/>
        </p:spPr>
        <p:txBody>
          <a:bodyPr wrap="square" lIns="0" tIns="0" rIns="0" bIns="0" rtlCol="0" anchor="ctr"/>
          <a:lstStyle/>
          <a:p>
            <a:pPr indent="0" marL="0">
              <a:buNone/>
            </a:pPr>
            <a:r>
              <a:rPr lang="en-US" sz="1050" dirty="0">
                <a:solidFill>
                  <a:srgbClr val="FECACA"/>
                </a:solidFill>
                <a:latin typeface="Calibri" pitchFamily="34" charset="0"/>
                <a:ea typeface="Calibri" pitchFamily="34" charset="-122"/>
                <a:cs typeface="Calibri" pitchFamily="34" charset="-120"/>
              </a:rPr>
              <a:t>✖  No commit conventions → impossible to track what changed and why</a:t>
            </a:r>
            <a:endParaRPr lang="en-US" sz="1050" dirty="0"/>
          </a:p>
        </p:txBody>
      </p:sp>
      <p:sp>
        <p:nvSpPr>
          <p:cNvPr id="12" name="Shape 10"/>
          <p:cNvSpPr/>
          <p:nvPr/>
        </p:nvSpPr>
        <p:spPr>
          <a:xfrm>
            <a:off x="457200" y="2697480"/>
            <a:ext cx="8229600" cy="36576"/>
          </a:xfrm>
          <a:prstGeom prst="rect">
            <a:avLst/>
          </a:prstGeom>
          <a:solidFill>
            <a:srgbClr val="059669"/>
          </a:solidFill>
          <a:ln/>
        </p:spPr>
      </p:sp>
      <p:sp>
        <p:nvSpPr>
          <p:cNvPr id="13" name="Text 11"/>
          <p:cNvSpPr/>
          <p:nvPr/>
        </p:nvSpPr>
        <p:spPr>
          <a:xfrm>
            <a:off x="457200" y="2834640"/>
            <a:ext cx="8229600" cy="274320"/>
          </a:xfrm>
          <a:prstGeom prst="rect">
            <a:avLst/>
          </a:prstGeom>
          <a:noFill/>
          <a:ln/>
        </p:spPr>
        <p:txBody>
          <a:bodyPr wrap="square" lIns="0" tIns="0" rIns="0" bIns="0" rtlCol="0" anchor="ctr"/>
          <a:lstStyle/>
          <a:p>
            <a:pPr indent="0" marL="0">
              <a:buNone/>
            </a:pPr>
            <a:r>
              <a:rPr lang="en-US" sz="1300" b="1" dirty="0">
                <a:solidFill>
                  <a:srgbClr val="6EE7B7"/>
                </a:solidFill>
                <a:latin typeface="Calibri" pitchFamily="34" charset="0"/>
                <a:ea typeface="Calibri" pitchFamily="34" charset="-122"/>
                <a:cs typeface="Calibri" pitchFamily="34" charset="-120"/>
              </a:rPr>
              <a:t>The Rules That Keep Teams Productive:</a:t>
            </a:r>
            <a:endParaRPr lang="en-US" sz="1300" dirty="0"/>
          </a:p>
        </p:txBody>
      </p:sp>
      <p:sp>
        <p:nvSpPr>
          <p:cNvPr id="14" name="Shape 12"/>
          <p:cNvSpPr/>
          <p:nvPr/>
        </p:nvSpPr>
        <p:spPr>
          <a:xfrm>
            <a:off x="640080" y="3200400"/>
            <a:ext cx="210312" cy="210312"/>
          </a:xfrm>
          <a:prstGeom prst="ellipse">
            <a:avLst/>
          </a:prstGeom>
          <a:solidFill>
            <a:srgbClr val="059669"/>
          </a:solidFill>
          <a:ln/>
        </p:spPr>
      </p:sp>
      <p:sp>
        <p:nvSpPr>
          <p:cNvPr id="15" name="Text 13"/>
          <p:cNvSpPr/>
          <p:nvPr/>
        </p:nvSpPr>
        <p:spPr>
          <a:xfrm>
            <a:off x="640080" y="3200400"/>
            <a:ext cx="210312" cy="210312"/>
          </a:xfrm>
          <a:prstGeom prst="rect">
            <a:avLst/>
          </a:prstGeom>
          <a:noFill/>
          <a:ln/>
        </p:spPr>
        <p:txBody>
          <a:bodyPr wrap="square" rtlCol="0" anchor="ctr"/>
          <a:lstStyle/>
          <a:p>
            <a:pPr algn="ctr" indent="0" marL="0">
              <a:buNone/>
            </a:pPr>
            <a:r>
              <a:rPr lang="en-US" sz="900" b="1" dirty="0">
                <a:solidFill>
                  <a:srgbClr val="FFFFFF"/>
                </a:solidFill>
                <a:latin typeface="Calibri" pitchFamily="34" charset="0"/>
                <a:ea typeface="Calibri" pitchFamily="34" charset="-122"/>
                <a:cs typeface="Calibri" pitchFamily="34" charset="-120"/>
              </a:rPr>
              <a:t>1</a:t>
            </a:r>
            <a:endParaRPr lang="en-US" sz="900" dirty="0"/>
          </a:p>
        </p:txBody>
      </p:sp>
      <p:sp>
        <p:nvSpPr>
          <p:cNvPr id="16" name="Text 14"/>
          <p:cNvSpPr/>
          <p:nvPr/>
        </p:nvSpPr>
        <p:spPr>
          <a:xfrm>
            <a:off x="941832" y="3200400"/>
            <a:ext cx="7589520" cy="210312"/>
          </a:xfrm>
          <a:prstGeom prst="rect">
            <a:avLst/>
          </a:prstGeom>
          <a:noFill/>
          <a:ln/>
        </p:spPr>
        <p:txBody>
          <a:bodyPr wrap="square" lIns="0" tIns="0" rIns="0" bIns="0" rtlCol="0" anchor="ctr"/>
          <a:lstStyle/>
          <a:p>
            <a:pPr indent="0" marL="0">
              <a:buNone/>
            </a:pPr>
            <a:r>
              <a:rPr lang="en-US" sz="1050" dirty="0">
                <a:solidFill>
                  <a:srgbClr val="D1FAE5"/>
                </a:solidFill>
                <a:latin typeface="Calibri" pitchFamily="34" charset="0"/>
                <a:ea typeface="Calibri" pitchFamily="34" charset="-122"/>
                <a:cs typeface="Calibri" pitchFamily="34" charset="-120"/>
              </a:rPr>
              <a:t>One story = one branch = one developer + agent</a:t>
            </a:r>
            <a:endParaRPr lang="en-US" sz="1050" dirty="0"/>
          </a:p>
        </p:txBody>
      </p:sp>
      <p:sp>
        <p:nvSpPr>
          <p:cNvPr id="17" name="Shape 15"/>
          <p:cNvSpPr/>
          <p:nvPr/>
        </p:nvSpPr>
        <p:spPr>
          <a:xfrm>
            <a:off x="640080" y="3447288"/>
            <a:ext cx="210312" cy="210312"/>
          </a:xfrm>
          <a:prstGeom prst="ellipse">
            <a:avLst/>
          </a:prstGeom>
          <a:solidFill>
            <a:srgbClr val="059669"/>
          </a:solidFill>
          <a:ln/>
        </p:spPr>
      </p:sp>
      <p:sp>
        <p:nvSpPr>
          <p:cNvPr id="18" name="Text 16"/>
          <p:cNvSpPr/>
          <p:nvPr/>
        </p:nvSpPr>
        <p:spPr>
          <a:xfrm>
            <a:off x="640080" y="3447288"/>
            <a:ext cx="210312" cy="210312"/>
          </a:xfrm>
          <a:prstGeom prst="rect">
            <a:avLst/>
          </a:prstGeom>
          <a:noFill/>
          <a:ln/>
        </p:spPr>
        <p:txBody>
          <a:bodyPr wrap="square" rtlCol="0" anchor="ctr"/>
          <a:lstStyle/>
          <a:p>
            <a:pPr algn="ctr" indent="0" marL="0">
              <a:buNone/>
            </a:pPr>
            <a:r>
              <a:rPr lang="en-US" sz="900" b="1" dirty="0">
                <a:solidFill>
                  <a:srgbClr val="FFFFFF"/>
                </a:solidFill>
                <a:latin typeface="Calibri" pitchFamily="34" charset="0"/>
                <a:ea typeface="Calibri" pitchFamily="34" charset="-122"/>
                <a:cs typeface="Calibri" pitchFamily="34" charset="-120"/>
              </a:rPr>
              <a:t>2</a:t>
            </a:r>
            <a:endParaRPr lang="en-US" sz="900" dirty="0"/>
          </a:p>
        </p:txBody>
      </p:sp>
      <p:sp>
        <p:nvSpPr>
          <p:cNvPr id="19" name="Text 17"/>
          <p:cNvSpPr/>
          <p:nvPr/>
        </p:nvSpPr>
        <p:spPr>
          <a:xfrm>
            <a:off x="941832" y="3447288"/>
            <a:ext cx="7589520" cy="210312"/>
          </a:xfrm>
          <a:prstGeom prst="rect">
            <a:avLst/>
          </a:prstGeom>
          <a:noFill/>
          <a:ln/>
        </p:spPr>
        <p:txBody>
          <a:bodyPr wrap="square" lIns="0" tIns="0" rIns="0" bIns="0" rtlCol="0" anchor="ctr"/>
          <a:lstStyle/>
          <a:p>
            <a:pPr indent="0" marL="0">
              <a:buNone/>
            </a:pPr>
            <a:r>
              <a:rPr lang="en-US" sz="1050" dirty="0">
                <a:solidFill>
                  <a:srgbClr val="D1FAE5"/>
                </a:solidFill>
                <a:latin typeface="Calibri" pitchFamily="34" charset="0"/>
                <a:ea typeface="Calibri" pitchFamily="34" charset="-122"/>
                <a:cs typeface="Calibri" pitchFamily="34" charset="-120"/>
              </a:rPr>
              <a:t>Always work in feature branches, never on main or dev</a:t>
            </a:r>
            <a:endParaRPr lang="en-US" sz="1050" dirty="0"/>
          </a:p>
        </p:txBody>
      </p:sp>
      <p:sp>
        <p:nvSpPr>
          <p:cNvPr id="20" name="Shape 18"/>
          <p:cNvSpPr/>
          <p:nvPr/>
        </p:nvSpPr>
        <p:spPr>
          <a:xfrm>
            <a:off x="640080" y="3694176"/>
            <a:ext cx="210312" cy="210312"/>
          </a:xfrm>
          <a:prstGeom prst="ellipse">
            <a:avLst/>
          </a:prstGeom>
          <a:solidFill>
            <a:srgbClr val="059669"/>
          </a:solidFill>
          <a:ln/>
        </p:spPr>
      </p:sp>
      <p:sp>
        <p:nvSpPr>
          <p:cNvPr id="21" name="Text 19"/>
          <p:cNvSpPr/>
          <p:nvPr/>
        </p:nvSpPr>
        <p:spPr>
          <a:xfrm>
            <a:off x="640080" y="3694176"/>
            <a:ext cx="210312" cy="210312"/>
          </a:xfrm>
          <a:prstGeom prst="rect">
            <a:avLst/>
          </a:prstGeom>
          <a:noFill/>
          <a:ln/>
        </p:spPr>
        <p:txBody>
          <a:bodyPr wrap="square" rtlCol="0" anchor="ctr"/>
          <a:lstStyle/>
          <a:p>
            <a:pPr algn="ctr" indent="0" marL="0">
              <a:buNone/>
            </a:pPr>
            <a:r>
              <a:rPr lang="en-US" sz="900" b="1" dirty="0">
                <a:solidFill>
                  <a:srgbClr val="FFFFFF"/>
                </a:solidFill>
                <a:latin typeface="Calibri" pitchFamily="34" charset="0"/>
                <a:ea typeface="Calibri" pitchFamily="34" charset="-122"/>
                <a:cs typeface="Calibri" pitchFamily="34" charset="-120"/>
              </a:rPr>
              <a:t>3</a:t>
            </a:r>
            <a:endParaRPr lang="en-US" sz="900" dirty="0"/>
          </a:p>
        </p:txBody>
      </p:sp>
      <p:sp>
        <p:nvSpPr>
          <p:cNvPr id="22" name="Text 20"/>
          <p:cNvSpPr/>
          <p:nvPr/>
        </p:nvSpPr>
        <p:spPr>
          <a:xfrm>
            <a:off x="941832" y="3694176"/>
            <a:ext cx="7589520" cy="210312"/>
          </a:xfrm>
          <a:prstGeom prst="rect">
            <a:avLst/>
          </a:prstGeom>
          <a:noFill/>
          <a:ln/>
        </p:spPr>
        <p:txBody>
          <a:bodyPr wrap="square" lIns="0" tIns="0" rIns="0" bIns="0" rtlCol="0" anchor="ctr"/>
          <a:lstStyle/>
          <a:p>
            <a:pPr indent="0" marL="0">
              <a:buNone/>
            </a:pPr>
            <a:r>
              <a:rPr lang="en-US" sz="1050" dirty="0">
                <a:solidFill>
                  <a:srgbClr val="D1FAE5"/>
                </a:solidFill>
                <a:latin typeface="Calibri" pitchFamily="34" charset="0"/>
                <a:ea typeface="Calibri" pitchFamily="34" charset="-122"/>
                <a:cs typeface="Calibri" pitchFamily="34" charset="-120"/>
              </a:rPr>
              <a:t>Use worktrees when running multiple agents in parallel</a:t>
            </a:r>
            <a:endParaRPr lang="en-US" sz="1050" dirty="0"/>
          </a:p>
        </p:txBody>
      </p:sp>
      <p:sp>
        <p:nvSpPr>
          <p:cNvPr id="23" name="Shape 21"/>
          <p:cNvSpPr/>
          <p:nvPr/>
        </p:nvSpPr>
        <p:spPr>
          <a:xfrm>
            <a:off x="640080" y="3941064"/>
            <a:ext cx="210312" cy="210312"/>
          </a:xfrm>
          <a:prstGeom prst="ellipse">
            <a:avLst/>
          </a:prstGeom>
          <a:solidFill>
            <a:srgbClr val="059669"/>
          </a:solidFill>
          <a:ln/>
        </p:spPr>
      </p:sp>
      <p:sp>
        <p:nvSpPr>
          <p:cNvPr id="24" name="Text 22"/>
          <p:cNvSpPr/>
          <p:nvPr/>
        </p:nvSpPr>
        <p:spPr>
          <a:xfrm>
            <a:off x="640080" y="3941064"/>
            <a:ext cx="210312" cy="210312"/>
          </a:xfrm>
          <a:prstGeom prst="rect">
            <a:avLst/>
          </a:prstGeom>
          <a:noFill/>
          <a:ln/>
        </p:spPr>
        <p:txBody>
          <a:bodyPr wrap="square" rtlCol="0" anchor="ctr"/>
          <a:lstStyle/>
          <a:p>
            <a:pPr algn="ctr" indent="0" marL="0">
              <a:buNone/>
            </a:pPr>
            <a:r>
              <a:rPr lang="en-US" sz="900" b="1" dirty="0">
                <a:solidFill>
                  <a:srgbClr val="FFFFFF"/>
                </a:solidFill>
                <a:latin typeface="Calibri" pitchFamily="34" charset="0"/>
                <a:ea typeface="Calibri" pitchFamily="34" charset="-122"/>
                <a:cs typeface="Calibri" pitchFamily="34" charset="-120"/>
              </a:rPr>
              <a:t>4</a:t>
            </a:r>
            <a:endParaRPr lang="en-US" sz="900" dirty="0"/>
          </a:p>
        </p:txBody>
      </p:sp>
      <p:sp>
        <p:nvSpPr>
          <p:cNvPr id="25" name="Text 23"/>
          <p:cNvSpPr/>
          <p:nvPr/>
        </p:nvSpPr>
        <p:spPr>
          <a:xfrm>
            <a:off x="941832" y="3941064"/>
            <a:ext cx="7589520" cy="210312"/>
          </a:xfrm>
          <a:prstGeom prst="rect">
            <a:avLst/>
          </a:prstGeom>
          <a:noFill/>
          <a:ln/>
        </p:spPr>
        <p:txBody>
          <a:bodyPr wrap="square" lIns="0" tIns="0" rIns="0" bIns="0" rtlCol="0" anchor="ctr"/>
          <a:lstStyle/>
          <a:p>
            <a:pPr indent="0" marL="0">
              <a:buNone/>
            </a:pPr>
            <a:r>
              <a:rPr lang="en-US" sz="1050" dirty="0">
                <a:solidFill>
                  <a:srgbClr val="D1FAE5"/>
                </a:solidFill>
                <a:latin typeface="Calibri" pitchFamily="34" charset="0"/>
                <a:ea typeface="Calibri" pitchFamily="34" charset="-122"/>
                <a:cs typeface="Calibri" pitchFamily="34" charset="-120"/>
              </a:rPr>
              <a:t>Every merge goes through a Pull Request with human review</a:t>
            </a:r>
            <a:endParaRPr lang="en-US" sz="1050" dirty="0"/>
          </a:p>
        </p:txBody>
      </p:sp>
      <p:sp>
        <p:nvSpPr>
          <p:cNvPr id="26" name="Shape 24"/>
          <p:cNvSpPr/>
          <p:nvPr/>
        </p:nvSpPr>
        <p:spPr>
          <a:xfrm>
            <a:off x="640080" y="4187952"/>
            <a:ext cx="210312" cy="210312"/>
          </a:xfrm>
          <a:prstGeom prst="ellipse">
            <a:avLst/>
          </a:prstGeom>
          <a:solidFill>
            <a:srgbClr val="059669"/>
          </a:solidFill>
          <a:ln/>
        </p:spPr>
      </p:sp>
      <p:sp>
        <p:nvSpPr>
          <p:cNvPr id="27" name="Text 25"/>
          <p:cNvSpPr/>
          <p:nvPr/>
        </p:nvSpPr>
        <p:spPr>
          <a:xfrm>
            <a:off x="640080" y="4187952"/>
            <a:ext cx="210312" cy="210312"/>
          </a:xfrm>
          <a:prstGeom prst="rect">
            <a:avLst/>
          </a:prstGeom>
          <a:noFill/>
          <a:ln/>
        </p:spPr>
        <p:txBody>
          <a:bodyPr wrap="square" rtlCol="0" anchor="ctr"/>
          <a:lstStyle/>
          <a:p>
            <a:pPr algn="ctr" indent="0" marL="0">
              <a:buNone/>
            </a:pPr>
            <a:r>
              <a:rPr lang="en-US" sz="900" b="1" dirty="0">
                <a:solidFill>
                  <a:srgbClr val="FFFFFF"/>
                </a:solidFill>
                <a:latin typeface="Calibri" pitchFamily="34" charset="0"/>
                <a:ea typeface="Calibri" pitchFamily="34" charset="-122"/>
                <a:cs typeface="Calibri" pitchFamily="34" charset="-120"/>
              </a:rPr>
              <a:t>5</a:t>
            </a:r>
            <a:endParaRPr lang="en-US" sz="900" dirty="0"/>
          </a:p>
        </p:txBody>
      </p:sp>
      <p:sp>
        <p:nvSpPr>
          <p:cNvPr id="28" name="Text 26"/>
          <p:cNvSpPr/>
          <p:nvPr/>
        </p:nvSpPr>
        <p:spPr>
          <a:xfrm>
            <a:off x="941832" y="4187952"/>
            <a:ext cx="7589520" cy="210312"/>
          </a:xfrm>
          <a:prstGeom prst="rect">
            <a:avLst/>
          </a:prstGeom>
          <a:noFill/>
          <a:ln/>
        </p:spPr>
        <p:txBody>
          <a:bodyPr wrap="square" lIns="0" tIns="0" rIns="0" bIns="0" rtlCol="0" anchor="ctr"/>
          <a:lstStyle/>
          <a:p>
            <a:pPr indent="0" marL="0">
              <a:buNone/>
            </a:pPr>
            <a:r>
              <a:rPr lang="en-US" sz="1050" dirty="0">
                <a:solidFill>
                  <a:srgbClr val="D1FAE5"/>
                </a:solidFill>
                <a:latin typeface="Calibri" pitchFamily="34" charset="0"/>
                <a:ea typeface="Calibri" pitchFamily="34" charset="-122"/>
                <a:cs typeface="Calibri" pitchFamily="34" charset="-120"/>
              </a:rPr>
              <a:t>Commit messages follow conventions (feat:, fix:, docs:)</a:t>
            </a:r>
            <a:endParaRPr lang="en-US" sz="1050" dirty="0"/>
          </a:p>
        </p:txBody>
      </p:sp>
      <p:sp>
        <p:nvSpPr>
          <p:cNvPr id="29" name="Shape 27"/>
          <p:cNvSpPr/>
          <p:nvPr/>
        </p:nvSpPr>
        <p:spPr>
          <a:xfrm>
            <a:off x="640080" y="4434840"/>
            <a:ext cx="210312" cy="210312"/>
          </a:xfrm>
          <a:prstGeom prst="ellipse">
            <a:avLst/>
          </a:prstGeom>
          <a:solidFill>
            <a:srgbClr val="059669"/>
          </a:solidFill>
          <a:ln/>
        </p:spPr>
      </p:sp>
      <p:sp>
        <p:nvSpPr>
          <p:cNvPr id="30" name="Text 28"/>
          <p:cNvSpPr/>
          <p:nvPr/>
        </p:nvSpPr>
        <p:spPr>
          <a:xfrm>
            <a:off x="640080" y="4434840"/>
            <a:ext cx="210312" cy="210312"/>
          </a:xfrm>
          <a:prstGeom prst="rect">
            <a:avLst/>
          </a:prstGeom>
          <a:noFill/>
          <a:ln/>
        </p:spPr>
        <p:txBody>
          <a:bodyPr wrap="square" rtlCol="0" anchor="ctr"/>
          <a:lstStyle/>
          <a:p>
            <a:pPr algn="ctr" indent="0" marL="0">
              <a:buNone/>
            </a:pPr>
            <a:r>
              <a:rPr lang="en-US" sz="900" b="1" dirty="0">
                <a:solidFill>
                  <a:srgbClr val="FFFFFF"/>
                </a:solidFill>
                <a:latin typeface="Calibri" pitchFamily="34" charset="0"/>
                <a:ea typeface="Calibri" pitchFamily="34" charset="-122"/>
                <a:cs typeface="Calibri" pitchFamily="34" charset="-120"/>
              </a:rPr>
              <a:t>6</a:t>
            </a:r>
            <a:endParaRPr lang="en-US" sz="900" dirty="0"/>
          </a:p>
        </p:txBody>
      </p:sp>
      <p:sp>
        <p:nvSpPr>
          <p:cNvPr id="31" name="Text 29"/>
          <p:cNvSpPr/>
          <p:nvPr/>
        </p:nvSpPr>
        <p:spPr>
          <a:xfrm>
            <a:off x="941832" y="4434840"/>
            <a:ext cx="7589520" cy="210312"/>
          </a:xfrm>
          <a:prstGeom prst="rect">
            <a:avLst/>
          </a:prstGeom>
          <a:noFill/>
          <a:ln/>
        </p:spPr>
        <p:txBody>
          <a:bodyPr wrap="square" lIns="0" tIns="0" rIns="0" bIns="0" rtlCol="0" anchor="ctr"/>
          <a:lstStyle/>
          <a:p>
            <a:pPr indent="0" marL="0">
              <a:buNone/>
            </a:pPr>
            <a:r>
              <a:rPr lang="en-US" sz="1050" dirty="0">
                <a:solidFill>
                  <a:srgbClr val="D1FAE5"/>
                </a:solidFill>
                <a:latin typeface="Calibri" pitchFamily="34" charset="0"/>
                <a:ea typeface="Calibri" pitchFamily="34" charset="-122"/>
                <a:cs typeface="Calibri" pitchFamily="34" charset="-120"/>
              </a:rPr>
              <a:t>Pull from remote before starting, push often</a:t>
            </a:r>
            <a:endParaRPr lang="en-US" sz="1050" dirty="0"/>
          </a:p>
        </p:txBody>
      </p:sp>
      <p:sp>
        <p:nvSpPr>
          <p:cNvPr id="32" name="Text 30"/>
          <p:cNvSpPr/>
          <p:nvPr/>
        </p:nvSpPr>
        <p:spPr>
          <a:xfrm>
            <a:off x="457200" y="4709160"/>
            <a:ext cx="8229600" cy="274320"/>
          </a:xfrm>
          <a:prstGeom prst="rect">
            <a:avLst/>
          </a:prstGeom>
          <a:noFill/>
          <a:ln/>
        </p:spPr>
        <p:txBody>
          <a:bodyPr wrap="square" rtlCol="0" anchor="ctr"/>
          <a:lstStyle/>
          <a:p>
            <a:pPr algn="ctr" indent="0" marL="0">
              <a:buNone/>
            </a:pPr>
            <a:r>
              <a:rPr lang="en-US" sz="1300" b="1" i="1" dirty="0">
                <a:solidFill>
                  <a:srgbClr val="FFFFFF"/>
                </a:solidFill>
                <a:latin typeface="Calibri" pitchFamily="34" charset="0"/>
                <a:ea typeface="Calibri" pitchFamily="34" charset="-122"/>
                <a:cs typeface="Calibri" pitchFamily="34" charset="-120"/>
              </a:rPr>
              <a:t>Speed without order is just faster chaos.</a:t>
            </a:r>
            <a:endParaRPr lang="en-US" sz="1300" dirty="0"/>
          </a:p>
        </p:txBody>
      </p:sp>
      <p:sp>
        <p:nvSpPr>
          <p:cNvPr id="33" name="Text 31"/>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56 / 100</a:t>
            </a:r>
            <a:endParaRPr lang="en-US" sz="800"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name="Slide 57">
    <p:bg>
      <p:bgPr>
        <a:solidFill>
          <a:srgbClr val="0D9488"/>
        </a:solidFill>
      </p:bgPr>
    </p:bg>
    <p:spTree>
      <p:nvGrpSpPr>
        <p:cNvPr id="1" name=""/>
        <p:cNvGrpSpPr/>
        <p:nvPr/>
      </p:nvGrpSpPr>
      <p:grpSpPr>
        <a:xfrm>
          <a:off x="0" y="0"/>
          <a:ext cx="0" cy="0"/>
          <a:chOff x="0" y="0"/>
          <a:chExt cx="0" cy="0"/>
        </a:xfrm>
      </p:grpSpPr>
      <p:sp>
        <p:nvSpPr>
          <p:cNvPr id="2" name="Text 0"/>
          <p:cNvSpPr/>
          <p:nvPr/>
        </p:nvSpPr>
        <p:spPr>
          <a:xfrm>
            <a:off x="548640" y="1371600"/>
            <a:ext cx="7315200" cy="365760"/>
          </a:xfrm>
          <a:prstGeom prst="rect">
            <a:avLst/>
          </a:prstGeom>
          <a:noFill/>
          <a:ln/>
        </p:spPr>
        <p:txBody>
          <a:bodyPr wrap="square" lIns="0" tIns="0" rIns="0" bIns="0" rtlCol="0" anchor="ctr"/>
          <a:lstStyle/>
          <a:p>
            <a:pPr indent="0" marL="0">
              <a:buNone/>
            </a:pPr>
            <a:r>
              <a:rPr lang="en-US" sz="1400" spc="600" kern="0" dirty="0">
                <a:solidFill>
                  <a:srgbClr val="FFFFFF"/>
                </a:solidFill>
                <a:latin typeface="Calibri" pitchFamily="34" charset="0"/>
                <a:ea typeface="Calibri" pitchFamily="34" charset="-122"/>
                <a:cs typeface="Calibri" pitchFamily="34" charset="-120"/>
              </a:rPr>
              <a:t>SECTION</a:t>
            </a:r>
            <a:endParaRPr lang="en-US" sz="1400" dirty="0"/>
          </a:p>
        </p:txBody>
      </p:sp>
      <p:sp>
        <p:nvSpPr>
          <p:cNvPr id="3" name="Text 1"/>
          <p:cNvSpPr/>
          <p:nvPr/>
        </p:nvSpPr>
        <p:spPr>
          <a:xfrm>
            <a:off x="548640" y="1828800"/>
            <a:ext cx="7315200" cy="914400"/>
          </a:xfrm>
          <a:prstGeom prst="rect">
            <a:avLst/>
          </a:prstGeom>
          <a:noFill/>
          <a:ln/>
        </p:spPr>
        <p:txBody>
          <a:bodyPr wrap="square" lIns="0" tIns="0" rIns="0" bIns="0" rtlCol="0" anchor="ctr"/>
          <a:lstStyle/>
          <a:p>
            <a:pPr indent="0" marL="0">
              <a:buNone/>
            </a:pPr>
            <a:r>
              <a:rPr lang="en-US" sz="4200" b="1" dirty="0">
                <a:solidFill>
                  <a:srgbClr val="FFFFFF"/>
                </a:solidFill>
                <a:latin typeface="Georgia" pitchFamily="34" charset="0"/>
                <a:ea typeface="Georgia" pitchFamily="34" charset="-122"/>
                <a:cs typeface="Georgia" pitchFamily="34" charset="-120"/>
              </a:rPr>
              <a:t>MA-Agents</a:t>
            </a:r>
            <a:endParaRPr lang="en-US" sz="4200" dirty="0"/>
          </a:p>
        </p:txBody>
      </p:sp>
      <p:sp>
        <p:nvSpPr>
          <p:cNvPr id="4" name="Text 2"/>
          <p:cNvSpPr/>
          <p:nvPr/>
        </p:nvSpPr>
        <p:spPr>
          <a:xfrm>
            <a:off x="548640" y="2743200"/>
            <a:ext cx="7315200" cy="457200"/>
          </a:xfrm>
          <a:prstGeom prst="rect">
            <a:avLst/>
          </a:prstGeom>
          <a:noFill/>
          <a:ln/>
        </p:spPr>
        <p:txBody>
          <a:bodyPr wrap="square" lIns="0" tIns="0" rIns="0" bIns="0" rtlCol="0" anchor="ctr"/>
          <a:lstStyle/>
          <a:p>
            <a:pPr indent="0" marL="0">
              <a:buNone/>
            </a:pPr>
            <a:r>
              <a:rPr lang="en-US" sz="1600" dirty="0">
                <a:solidFill>
                  <a:srgbClr val="0F1B2D"/>
                </a:solidFill>
                <a:latin typeface="Calibri" pitchFamily="34" charset="0"/>
                <a:ea typeface="Calibri" pitchFamily="34" charset="-122"/>
                <a:cs typeface="Calibri" pitchFamily="34" charset="-120"/>
              </a:rPr>
              <a:t>Organizational standards, specialized agents &amp; domain experts</a:t>
            </a:r>
            <a:endParaRPr lang="en-US" sz="1600" dirty="0"/>
          </a:p>
        </p:txBody>
      </p:sp>
      <p:sp>
        <p:nvSpPr>
          <p:cNvPr id="5" name="Shape 3"/>
          <p:cNvSpPr/>
          <p:nvPr/>
        </p:nvSpPr>
        <p:spPr>
          <a:xfrm>
            <a:off x="548640" y="3383280"/>
            <a:ext cx="1828800" cy="36576"/>
          </a:xfrm>
          <a:prstGeom prst="rect">
            <a:avLst/>
          </a:prstGeom>
          <a:solidFill>
            <a:srgbClr val="FFFFFF"/>
          </a:solidFill>
          <a:ln/>
        </p:spPr>
      </p:sp>
      <p:sp>
        <p:nvSpPr>
          <p:cNvPr id="6" name="Text 4"/>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57 / 100</a:t>
            </a:r>
            <a:endParaRPr lang="en-US" sz="8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name="Slide 58">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Our Development Directives</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Organizational standards embedded into AI agent behavior</a:t>
            </a:r>
            <a:endParaRPr lang="en-US" sz="1300" dirty="0"/>
          </a:p>
        </p:txBody>
      </p:sp>
      <p:sp>
        <p:nvSpPr>
          <p:cNvPr id="5" name="Shape 3"/>
          <p:cNvSpPr/>
          <p:nvPr/>
        </p:nvSpPr>
        <p:spPr>
          <a:xfrm>
            <a:off x="457200" y="1234440"/>
            <a:ext cx="4114800" cy="868680"/>
          </a:xfrm>
          <a:prstGeom prst="rect">
            <a:avLst/>
          </a:prstGeom>
          <a:solidFill>
            <a:srgbClr val="1A2744"/>
          </a:solidFill>
          <a:ln/>
        </p:spPr>
      </p:sp>
      <p:sp>
        <p:nvSpPr>
          <p:cNvPr id="6" name="Shape 4"/>
          <p:cNvSpPr/>
          <p:nvPr/>
        </p:nvSpPr>
        <p:spPr>
          <a:xfrm>
            <a:off x="594360" y="1371600"/>
            <a:ext cx="502920" cy="502920"/>
          </a:xfrm>
          <a:prstGeom prst="ellipse">
            <a:avLst/>
          </a:prstGeom>
          <a:solidFill>
            <a:srgbClr val="0D9488"/>
          </a:solidFill>
          <a:ln/>
        </p:spPr>
      </p:sp>
      <p:pic>
        <p:nvPicPr>
          <p:cNvPr id="7" name="Image 0" descr="preencoded.png">    </p:cNvPr>
          <p:cNvPicPr>
            <a:picLocks noChangeAspect="1"/>
          </p:cNvPicPr>
          <p:nvPr/>
        </p:nvPicPr>
        <p:blipFill>
          <a:blip r:embed="rId1"/>
          <a:stretch>
            <a:fillRect/>
          </a:stretch>
        </p:blipFill>
        <p:spPr>
          <a:xfrm>
            <a:off x="685800" y="1463040"/>
            <a:ext cx="320040" cy="320040"/>
          </a:xfrm>
          <a:prstGeom prst="rect">
            <a:avLst/>
          </a:prstGeom>
        </p:spPr>
      </p:pic>
      <p:sp>
        <p:nvSpPr>
          <p:cNvPr id="8" name="Text 5"/>
          <p:cNvSpPr/>
          <p:nvPr/>
        </p:nvSpPr>
        <p:spPr>
          <a:xfrm>
            <a:off x="1234440" y="1280160"/>
            <a:ext cx="3108960" cy="32004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Git Workflow</a:t>
            </a:r>
            <a:endParaRPr lang="en-US" sz="1300" dirty="0"/>
          </a:p>
        </p:txBody>
      </p:sp>
      <p:sp>
        <p:nvSpPr>
          <p:cNvPr id="9" name="Text 6"/>
          <p:cNvSpPr/>
          <p:nvPr/>
        </p:nvSpPr>
        <p:spPr>
          <a:xfrm>
            <a:off x="1234440" y="1600200"/>
            <a:ext cx="3108960" cy="41148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Feature branch strategy, conventional commits, PR-based merging. No direct pushes to main.</a:t>
            </a:r>
            <a:endParaRPr lang="en-US" sz="1000" dirty="0"/>
          </a:p>
        </p:txBody>
      </p:sp>
      <p:sp>
        <p:nvSpPr>
          <p:cNvPr id="10" name="Shape 7"/>
          <p:cNvSpPr/>
          <p:nvPr/>
        </p:nvSpPr>
        <p:spPr>
          <a:xfrm>
            <a:off x="4846320" y="1234440"/>
            <a:ext cx="4114800" cy="868680"/>
          </a:xfrm>
          <a:prstGeom prst="rect">
            <a:avLst/>
          </a:prstGeom>
          <a:solidFill>
            <a:srgbClr val="1A2744"/>
          </a:solidFill>
          <a:ln/>
        </p:spPr>
      </p:sp>
      <p:sp>
        <p:nvSpPr>
          <p:cNvPr id="11" name="Shape 8"/>
          <p:cNvSpPr/>
          <p:nvPr/>
        </p:nvSpPr>
        <p:spPr>
          <a:xfrm>
            <a:off x="4983480" y="1371600"/>
            <a:ext cx="502920" cy="502920"/>
          </a:xfrm>
          <a:prstGeom prst="ellipse">
            <a:avLst/>
          </a:prstGeom>
          <a:solidFill>
            <a:srgbClr val="0D9488"/>
          </a:solidFill>
          <a:ln/>
        </p:spPr>
      </p:sp>
      <p:pic>
        <p:nvPicPr>
          <p:cNvPr id="12" name="Image 1" descr="preencoded.png">    </p:cNvPr>
          <p:cNvPicPr>
            <a:picLocks noChangeAspect="1"/>
          </p:cNvPicPr>
          <p:nvPr/>
        </p:nvPicPr>
        <p:blipFill>
          <a:blip r:embed="rId2"/>
          <a:stretch>
            <a:fillRect/>
          </a:stretch>
        </p:blipFill>
        <p:spPr>
          <a:xfrm>
            <a:off x="5074920" y="1463040"/>
            <a:ext cx="320040" cy="320040"/>
          </a:xfrm>
          <a:prstGeom prst="rect">
            <a:avLst/>
          </a:prstGeom>
        </p:spPr>
      </p:pic>
      <p:sp>
        <p:nvSpPr>
          <p:cNvPr id="13" name="Text 9"/>
          <p:cNvSpPr/>
          <p:nvPr/>
        </p:nvSpPr>
        <p:spPr>
          <a:xfrm>
            <a:off x="5623560" y="1280160"/>
            <a:ext cx="3108960" cy="32004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Code Review</a:t>
            </a:r>
            <a:endParaRPr lang="en-US" sz="1300" dirty="0"/>
          </a:p>
        </p:txBody>
      </p:sp>
      <p:sp>
        <p:nvSpPr>
          <p:cNvPr id="14" name="Text 10"/>
          <p:cNvSpPr/>
          <p:nvPr/>
        </p:nvSpPr>
        <p:spPr>
          <a:xfrm>
            <a:off x="5623560" y="1600200"/>
            <a:ext cx="3108960" cy="41148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Every PR reviewed by peers + AI agents. Architecture compliance checked before merge.</a:t>
            </a:r>
            <a:endParaRPr lang="en-US" sz="1000" dirty="0"/>
          </a:p>
        </p:txBody>
      </p:sp>
      <p:sp>
        <p:nvSpPr>
          <p:cNvPr id="15" name="Shape 11"/>
          <p:cNvSpPr/>
          <p:nvPr/>
        </p:nvSpPr>
        <p:spPr>
          <a:xfrm>
            <a:off x="457200" y="2286000"/>
            <a:ext cx="4114800" cy="868680"/>
          </a:xfrm>
          <a:prstGeom prst="rect">
            <a:avLst/>
          </a:prstGeom>
          <a:solidFill>
            <a:srgbClr val="1A2744"/>
          </a:solidFill>
          <a:ln/>
        </p:spPr>
      </p:sp>
      <p:sp>
        <p:nvSpPr>
          <p:cNvPr id="16" name="Shape 12"/>
          <p:cNvSpPr/>
          <p:nvPr/>
        </p:nvSpPr>
        <p:spPr>
          <a:xfrm>
            <a:off x="594360" y="2423160"/>
            <a:ext cx="502920" cy="502920"/>
          </a:xfrm>
          <a:prstGeom prst="ellipse">
            <a:avLst/>
          </a:prstGeom>
          <a:solidFill>
            <a:srgbClr val="0D9488"/>
          </a:solidFill>
          <a:ln/>
        </p:spPr>
      </p:sp>
      <p:pic>
        <p:nvPicPr>
          <p:cNvPr id="17" name="Image 2" descr="preencoded.png">    </p:cNvPr>
          <p:cNvPicPr>
            <a:picLocks noChangeAspect="1"/>
          </p:cNvPicPr>
          <p:nvPr/>
        </p:nvPicPr>
        <p:blipFill>
          <a:blip r:embed="rId3"/>
          <a:stretch>
            <a:fillRect/>
          </a:stretch>
        </p:blipFill>
        <p:spPr>
          <a:xfrm>
            <a:off x="685800" y="2514600"/>
            <a:ext cx="320040" cy="320040"/>
          </a:xfrm>
          <a:prstGeom prst="rect">
            <a:avLst/>
          </a:prstGeom>
        </p:spPr>
      </p:pic>
      <p:sp>
        <p:nvSpPr>
          <p:cNvPr id="18" name="Text 13"/>
          <p:cNvSpPr/>
          <p:nvPr/>
        </p:nvSpPr>
        <p:spPr>
          <a:xfrm>
            <a:off x="1234440" y="2331720"/>
            <a:ext cx="3108960" cy="32004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Security (SSDLC)</a:t>
            </a:r>
            <a:endParaRPr lang="en-US" sz="1300" dirty="0"/>
          </a:p>
        </p:txBody>
      </p:sp>
      <p:sp>
        <p:nvSpPr>
          <p:cNvPr id="19" name="Text 14"/>
          <p:cNvSpPr/>
          <p:nvPr/>
        </p:nvSpPr>
        <p:spPr>
          <a:xfrm>
            <a:off x="1234440" y="2651760"/>
            <a:ext cx="3108960" cy="41148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Security scanning in CI/CD pipeline. Secrets management. Vulnerability assessment per story.</a:t>
            </a:r>
            <a:endParaRPr lang="en-US" sz="1000" dirty="0"/>
          </a:p>
        </p:txBody>
      </p:sp>
      <p:sp>
        <p:nvSpPr>
          <p:cNvPr id="20" name="Shape 15"/>
          <p:cNvSpPr/>
          <p:nvPr/>
        </p:nvSpPr>
        <p:spPr>
          <a:xfrm>
            <a:off x="4846320" y="2286000"/>
            <a:ext cx="4114800" cy="868680"/>
          </a:xfrm>
          <a:prstGeom prst="rect">
            <a:avLst/>
          </a:prstGeom>
          <a:solidFill>
            <a:srgbClr val="1A2744"/>
          </a:solidFill>
          <a:ln/>
        </p:spPr>
      </p:sp>
      <p:sp>
        <p:nvSpPr>
          <p:cNvPr id="21" name="Shape 16"/>
          <p:cNvSpPr/>
          <p:nvPr/>
        </p:nvSpPr>
        <p:spPr>
          <a:xfrm>
            <a:off x="4983480" y="2423160"/>
            <a:ext cx="502920" cy="502920"/>
          </a:xfrm>
          <a:prstGeom prst="ellipse">
            <a:avLst/>
          </a:prstGeom>
          <a:solidFill>
            <a:srgbClr val="0D9488"/>
          </a:solidFill>
          <a:ln/>
        </p:spPr>
      </p:sp>
      <p:pic>
        <p:nvPicPr>
          <p:cNvPr id="22" name="Image 3" descr="preencoded.png">    </p:cNvPr>
          <p:cNvPicPr>
            <a:picLocks noChangeAspect="1"/>
          </p:cNvPicPr>
          <p:nvPr/>
        </p:nvPicPr>
        <p:blipFill>
          <a:blip r:embed="rId4"/>
          <a:stretch>
            <a:fillRect/>
          </a:stretch>
        </p:blipFill>
        <p:spPr>
          <a:xfrm>
            <a:off x="5074920" y="2514600"/>
            <a:ext cx="320040" cy="320040"/>
          </a:xfrm>
          <a:prstGeom prst="rect">
            <a:avLst/>
          </a:prstGeom>
        </p:spPr>
      </p:pic>
      <p:sp>
        <p:nvSpPr>
          <p:cNvPr id="23" name="Text 17"/>
          <p:cNvSpPr/>
          <p:nvPr/>
        </p:nvSpPr>
        <p:spPr>
          <a:xfrm>
            <a:off x="5623560" y="2331720"/>
            <a:ext cx="3108960" cy="32004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Testing Standards</a:t>
            </a:r>
            <a:endParaRPr lang="en-US" sz="1300" dirty="0"/>
          </a:p>
        </p:txBody>
      </p:sp>
      <p:sp>
        <p:nvSpPr>
          <p:cNvPr id="24" name="Text 18"/>
          <p:cNvSpPr/>
          <p:nvPr/>
        </p:nvSpPr>
        <p:spPr>
          <a:xfrm>
            <a:off x="5623560" y="2651760"/>
            <a:ext cx="3108960" cy="41148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Unit tests required per story. Integration tests for APIs. Coverage thresholds enforced.</a:t>
            </a:r>
            <a:endParaRPr lang="en-US" sz="1000" dirty="0"/>
          </a:p>
        </p:txBody>
      </p:sp>
      <p:sp>
        <p:nvSpPr>
          <p:cNvPr id="25" name="Shape 19"/>
          <p:cNvSpPr/>
          <p:nvPr/>
        </p:nvSpPr>
        <p:spPr>
          <a:xfrm>
            <a:off x="457200" y="3337560"/>
            <a:ext cx="4114800" cy="868680"/>
          </a:xfrm>
          <a:prstGeom prst="rect">
            <a:avLst/>
          </a:prstGeom>
          <a:solidFill>
            <a:srgbClr val="1A2744"/>
          </a:solidFill>
          <a:ln/>
        </p:spPr>
      </p:sp>
      <p:sp>
        <p:nvSpPr>
          <p:cNvPr id="26" name="Shape 20"/>
          <p:cNvSpPr/>
          <p:nvPr/>
        </p:nvSpPr>
        <p:spPr>
          <a:xfrm>
            <a:off x="594360" y="3474720"/>
            <a:ext cx="502920" cy="502920"/>
          </a:xfrm>
          <a:prstGeom prst="ellipse">
            <a:avLst/>
          </a:prstGeom>
          <a:solidFill>
            <a:srgbClr val="0D9488"/>
          </a:solidFill>
          <a:ln/>
        </p:spPr>
      </p:sp>
      <p:pic>
        <p:nvPicPr>
          <p:cNvPr id="27" name="Image 4" descr="preencoded.png">    </p:cNvPr>
          <p:cNvPicPr>
            <a:picLocks noChangeAspect="1"/>
          </p:cNvPicPr>
          <p:nvPr/>
        </p:nvPicPr>
        <p:blipFill>
          <a:blip r:embed="rId5"/>
          <a:stretch>
            <a:fillRect/>
          </a:stretch>
        </p:blipFill>
        <p:spPr>
          <a:xfrm>
            <a:off x="685800" y="3566160"/>
            <a:ext cx="320040" cy="320040"/>
          </a:xfrm>
          <a:prstGeom prst="rect">
            <a:avLst/>
          </a:prstGeom>
        </p:spPr>
      </p:pic>
      <p:sp>
        <p:nvSpPr>
          <p:cNvPr id="28" name="Text 21"/>
          <p:cNvSpPr/>
          <p:nvPr/>
        </p:nvSpPr>
        <p:spPr>
          <a:xfrm>
            <a:off x="1234440" y="3383280"/>
            <a:ext cx="3108960" cy="32004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Coding Standards</a:t>
            </a:r>
            <a:endParaRPr lang="en-US" sz="1300" dirty="0"/>
          </a:p>
        </p:txBody>
      </p:sp>
      <p:sp>
        <p:nvSpPr>
          <p:cNvPr id="29" name="Text 22"/>
          <p:cNvSpPr/>
          <p:nvPr/>
        </p:nvSpPr>
        <p:spPr>
          <a:xfrm>
            <a:off x="1234440" y="3703320"/>
            <a:ext cx="3108960" cy="41148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Language-specific style guides. Naming conventions. Documentation requirements for public APIs.</a:t>
            </a:r>
            <a:endParaRPr lang="en-US" sz="1000" dirty="0"/>
          </a:p>
        </p:txBody>
      </p:sp>
      <p:sp>
        <p:nvSpPr>
          <p:cNvPr id="30" name="Shape 23"/>
          <p:cNvSpPr/>
          <p:nvPr/>
        </p:nvSpPr>
        <p:spPr>
          <a:xfrm>
            <a:off x="4846320" y="3337560"/>
            <a:ext cx="4114800" cy="868680"/>
          </a:xfrm>
          <a:prstGeom prst="rect">
            <a:avLst/>
          </a:prstGeom>
          <a:solidFill>
            <a:srgbClr val="1A2744"/>
          </a:solidFill>
          <a:ln/>
        </p:spPr>
      </p:sp>
      <p:sp>
        <p:nvSpPr>
          <p:cNvPr id="31" name="Shape 24"/>
          <p:cNvSpPr/>
          <p:nvPr/>
        </p:nvSpPr>
        <p:spPr>
          <a:xfrm>
            <a:off x="4983480" y="3474720"/>
            <a:ext cx="502920" cy="502920"/>
          </a:xfrm>
          <a:prstGeom prst="ellipse">
            <a:avLst/>
          </a:prstGeom>
          <a:solidFill>
            <a:srgbClr val="0D9488"/>
          </a:solidFill>
          <a:ln/>
        </p:spPr>
      </p:sp>
      <p:pic>
        <p:nvPicPr>
          <p:cNvPr id="32" name="Image 5" descr="preencoded.png">    </p:cNvPr>
          <p:cNvPicPr>
            <a:picLocks noChangeAspect="1"/>
          </p:cNvPicPr>
          <p:nvPr/>
        </p:nvPicPr>
        <p:blipFill>
          <a:blip r:embed="rId6"/>
          <a:stretch>
            <a:fillRect/>
          </a:stretch>
        </p:blipFill>
        <p:spPr>
          <a:xfrm>
            <a:off x="5074920" y="3566160"/>
            <a:ext cx="320040" cy="320040"/>
          </a:xfrm>
          <a:prstGeom prst="rect">
            <a:avLst/>
          </a:prstGeom>
        </p:spPr>
      </p:pic>
      <p:sp>
        <p:nvSpPr>
          <p:cNvPr id="33" name="Text 25"/>
          <p:cNvSpPr/>
          <p:nvPr/>
        </p:nvSpPr>
        <p:spPr>
          <a:xfrm>
            <a:off x="5623560" y="3383280"/>
            <a:ext cx="3108960" cy="32004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Deployment Gates</a:t>
            </a:r>
            <a:endParaRPr lang="en-US" sz="1300" dirty="0"/>
          </a:p>
        </p:txBody>
      </p:sp>
      <p:sp>
        <p:nvSpPr>
          <p:cNvPr id="34" name="Text 26"/>
          <p:cNvSpPr/>
          <p:nvPr/>
        </p:nvSpPr>
        <p:spPr>
          <a:xfrm>
            <a:off x="5623560" y="3703320"/>
            <a:ext cx="3108960" cy="41148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Staging validation required. Health checks. Rollback procedures. Air-gap deployment support.</a:t>
            </a:r>
            <a:endParaRPr lang="en-US" sz="1000" dirty="0"/>
          </a:p>
        </p:txBody>
      </p:sp>
      <p:sp>
        <p:nvSpPr>
          <p:cNvPr id="35" name="Text 27"/>
          <p:cNvSpPr/>
          <p:nvPr/>
        </p:nvSpPr>
        <p:spPr>
          <a:xfrm>
            <a:off x="457200" y="4434840"/>
            <a:ext cx="8229600" cy="365760"/>
          </a:xfrm>
          <a:prstGeom prst="rect">
            <a:avLst/>
          </a:prstGeom>
          <a:noFill/>
          <a:ln/>
        </p:spPr>
        <p:txBody>
          <a:bodyPr wrap="square" rtlCol="0" anchor="ctr"/>
          <a:lstStyle/>
          <a:p>
            <a:pPr algn="ctr" indent="0" marL="0">
              <a:buNone/>
            </a:pPr>
            <a:r>
              <a:rPr lang="en-US" sz="1100" i="1" dirty="0">
                <a:solidFill>
                  <a:srgbClr val="14B8A6"/>
                </a:solidFill>
                <a:latin typeface="Calibri" pitchFamily="34" charset="0"/>
                <a:ea typeface="Calibri" pitchFamily="34" charset="-122"/>
                <a:cs typeface="Calibri" pitchFamily="34" charset="-120"/>
              </a:rPr>
              <a:t>These directives are not just documentation — they are enforced by custom agent skills and tools</a:t>
            </a:r>
            <a:endParaRPr lang="en-US" sz="1100" dirty="0"/>
          </a:p>
        </p:txBody>
      </p:sp>
      <p:sp>
        <p:nvSpPr>
          <p:cNvPr id="36" name="Text 28"/>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58 / 100</a:t>
            </a:r>
            <a:endParaRPr lang="en-US" sz="800"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name="Slide 59">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Custom Skills &amp; Tools</a:t>
            </a:r>
            <a:endParaRPr lang="en-US" sz="2600" dirty="0"/>
          </a:p>
        </p:txBody>
      </p:sp>
      <p:sp>
        <p:nvSpPr>
          <p:cNvPr id="5" name="Text 3"/>
          <p:cNvSpPr/>
          <p:nvPr/>
        </p:nvSpPr>
        <p:spPr>
          <a:xfrm>
            <a:off x="457200" y="1051560"/>
            <a:ext cx="8229600" cy="320040"/>
          </a:xfrm>
          <a:prstGeom prst="rect">
            <a:avLst/>
          </a:prstGeom>
          <a:noFill/>
          <a:ln/>
        </p:spPr>
        <p:txBody>
          <a:bodyPr wrap="square" rtlCol="0" anchor="ctr"/>
          <a:lstStyle/>
          <a:p>
            <a:pPr algn="ctr" indent="0" marL="0">
              <a:buNone/>
            </a:pPr>
            <a:r>
              <a:rPr lang="en-US" sz="1300" dirty="0">
                <a:solidFill>
                  <a:srgbClr val="1E293B"/>
                </a:solidFill>
                <a:latin typeface="Calibri" pitchFamily="34" charset="0"/>
                <a:ea typeface="Calibri" pitchFamily="34" charset="-122"/>
                <a:cs typeface="Calibri" pitchFamily="34" charset="-120"/>
              </a:rPr>
              <a:t>How organizational rules are embedded in BMAD agents</a:t>
            </a:r>
            <a:endParaRPr lang="en-US" sz="1300" dirty="0"/>
          </a:p>
        </p:txBody>
      </p:sp>
      <p:sp>
        <p:nvSpPr>
          <p:cNvPr id="6" name="Shape 4"/>
          <p:cNvSpPr/>
          <p:nvPr/>
        </p:nvSpPr>
        <p:spPr>
          <a:xfrm>
            <a:off x="457200" y="1554480"/>
            <a:ext cx="3931920" cy="274320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7" name="Shape 5"/>
          <p:cNvSpPr/>
          <p:nvPr/>
        </p:nvSpPr>
        <p:spPr>
          <a:xfrm>
            <a:off x="457200" y="1554480"/>
            <a:ext cx="3931920" cy="411480"/>
          </a:xfrm>
          <a:prstGeom prst="rect">
            <a:avLst/>
          </a:prstGeom>
          <a:solidFill>
            <a:srgbClr val="0F1B2D"/>
          </a:solidFill>
          <a:ln/>
        </p:spPr>
      </p:sp>
      <p:sp>
        <p:nvSpPr>
          <p:cNvPr id="8" name="Text 6"/>
          <p:cNvSpPr/>
          <p:nvPr/>
        </p:nvSpPr>
        <p:spPr>
          <a:xfrm>
            <a:off x="640080" y="1572768"/>
            <a:ext cx="2743200" cy="365760"/>
          </a:xfrm>
          <a:prstGeom prst="rect">
            <a:avLst/>
          </a:prstGeom>
          <a:noFill/>
          <a:ln/>
        </p:spPr>
        <p:txBody>
          <a:bodyPr wrap="square" lIns="0" tIns="0" rIns="0" bIns="0" rtlCol="0" anchor="ctr"/>
          <a:lstStyle/>
          <a:p>
            <a:pPr indent="0" marL="0">
              <a:buNone/>
            </a:pPr>
            <a:r>
              <a:rPr lang="en-US" sz="1400" b="1" dirty="0">
                <a:solidFill>
                  <a:srgbClr val="FFFFFF"/>
                </a:solidFill>
                <a:latin typeface="Calibri" pitchFamily="34" charset="0"/>
                <a:ea typeface="Calibri" pitchFamily="34" charset="-122"/>
                <a:cs typeface="Calibri" pitchFamily="34" charset="-120"/>
              </a:rPr>
              <a:t>Skills</a:t>
            </a:r>
            <a:endParaRPr lang="en-US" sz="1400" dirty="0"/>
          </a:p>
        </p:txBody>
      </p:sp>
      <p:pic>
        <p:nvPicPr>
          <p:cNvPr id="9" name="Image 0" descr="preencoded.png">    </p:cNvPr>
          <p:cNvPicPr>
            <a:picLocks noChangeAspect="1"/>
          </p:cNvPicPr>
          <p:nvPr/>
        </p:nvPicPr>
        <p:blipFill>
          <a:blip r:embed="rId1"/>
          <a:stretch>
            <a:fillRect/>
          </a:stretch>
        </p:blipFill>
        <p:spPr>
          <a:xfrm>
            <a:off x="640080" y="2148840"/>
            <a:ext cx="201168" cy="201168"/>
          </a:xfrm>
          <a:prstGeom prst="rect">
            <a:avLst/>
          </a:prstGeom>
        </p:spPr>
      </p:pic>
      <p:sp>
        <p:nvSpPr>
          <p:cNvPr id="10" name="Text 7"/>
          <p:cNvSpPr/>
          <p:nvPr/>
        </p:nvSpPr>
        <p:spPr>
          <a:xfrm>
            <a:off x="960120" y="2103120"/>
            <a:ext cx="3200400" cy="411480"/>
          </a:xfrm>
          <a:prstGeom prst="rect">
            <a:avLst/>
          </a:prstGeom>
          <a:noFill/>
          <a:ln/>
        </p:spPr>
        <p:txBody>
          <a:bodyPr wrap="square" lIns="0" tIns="0" rIns="0" bIns="0" rtlCol="0" anchor="ctr"/>
          <a:lstStyle/>
          <a:p>
            <a:pPr indent="0" marL="0">
              <a:buNone/>
            </a:pPr>
            <a:r>
              <a:rPr lang="en-US" sz="1050" dirty="0">
                <a:solidFill>
                  <a:srgbClr val="1E293B"/>
                </a:solidFill>
                <a:latin typeface="Calibri" pitchFamily="34" charset="0"/>
                <a:ea typeface="Calibri" pitchFamily="34" charset="-122"/>
                <a:cs typeface="Calibri" pitchFamily="34" charset="-120"/>
              </a:rPr>
              <a:t>Reusable capabilities agents can invoke</a:t>
            </a:r>
            <a:endParaRPr lang="en-US" sz="1050" dirty="0"/>
          </a:p>
        </p:txBody>
      </p:sp>
      <p:pic>
        <p:nvPicPr>
          <p:cNvPr id="11" name="Image 1" descr="preencoded.png">    </p:cNvPr>
          <p:cNvPicPr>
            <a:picLocks noChangeAspect="1"/>
          </p:cNvPicPr>
          <p:nvPr/>
        </p:nvPicPr>
        <p:blipFill>
          <a:blip r:embed="rId2"/>
          <a:stretch>
            <a:fillRect/>
          </a:stretch>
        </p:blipFill>
        <p:spPr>
          <a:xfrm>
            <a:off x="640080" y="2606040"/>
            <a:ext cx="201168" cy="201168"/>
          </a:xfrm>
          <a:prstGeom prst="rect">
            <a:avLst/>
          </a:prstGeom>
        </p:spPr>
      </p:pic>
      <p:sp>
        <p:nvSpPr>
          <p:cNvPr id="12" name="Text 8"/>
          <p:cNvSpPr/>
          <p:nvPr/>
        </p:nvSpPr>
        <p:spPr>
          <a:xfrm>
            <a:off x="960120" y="2560320"/>
            <a:ext cx="3200400" cy="411480"/>
          </a:xfrm>
          <a:prstGeom prst="rect">
            <a:avLst/>
          </a:prstGeom>
          <a:noFill/>
          <a:ln/>
        </p:spPr>
        <p:txBody>
          <a:bodyPr wrap="square" lIns="0" tIns="0" rIns="0" bIns="0" rtlCol="0" anchor="ctr"/>
          <a:lstStyle/>
          <a:p>
            <a:pPr indent="0" marL="0">
              <a:buNone/>
            </a:pPr>
            <a:r>
              <a:rPr lang="en-US" sz="1050" dirty="0">
                <a:solidFill>
                  <a:srgbClr val="1E293B"/>
                </a:solidFill>
                <a:latin typeface="Calibri" pitchFamily="34" charset="0"/>
                <a:ea typeface="Calibri" pitchFamily="34" charset="-122"/>
                <a:cs typeface="Calibri" pitchFamily="34" charset="-120"/>
              </a:rPr>
              <a:t>Enforce specific standards automatically</a:t>
            </a:r>
            <a:endParaRPr lang="en-US" sz="1050" dirty="0"/>
          </a:p>
        </p:txBody>
      </p:sp>
      <p:pic>
        <p:nvPicPr>
          <p:cNvPr id="13" name="Image 2" descr="preencoded.png">    </p:cNvPr>
          <p:cNvPicPr>
            <a:picLocks noChangeAspect="1"/>
          </p:cNvPicPr>
          <p:nvPr/>
        </p:nvPicPr>
        <p:blipFill>
          <a:blip r:embed="rId3"/>
          <a:stretch>
            <a:fillRect/>
          </a:stretch>
        </p:blipFill>
        <p:spPr>
          <a:xfrm>
            <a:off x="640080" y="3063240"/>
            <a:ext cx="201168" cy="201168"/>
          </a:xfrm>
          <a:prstGeom prst="rect">
            <a:avLst/>
          </a:prstGeom>
        </p:spPr>
      </p:pic>
      <p:sp>
        <p:nvSpPr>
          <p:cNvPr id="14" name="Text 9"/>
          <p:cNvSpPr/>
          <p:nvPr/>
        </p:nvSpPr>
        <p:spPr>
          <a:xfrm>
            <a:off x="960120" y="3017520"/>
            <a:ext cx="3200400" cy="411480"/>
          </a:xfrm>
          <a:prstGeom prst="rect">
            <a:avLst/>
          </a:prstGeom>
          <a:noFill/>
          <a:ln/>
        </p:spPr>
        <p:txBody>
          <a:bodyPr wrap="square" lIns="0" tIns="0" rIns="0" bIns="0" rtlCol="0" anchor="ctr"/>
          <a:lstStyle/>
          <a:p>
            <a:pPr indent="0" marL="0">
              <a:buNone/>
            </a:pPr>
            <a:r>
              <a:rPr lang="en-US" sz="1050" dirty="0">
                <a:solidFill>
                  <a:srgbClr val="1E293B"/>
                </a:solidFill>
                <a:latin typeface="Calibri" pitchFamily="34" charset="0"/>
                <a:ea typeface="Calibri" pitchFamily="34" charset="-122"/>
                <a:cs typeface="Calibri" pitchFamily="34" charset="-120"/>
              </a:rPr>
              <a:t>Version-controlled alongside agents</a:t>
            </a:r>
            <a:endParaRPr lang="en-US" sz="1050" dirty="0"/>
          </a:p>
        </p:txBody>
      </p:sp>
      <p:pic>
        <p:nvPicPr>
          <p:cNvPr id="15" name="Image 3" descr="preencoded.png">    </p:cNvPr>
          <p:cNvPicPr>
            <a:picLocks noChangeAspect="1"/>
          </p:cNvPicPr>
          <p:nvPr/>
        </p:nvPicPr>
        <p:blipFill>
          <a:blip r:embed="rId4"/>
          <a:stretch>
            <a:fillRect/>
          </a:stretch>
        </p:blipFill>
        <p:spPr>
          <a:xfrm>
            <a:off x="640080" y="3520440"/>
            <a:ext cx="201168" cy="201168"/>
          </a:xfrm>
          <a:prstGeom prst="rect">
            <a:avLst/>
          </a:prstGeom>
        </p:spPr>
      </p:pic>
      <p:sp>
        <p:nvSpPr>
          <p:cNvPr id="16" name="Text 10"/>
          <p:cNvSpPr/>
          <p:nvPr/>
        </p:nvSpPr>
        <p:spPr>
          <a:xfrm>
            <a:off x="960120" y="3474720"/>
            <a:ext cx="3200400" cy="411480"/>
          </a:xfrm>
          <a:prstGeom prst="rect">
            <a:avLst/>
          </a:prstGeom>
          <a:noFill/>
          <a:ln/>
        </p:spPr>
        <p:txBody>
          <a:bodyPr wrap="square" lIns="0" tIns="0" rIns="0" bIns="0" rtlCol="0" anchor="ctr"/>
          <a:lstStyle/>
          <a:p>
            <a:pPr indent="0" marL="0">
              <a:buNone/>
            </a:pPr>
            <a:r>
              <a:rPr lang="en-US" sz="1050" dirty="0">
                <a:solidFill>
                  <a:srgbClr val="1E293B"/>
                </a:solidFill>
                <a:latin typeface="Calibri" pitchFamily="34" charset="0"/>
                <a:ea typeface="Calibri" pitchFamily="34" charset="-122"/>
                <a:cs typeface="Calibri" pitchFamily="34" charset="-120"/>
              </a:rPr>
              <a:t>Examples: git-workflow, security-scan, code-lint, test-runner, deploy-check</a:t>
            </a:r>
            <a:endParaRPr lang="en-US" sz="1050" dirty="0"/>
          </a:p>
        </p:txBody>
      </p:sp>
      <p:sp>
        <p:nvSpPr>
          <p:cNvPr id="17" name="Shape 11"/>
          <p:cNvSpPr/>
          <p:nvPr/>
        </p:nvSpPr>
        <p:spPr>
          <a:xfrm>
            <a:off x="4754880" y="1554480"/>
            <a:ext cx="3931920" cy="274320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18" name="Shape 12"/>
          <p:cNvSpPr/>
          <p:nvPr/>
        </p:nvSpPr>
        <p:spPr>
          <a:xfrm>
            <a:off x="4754880" y="1554480"/>
            <a:ext cx="3931920" cy="411480"/>
          </a:xfrm>
          <a:prstGeom prst="rect">
            <a:avLst/>
          </a:prstGeom>
          <a:solidFill>
            <a:srgbClr val="0F1B2D"/>
          </a:solidFill>
          <a:ln/>
        </p:spPr>
      </p:sp>
      <p:sp>
        <p:nvSpPr>
          <p:cNvPr id="19" name="Text 13"/>
          <p:cNvSpPr/>
          <p:nvPr/>
        </p:nvSpPr>
        <p:spPr>
          <a:xfrm>
            <a:off x="4937760" y="1572768"/>
            <a:ext cx="2743200" cy="365760"/>
          </a:xfrm>
          <a:prstGeom prst="rect">
            <a:avLst/>
          </a:prstGeom>
          <a:noFill/>
          <a:ln/>
        </p:spPr>
        <p:txBody>
          <a:bodyPr wrap="square" lIns="0" tIns="0" rIns="0" bIns="0" rtlCol="0" anchor="ctr"/>
          <a:lstStyle/>
          <a:p>
            <a:pPr indent="0" marL="0">
              <a:buNone/>
            </a:pPr>
            <a:r>
              <a:rPr lang="en-US" sz="1400" b="1" dirty="0">
                <a:solidFill>
                  <a:srgbClr val="FFFFFF"/>
                </a:solidFill>
                <a:latin typeface="Calibri" pitchFamily="34" charset="0"/>
                <a:ea typeface="Calibri" pitchFamily="34" charset="-122"/>
                <a:cs typeface="Calibri" pitchFamily="34" charset="-120"/>
              </a:rPr>
              <a:t>Workflows</a:t>
            </a:r>
            <a:endParaRPr lang="en-US" sz="1400" dirty="0"/>
          </a:p>
        </p:txBody>
      </p:sp>
      <p:pic>
        <p:nvPicPr>
          <p:cNvPr id="20" name="Image 4" descr="preencoded.png">    </p:cNvPr>
          <p:cNvPicPr>
            <a:picLocks noChangeAspect="1"/>
          </p:cNvPicPr>
          <p:nvPr/>
        </p:nvPicPr>
        <p:blipFill>
          <a:blip r:embed="rId5"/>
          <a:stretch>
            <a:fillRect/>
          </a:stretch>
        </p:blipFill>
        <p:spPr>
          <a:xfrm>
            <a:off x="4937760" y="2148840"/>
            <a:ext cx="201168" cy="201168"/>
          </a:xfrm>
          <a:prstGeom prst="rect">
            <a:avLst/>
          </a:prstGeom>
        </p:spPr>
      </p:pic>
      <p:sp>
        <p:nvSpPr>
          <p:cNvPr id="21" name="Text 14"/>
          <p:cNvSpPr/>
          <p:nvPr/>
        </p:nvSpPr>
        <p:spPr>
          <a:xfrm>
            <a:off x="5257800" y="2103120"/>
            <a:ext cx="3200400" cy="411480"/>
          </a:xfrm>
          <a:prstGeom prst="rect">
            <a:avLst/>
          </a:prstGeom>
          <a:noFill/>
          <a:ln/>
        </p:spPr>
        <p:txBody>
          <a:bodyPr wrap="square" lIns="0" tIns="0" rIns="0" bIns="0" rtlCol="0" anchor="ctr"/>
          <a:lstStyle/>
          <a:p>
            <a:pPr indent="0" marL="0">
              <a:buNone/>
            </a:pPr>
            <a:r>
              <a:rPr lang="en-US" sz="1050" dirty="0">
                <a:solidFill>
                  <a:srgbClr val="1E293B"/>
                </a:solidFill>
                <a:latin typeface="Calibri" pitchFamily="34" charset="0"/>
                <a:ea typeface="Calibri" pitchFamily="34" charset="-122"/>
                <a:cs typeface="Calibri" pitchFamily="34" charset="-120"/>
              </a:rPr>
              <a:t>Orchestrate multi-step processes</a:t>
            </a:r>
            <a:endParaRPr lang="en-US" sz="1050" dirty="0"/>
          </a:p>
        </p:txBody>
      </p:sp>
      <p:pic>
        <p:nvPicPr>
          <p:cNvPr id="22" name="Image 5" descr="preencoded.png">    </p:cNvPr>
          <p:cNvPicPr>
            <a:picLocks noChangeAspect="1"/>
          </p:cNvPicPr>
          <p:nvPr/>
        </p:nvPicPr>
        <p:blipFill>
          <a:blip r:embed="rId6"/>
          <a:stretch>
            <a:fillRect/>
          </a:stretch>
        </p:blipFill>
        <p:spPr>
          <a:xfrm>
            <a:off x="4937760" y="2606040"/>
            <a:ext cx="201168" cy="201168"/>
          </a:xfrm>
          <a:prstGeom prst="rect">
            <a:avLst/>
          </a:prstGeom>
        </p:spPr>
      </p:pic>
      <p:sp>
        <p:nvSpPr>
          <p:cNvPr id="23" name="Text 15"/>
          <p:cNvSpPr/>
          <p:nvPr/>
        </p:nvSpPr>
        <p:spPr>
          <a:xfrm>
            <a:off x="5257800" y="2560320"/>
            <a:ext cx="3200400" cy="411480"/>
          </a:xfrm>
          <a:prstGeom prst="rect">
            <a:avLst/>
          </a:prstGeom>
          <a:noFill/>
          <a:ln/>
        </p:spPr>
        <p:txBody>
          <a:bodyPr wrap="square" lIns="0" tIns="0" rIns="0" bIns="0" rtlCol="0" anchor="ctr"/>
          <a:lstStyle/>
          <a:p>
            <a:pPr indent="0" marL="0">
              <a:buNone/>
            </a:pPr>
            <a:r>
              <a:rPr lang="en-US" sz="1050" dirty="0">
                <a:solidFill>
                  <a:srgbClr val="1E293B"/>
                </a:solidFill>
                <a:latin typeface="Calibri" pitchFamily="34" charset="0"/>
                <a:ea typeface="Calibri" pitchFamily="34" charset="-122"/>
                <a:cs typeface="Calibri" pitchFamily="34" charset="-120"/>
              </a:rPr>
              <a:t>Define agent handoffs and dependencies</a:t>
            </a:r>
            <a:endParaRPr lang="en-US" sz="1050" dirty="0"/>
          </a:p>
        </p:txBody>
      </p:sp>
      <p:pic>
        <p:nvPicPr>
          <p:cNvPr id="24" name="Image 6" descr="preencoded.png">    </p:cNvPr>
          <p:cNvPicPr>
            <a:picLocks noChangeAspect="1"/>
          </p:cNvPicPr>
          <p:nvPr/>
        </p:nvPicPr>
        <p:blipFill>
          <a:blip r:embed="rId7"/>
          <a:stretch>
            <a:fillRect/>
          </a:stretch>
        </p:blipFill>
        <p:spPr>
          <a:xfrm>
            <a:off x="4937760" y="3063240"/>
            <a:ext cx="201168" cy="201168"/>
          </a:xfrm>
          <a:prstGeom prst="rect">
            <a:avLst/>
          </a:prstGeom>
        </p:spPr>
      </p:pic>
      <p:sp>
        <p:nvSpPr>
          <p:cNvPr id="25" name="Text 16"/>
          <p:cNvSpPr/>
          <p:nvPr/>
        </p:nvSpPr>
        <p:spPr>
          <a:xfrm>
            <a:off x="5257800" y="3017520"/>
            <a:ext cx="3200400" cy="411480"/>
          </a:xfrm>
          <a:prstGeom prst="rect">
            <a:avLst/>
          </a:prstGeom>
          <a:noFill/>
          <a:ln/>
        </p:spPr>
        <p:txBody>
          <a:bodyPr wrap="square" lIns="0" tIns="0" rIns="0" bIns="0" rtlCol="0" anchor="ctr"/>
          <a:lstStyle/>
          <a:p>
            <a:pPr indent="0" marL="0">
              <a:buNone/>
            </a:pPr>
            <a:r>
              <a:rPr lang="en-US" sz="1050" dirty="0">
                <a:solidFill>
                  <a:srgbClr val="1E293B"/>
                </a:solidFill>
                <a:latin typeface="Calibri" pitchFamily="34" charset="0"/>
                <a:ea typeface="Calibri" pitchFamily="34" charset="-122"/>
                <a:cs typeface="Calibri" pitchFamily="34" charset="-120"/>
              </a:rPr>
              <a:t>Custom workflows for your domain</a:t>
            </a:r>
            <a:endParaRPr lang="en-US" sz="1050" dirty="0"/>
          </a:p>
        </p:txBody>
      </p:sp>
      <p:pic>
        <p:nvPicPr>
          <p:cNvPr id="26" name="Image 7" descr="preencoded.png">    </p:cNvPr>
          <p:cNvPicPr>
            <a:picLocks noChangeAspect="1"/>
          </p:cNvPicPr>
          <p:nvPr/>
        </p:nvPicPr>
        <p:blipFill>
          <a:blip r:embed="rId8"/>
          <a:stretch>
            <a:fillRect/>
          </a:stretch>
        </p:blipFill>
        <p:spPr>
          <a:xfrm>
            <a:off x="4937760" y="3520440"/>
            <a:ext cx="201168" cy="201168"/>
          </a:xfrm>
          <a:prstGeom prst="rect">
            <a:avLst/>
          </a:prstGeom>
        </p:spPr>
      </p:pic>
      <p:sp>
        <p:nvSpPr>
          <p:cNvPr id="27" name="Text 17"/>
          <p:cNvSpPr/>
          <p:nvPr/>
        </p:nvSpPr>
        <p:spPr>
          <a:xfrm>
            <a:off x="5257800" y="3474720"/>
            <a:ext cx="3200400" cy="411480"/>
          </a:xfrm>
          <a:prstGeom prst="rect">
            <a:avLst/>
          </a:prstGeom>
          <a:noFill/>
          <a:ln/>
        </p:spPr>
        <p:txBody>
          <a:bodyPr wrap="square" lIns="0" tIns="0" rIns="0" bIns="0" rtlCol="0" anchor="ctr"/>
          <a:lstStyle/>
          <a:p>
            <a:pPr indent="0" marL="0">
              <a:buNone/>
            </a:pPr>
            <a:r>
              <a:rPr lang="en-US" sz="1050" dirty="0">
                <a:solidFill>
                  <a:srgbClr val="1E293B"/>
                </a:solidFill>
                <a:latin typeface="Calibri" pitchFamily="34" charset="0"/>
                <a:ea typeface="Calibri" pitchFamily="34" charset="-122"/>
                <a:cs typeface="Calibri" pitchFamily="34" charset="-120"/>
              </a:rPr>
              <a:t>Examples: deploy-to-airgap, security-review, architecture-review, release-prep</a:t>
            </a:r>
            <a:endParaRPr lang="en-US" sz="1050" dirty="0"/>
          </a:p>
        </p:txBody>
      </p:sp>
      <p:sp>
        <p:nvSpPr>
          <p:cNvPr id="28" name="Text 18"/>
          <p:cNvSpPr/>
          <p:nvPr/>
        </p:nvSpPr>
        <p:spPr>
          <a:xfrm>
            <a:off x="457200" y="4526280"/>
            <a:ext cx="8229600" cy="320040"/>
          </a:xfrm>
          <a:prstGeom prst="rect">
            <a:avLst/>
          </a:prstGeom>
          <a:noFill/>
          <a:ln/>
        </p:spPr>
        <p:txBody>
          <a:bodyPr wrap="square" rtlCol="0" anchor="ctr"/>
          <a:lstStyle/>
          <a:p>
            <a:pPr algn="ctr" indent="0" marL="0">
              <a:buNone/>
            </a:pPr>
            <a:r>
              <a:rPr lang="en-US" sz="1100" i="1" dirty="0">
                <a:solidFill>
                  <a:srgbClr val="0D9488"/>
                </a:solidFill>
                <a:latin typeface="Calibri" pitchFamily="34" charset="0"/>
                <a:ea typeface="Calibri" pitchFamily="34" charset="-122"/>
                <a:cs typeface="Calibri" pitchFamily="34" charset="-120"/>
              </a:rPr>
              <a:t>Skills + Workflows = Your org's development DNA, enforced automatically by AI agents</a:t>
            </a:r>
            <a:endParaRPr lang="en-US" sz="1100" dirty="0"/>
          </a:p>
        </p:txBody>
      </p:sp>
      <p:sp>
        <p:nvSpPr>
          <p:cNvPr id="29" name="Text 19"/>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59 / 100</a:t>
            </a:r>
            <a:endParaRPr lang="en-US" sz="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How It All Connects</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What happens when you type a command in your AI coding tool</a:t>
            </a:r>
            <a:endParaRPr lang="en-US" sz="1300" dirty="0"/>
          </a:p>
        </p:txBody>
      </p:sp>
      <p:sp>
        <p:nvSpPr>
          <p:cNvPr id="5" name="Shape 3"/>
          <p:cNvSpPr/>
          <p:nvPr/>
        </p:nvSpPr>
        <p:spPr>
          <a:xfrm>
            <a:off x="365760" y="1325880"/>
            <a:ext cx="2560320" cy="329184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6" name="Shape 4"/>
          <p:cNvSpPr/>
          <p:nvPr/>
        </p:nvSpPr>
        <p:spPr>
          <a:xfrm>
            <a:off x="365760" y="1325880"/>
            <a:ext cx="2560320" cy="365760"/>
          </a:xfrm>
          <a:prstGeom prst="rect">
            <a:avLst/>
          </a:prstGeom>
          <a:solidFill>
            <a:srgbClr val="0D9488"/>
          </a:solidFill>
          <a:ln/>
        </p:spPr>
      </p:sp>
      <p:sp>
        <p:nvSpPr>
          <p:cNvPr id="7" name="Text 5"/>
          <p:cNvSpPr/>
          <p:nvPr/>
        </p:nvSpPr>
        <p:spPr>
          <a:xfrm>
            <a:off x="365760" y="1325880"/>
            <a:ext cx="2560320" cy="365760"/>
          </a:xfrm>
          <a:prstGeom prst="rect">
            <a:avLst/>
          </a:prstGeom>
          <a:noFill/>
          <a:ln/>
        </p:spPr>
        <p:txBody>
          <a:bodyPr wrap="square"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You Type a Command</a:t>
            </a:r>
            <a:endParaRPr lang="en-US" sz="1100" dirty="0"/>
          </a:p>
        </p:txBody>
      </p:sp>
      <p:sp>
        <p:nvSpPr>
          <p:cNvPr id="8" name="Text 6"/>
          <p:cNvSpPr/>
          <p:nvPr/>
        </p:nvSpPr>
        <p:spPr>
          <a:xfrm>
            <a:off x="548640" y="1874520"/>
            <a:ext cx="2194560" cy="320040"/>
          </a:xfrm>
          <a:prstGeom prst="rect">
            <a:avLst/>
          </a:prstGeom>
          <a:noFill/>
          <a:ln/>
        </p:spPr>
        <p:txBody>
          <a:bodyPr wrap="square" rtlCol="0" anchor="ctr"/>
          <a:lstStyle/>
          <a:p>
            <a:pPr algn="ctr" indent="0" marL="0">
              <a:buNone/>
            </a:pPr>
            <a:r>
              <a:rPr lang="en-US" sz="1600" b="1" dirty="0">
                <a:solidFill>
                  <a:srgbClr val="F59E0B"/>
                </a:solidFill>
                <a:latin typeface="Consolas" pitchFamily="34" charset="0"/>
                <a:ea typeface="Consolas" pitchFamily="34" charset="-122"/>
                <a:cs typeface="Consolas" pitchFamily="34" charset="-120"/>
              </a:rPr>
              <a:t>/bmad-bmm-dev-story</a:t>
            </a:r>
            <a:endParaRPr lang="en-US" sz="1600" dirty="0"/>
          </a:p>
        </p:txBody>
      </p:sp>
      <p:sp>
        <p:nvSpPr>
          <p:cNvPr id="9" name="Text 7"/>
          <p:cNvSpPr/>
          <p:nvPr/>
        </p:nvSpPr>
        <p:spPr>
          <a:xfrm>
            <a:off x="548640" y="2286000"/>
            <a:ext cx="2194560" cy="22860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Your tool loads:</a:t>
            </a:r>
            <a:endParaRPr lang="en-US" sz="1000" dirty="0"/>
          </a:p>
        </p:txBody>
      </p:sp>
      <p:sp>
        <p:nvSpPr>
          <p:cNvPr id="10" name="Text 8"/>
          <p:cNvSpPr/>
          <p:nvPr/>
        </p:nvSpPr>
        <p:spPr>
          <a:xfrm>
            <a:off x="640080" y="2560320"/>
            <a:ext cx="2103120" cy="237744"/>
          </a:xfrm>
          <a:prstGeom prst="rect">
            <a:avLst/>
          </a:prstGeom>
          <a:noFill/>
          <a:ln/>
        </p:spPr>
        <p:txBody>
          <a:bodyPr wrap="square" lIns="0" tIns="0" rIns="0" bIns="0" rtlCol="0" anchor="ctr"/>
          <a:lstStyle/>
          <a:p>
            <a:pPr indent="0" marL="0">
              <a:buNone/>
            </a:pPr>
            <a:r>
              <a:rPr lang="en-US" sz="950" dirty="0">
                <a:solidFill>
                  <a:srgbClr val="14B8A6"/>
                </a:solidFill>
                <a:latin typeface="Calibri" pitchFamily="34" charset="0"/>
                <a:ea typeface="Calibri" pitchFamily="34" charset="-122"/>
                <a:cs typeface="Calibri" pitchFamily="34" charset="-120"/>
              </a:rPr>
              <a:t>✔  Developer Agent (persona)</a:t>
            </a:r>
            <a:endParaRPr lang="en-US" sz="950" dirty="0"/>
          </a:p>
        </p:txBody>
      </p:sp>
      <p:sp>
        <p:nvSpPr>
          <p:cNvPr id="11" name="Text 9"/>
          <p:cNvSpPr/>
          <p:nvPr/>
        </p:nvSpPr>
        <p:spPr>
          <a:xfrm>
            <a:off x="640080" y="2798064"/>
            <a:ext cx="2103120" cy="237744"/>
          </a:xfrm>
          <a:prstGeom prst="rect">
            <a:avLst/>
          </a:prstGeom>
          <a:noFill/>
          <a:ln/>
        </p:spPr>
        <p:txBody>
          <a:bodyPr wrap="square" lIns="0" tIns="0" rIns="0" bIns="0" rtlCol="0" anchor="ctr"/>
          <a:lstStyle/>
          <a:p>
            <a:pPr indent="0" marL="0">
              <a:buNone/>
            </a:pPr>
            <a:r>
              <a:rPr lang="en-US" sz="950" dirty="0">
                <a:solidFill>
                  <a:srgbClr val="14B8A6"/>
                </a:solidFill>
                <a:latin typeface="Calibri" pitchFamily="34" charset="0"/>
                <a:ea typeface="Calibri" pitchFamily="34" charset="-122"/>
                <a:cs typeface="Calibri" pitchFamily="34" charset="-120"/>
              </a:rPr>
              <a:t>✔  Coding skills (from ma-agents)</a:t>
            </a:r>
            <a:endParaRPr lang="en-US" sz="950" dirty="0"/>
          </a:p>
        </p:txBody>
      </p:sp>
      <p:sp>
        <p:nvSpPr>
          <p:cNvPr id="12" name="Text 10"/>
          <p:cNvSpPr/>
          <p:nvPr/>
        </p:nvSpPr>
        <p:spPr>
          <a:xfrm>
            <a:off x="640080" y="3035808"/>
            <a:ext cx="2103120" cy="237744"/>
          </a:xfrm>
          <a:prstGeom prst="rect">
            <a:avLst/>
          </a:prstGeom>
          <a:noFill/>
          <a:ln/>
        </p:spPr>
        <p:txBody>
          <a:bodyPr wrap="square" lIns="0" tIns="0" rIns="0" bIns="0" rtlCol="0" anchor="ctr"/>
          <a:lstStyle/>
          <a:p>
            <a:pPr indent="0" marL="0">
              <a:buNone/>
            </a:pPr>
            <a:r>
              <a:rPr lang="en-US" sz="950" dirty="0">
                <a:solidFill>
                  <a:srgbClr val="14B8A6"/>
                </a:solidFill>
                <a:latin typeface="Calibri" pitchFamily="34" charset="0"/>
                <a:ea typeface="Calibri" pitchFamily="34" charset="-122"/>
                <a:cs typeface="Calibri" pitchFamily="34" charset="-120"/>
              </a:rPr>
              <a:t>✔  Story file (artifact)</a:t>
            </a:r>
            <a:endParaRPr lang="en-US" sz="950" dirty="0"/>
          </a:p>
        </p:txBody>
      </p:sp>
      <p:sp>
        <p:nvSpPr>
          <p:cNvPr id="13" name="Text 11"/>
          <p:cNvSpPr/>
          <p:nvPr/>
        </p:nvSpPr>
        <p:spPr>
          <a:xfrm>
            <a:off x="640080" y="3273552"/>
            <a:ext cx="2103120" cy="237744"/>
          </a:xfrm>
          <a:prstGeom prst="rect">
            <a:avLst/>
          </a:prstGeom>
          <a:noFill/>
          <a:ln/>
        </p:spPr>
        <p:txBody>
          <a:bodyPr wrap="square" lIns="0" tIns="0" rIns="0" bIns="0" rtlCol="0" anchor="ctr"/>
          <a:lstStyle/>
          <a:p>
            <a:pPr indent="0" marL="0">
              <a:buNone/>
            </a:pPr>
            <a:r>
              <a:rPr lang="en-US" sz="950" dirty="0">
                <a:solidFill>
                  <a:srgbClr val="14B8A6"/>
                </a:solidFill>
                <a:latin typeface="Calibri" pitchFamily="34" charset="0"/>
                <a:ea typeface="Calibri" pitchFamily="34" charset="-122"/>
                <a:cs typeface="Calibri" pitchFamily="34" charset="-120"/>
              </a:rPr>
              <a:t>✔  Architecture doc (context)</a:t>
            </a:r>
            <a:endParaRPr lang="en-US" sz="950" dirty="0"/>
          </a:p>
        </p:txBody>
      </p:sp>
      <p:sp>
        <p:nvSpPr>
          <p:cNvPr id="14" name="Text 12"/>
          <p:cNvSpPr/>
          <p:nvPr/>
        </p:nvSpPr>
        <p:spPr>
          <a:xfrm>
            <a:off x="640080" y="3511296"/>
            <a:ext cx="2103120" cy="237744"/>
          </a:xfrm>
          <a:prstGeom prst="rect">
            <a:avLst/>
          </a:prstGeom>
          <a:noFill/>
          <a:ln/>
        </p:spPr>
        <p:txBody>
          <a:bodyPr wrap="square" lIns="0" tIns="0" rIns="0" bIns="0" rtlCol="0" anchor="ctr"/>
          <a:lstStyle/>
          <a:p>
            <a:pPr indent="0" marL="0">
              <a:buNone/>
            </a:pPr>
            <a:r>
              <a:rPr lang="en-US" sz="950" dirty="0">
                <a:solidFill>
                  <a:srgbClr val="14B8A6"/>
                </a:solidFill>
                <a:latin typeface="Calibri" pitchFamily="34" charset="0"/>
                <a:ea typeface="Calibri" pitchFamily="34" charset="-122"/>
                <a:cs typeface="Calibri" pitchFamily="34" charset="-120"/>
              </a:rPr>
              <a:t>✔  Your codebase (project files)</a:t>
            </a:r>
            <a:endParaRPr lang="en-US" sz="950" dirty="0"/>
          </a:p>
        </p:txBody>
      </p:sp>
      <p:sp>
        <p:nvSpPr>
          <p:cNvPr id="15" name="Text 13"/>
          <p:cNvSpPr/>
          <p:nvPr/>
        </p:nvSpPr>
        <p:spPr>
          <a:xfrm>
            <a:off x="548640" y="3840480"/>
            <a:ext cx="2194560" cy="457200"/>
          </a:xfrm>
          <a:prstGeom prst="rect">
            <a:avLst/>
          </a:prstGeom>
          <a:noFill/>
          <a:ln/>
        </p:spPr>
        <p:txBody>
          <a:bodyPr wrap="square" rtlCol="0" anchor="ctr"/>
          <a:lstStyle/>
          <a:p>
            <a:pPr algn="ctr" indent="0" marL="0">
              <a:buNone/>
            </a:pPr>
            <a:r>
              <a:rPr lang="en-US" sz="1000" i="1" dirty="0">
                <a:solidFill>
                  <a:srgbClr val="94A3B8"/>
                </a:solidFill>
                <a:latin typeface="Calibri" pitchFamily="34" charset="0"/>
                <a:ea typeface="Calibri" pitchFamily="34" charset="-122"/>
                <a:cs typeface="Calibri" pitchFamily="34" charset="-120"/>
              </a:rPr>
              <a:t>All packed into the</a:t>
            </a:r>
            <a:endParaRPr lang="en-US" sz="1000" dirty="0"/>
          </a:p>
          <a:p>
            <a:pPr algn="ctr" indent="0" marL="0">
              <a:buNone/>
            </a:pPr>
            <a:r>
              <a:rPr lang="en-US" sz="1000" i="1" dirty="0">
                <a:solidFill>
                  <a:srgbClr val="94A3B8"/>
                </a:solidFill>
                <a:latin typeface="Calibri" pitchFamily="34" charset="0"/>
                <a:ea typeface="Calibri" pitchFamily="34" charset="-122"/>
                <a:cs typeface="Calibri" pitchFamily="34" charset="-120"/>
              </a:rPr>
              <a:t>context window</a:t>
            </a:r>
            <a:endParaRPr lang="en-US" sz="1000" dirty="0"/>
          </a:p>
        </p:txBody>
      </p:sp>
      <p:sp>
        <p:nvSpPr>
          <p:cNvPr id="16" name="Text 14"/>
          <p:cNvSpPr/>
          <p:nvPr/>
        </p:nvSpPr>
        <p:spPr>
          <a:xfrm>
            <a:off x="2926080" y="2560320"/>
            <a:ext cx="548640" cy="548640"/>
          </a:xfrm>
          <a:prstGeom prst="rect">
            <a:avLst/>
          </a:prstGeom>
          <a:noFill/>
          <a:ln/>
        </p:spPr>
        <p:txBody>
          <a:bodyPr wrap="square" rtlCol="0" anchor="ctr"/>
          <a:lstStyle/>
          <a:p>
            <a:pPr algn="ctr" indent="0" marL="0">
              <a:buNone/>
            </a:pPr>
            <a:r>
              <a:rPr lang="en-US" sz="2200" dirty="0">
                <a:solidFill>
                  <a:srgbClr val="0D9488"/>
                </a:solidFill>
              </a:rPr>
              <a:t>▶</a:t>
            </a:r>
            <a:endParaRPr lang="en-US" sz="2200" dirty="0"/>
          </a:p>
        </p:txBody>
      </p:sp>
      <p:sp>
        <p:nvSpPr>
          <p:cNvPr id="17" name="Shape 15"/>
          <p:cNvSpPr/>
          <p:nvPr/>
        </p:nvSpPr>
        <p:spPr>
          <a:xfrm>
            <a:off x="3474720" y="1325880"/>
            <a:ext cx="2377440" cy="3291840"/>
          </a:xfrm>
          <a:prstGeom prst="rect">
            <a:avLst/>
          </a:prstGeom>
          <a:solidFill>
            <a:srgbClr val="1E293B"/>
          </a:solidFill>
          <a:ln/>
          <a:effectLst>
            <a:outerShdw sx="100000" sy="100000" kx="0" ky="0" algn="bl" rotWithShape="0" blurRad="101600" dist="38100" dir="8100000">
              <a:srgbClr val="000000">
                <a:alpha val="15000"/>
              </a:srgbClr>
            </a:outerShdw>
          </a:effectLst>
        </p:spPr>
      </p:sp>
      <p:sp>
        <p:nvSpPr>
          <p:cNvPr id="18" name="Shape 16"/>
          <p:cNvSpPr/>
          <p:nvPr/>
        </p:nvSpPr>
        <p:spPr>
          <a:xfrm>
            <a:off x="3474720" y="1325880"/>
            <a:ext cx="2377440" cy="365760"/>
          </a:xfrm>
          <a:prstGeom prst="rect">
            <a:avLst/>
          </a:prstGeom>
          <a:solidFill>
            <a:srgbClr val="DC2626"/>
          </a:solidFill>
          <a:ln/>
        </p:spPr>
      </p:sp>
      <p:sp>
        <p:nvSpPr>
          <p:cNvPr id="19" name="Text 17"/>
          <p:cNvSpPr/>
          <p:nvPr/>
        </p:nvSpPr>
        <p:spPr>
          <a:xfrm>
            <a:off x="3474720" y="1325880"/>
            <a:ext cx="2377440" cy="365760"/>
          </a:xfrm>
          <a:prstGeom prst="rect">
            <a:avLst/>
          </a:prstGeom>
          <a:noFill/>
          <a:ln/>
        </p:spPr>
        <p:txBody>
          <a:bodyPr wrap="square"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Context Window (LLM)</a:t>
            </a:r>
            <a:endParaRPr lang="en-US" sz="1100" dirty="0"/>
          </a:p>
        </p:txBody>
      </p:sp>
      <p:sp>
        <p:nvSpPr>
          <p:cNvPr id="20" name="Shape 18"/>
          <p:cNvSpPr/>
          <p:nvPr/>
        </p:nvSpPr>
        <p:spPr>
          <a:xfrm>
            <a:off x="3657600" y="1828800"/>
            <a:ext cx="2011680" cy="438912"/>
          </a:xfrm>
          <a:prstGeom prst="rect">
            <a:avLst/>
          </a:prstGeom>
          <a:solidFill>
            <a:srgbClr val="1A2744"/>
          </a:solidFill>
          <a:ln/>
        </p:spPr>
      </p:sp>
      <p:sp>
        <p:nvSpPr>
          <p:cNvPr id="21" name="Shape 19"/>
          <p:cNvSpPr/>
          <p:nvPr/>
        </p:nvSpPr>
        <p:spPr>
          <a:xfrm>
            <a:off x="3657600" y="1828800"/>
            <a:ext cx="45720" cy="438912"/>
          </a:xfrm>
          <a:prstGeom prst="rect">
            <a:avLst/>
          </a:prstGeom>
          <a:solidFill>
            <a:srgbClr val="0D9488"/>
          </a:solidFill>
          <a:ln/>
        </p:spPr>
      </p:sp>
      <p:sp>
        <p:nvSpPr>
          <p:cNvPr id="22" name="Text 20"/>
          <p:cNvSpPr/>
          <p:nvPr/>
        </p:nvSpPr>
        <p:spPr>
          <a:xfrm>
            <a:off x="3794760" y="1828800"/>
            <a:ext cx="914400" cy="219456"/>
          </a:xfrm>
          <a:prstGeom prst="rect">
            <a:avLst/>
          </a:prstGeom>
          <a:noFill/>
          <a:ln/>
        </p:spPr>
        <p:txBody>
          <a:bodyPr wrap="square" lIns="0" tIns="0" rIns="0" bIns="0" rtlCol="0" anchor="ctr"/>
          <a:lstStyle/>
          <a:p>
            <a:pPr indent="0" marL="0">
              <a:buNone/>
            </a:pPr>
            <a:r>
              <a:rPr lang="en-US" sz="900" b="1" dirty="0">
                <a:solidFill>
                  <a:srgbClr val="FFFFFF"/>
                </a:solidFill>
                <a:latin typeface="Calibri" pitchFamily="34" charset="0"/>
                <a:ea typeface="Calibri" pitchFamily="34" charset="-122"/>
                <a:cs typeface="Calibri" pitchFamily="34" charset="-120"/>
              </a:rPr>
              <a:t>Persona</a:t>
            </a:r>
            <a:endParaRPr lang="en-US" sz="900" dirty="0"/>
          </a:p>
        </p:txBody>
      </p:sp>
      <p:sp>
        <p:nvSpPr>
          <p:cNvPr id="23" name="Text 21"/>
          <p:cNvSpPr/>
          <p:nvPr/>
        </p:nvSpPr>
        <p:spPr>
          <a:xfrm>
            <a:off x="3794760" y="2029968"/>
            <a:ext cx="1828800" cy="201168"/>
          </a:xfrm>
          <a:prstGeom prst="rect">
            <a:avLst/>
          </a:prstGeom>
          <a:noFill/>
          <a:ln/>
        </p:spPr>
        <p:txBody>
          <a:bodyPr wrap="square" lIns="0" tIns="0" rIns="0" bIns="0" rtlCol="0" anchor="ctr"/>
          <a:lstStyle/>
          <a:p>
            <a:pPr indent="0" marL="0">
              <a:buNone/>
            </a:pPr>
            <a:r>
              <a:rPr lang="en-US" sz="750" dirty="0">
                <a:solidFill>
                  <a:srgbClr val="94A3B8"/>
                </a:solidFill>
                <a:latin typeface="Consolas" pitchFamily="34" charset="0"/>
                <a:ea typeface="Consolas" pitchFamily="34" charset="-122"/>
                <a:cs typeface="Consolas" pitchFamily="34" charset="-120"/>
              </a:rPr>
              <a:t>"You are a Senior Developer..."</a:t>
            </a:r>
            <a:endParaRPr lang="en-US" sz="750" dirty="0"/>
          </a:p>
        </p:txBody>
      </p:sp>
      <p:sp>
        <p:nvSpPr>
          <p:cNvPr id="24" name="Shape 22"/>
          <p:cNvSpPr/>
          <p:nvPr/>
        </p:nvSpPr>
        <p:spPr>
          <a:xfrm>
            <a:off x="3657600" y="2359152"/>
            <a:ext cx="2011680" cy="438912"/>
          </a:xfrm>
          <a:prstGeom prst="rect">
            <a:avLst/>
          </a:prstGeom>
          <a:solidFill>
            <a:srgbClr val="1A2744"/>
          </a:solidFill>
          <a:ln/>
        </p:spPr>
      </p:sp>
      <p:sp>
        <p:nvSpPr>
          <p:cNvPr id="25" name="Shape 23"/>
          <p:cNvSpPr/>
          <p:nvPr/>
        </p:nvSpPr>
        <p:spPr>
          <a:xfrm>
            <a:off x="3657600" y="2359152"/>
            <a:ext cx="45720" cy="438912"/>
          </a:xfrm>
          <a:prstGeom prst="rect">
            <a:avLst/>
          </a:prstGeom>
          <a:solidFill>
            <a:srgbClr val="2563EB"/>
          </a:solidFill>
          <a:ln/>
        </p:spPr>
      </p:sp>
      <p:sp>
        <p:nvSpPr>
          <p:cNvPr id="26" name="Text 24"/>
          <p:cNvSpPr/>
          <p:nvPr/>
        </p:nvSpPr>
        <p:spPr>
          <a:xfrm>
            <a:off x="3794760" y="2359152"/>
            <a:ext cx="914400" cy="219456"/>
          </a:xfrm>
          <a:prstGeom prst="rect">
            <a:avLst/>
          </a:prstGeom>
          <a:noFill/>
          <a:ln/>
        </p:spPr>
        <p:txBody>
          <a:bodyPr wrap="square" lIns="0" tIns="0" rIns="0" bIns="0" rtlCol="0" anchor="ctr"/>
          <a:lstStyle/>
          <a:p>
            <a:pPr indent="0" marL="0">
              <a:buNone/>
            </a:pPr>
            <a:r>
              <a:rPr lang="en-US" sz="900" b="1" dirty="0">
                <a:solidFill>
                  <a:srgbClr val="FFFFFF"/>
                </a:solidFill>
                <a:latin typeface="Calibri" pitchFamily="34" charset="0"/>
                <a:ea typeface="Calibri" pitchFamily="34" charset="-122"/>
                <a:cs typeface="Calibri" pitchFamily="34" charset="-120"/>
              </a:rPr>
              <a:t>Skills</a:t>
            </a:r>
            <a:endParaRPr lang="en-US" sz="900" dirty="0"/>
          </a:p>
        </p:txBody>
      </p:sp>
      <p:sp>
        <p:nvSpPr>
          <p:cNvPr id="27" name="Text 25"/>
          <p:cNvSpPr/>
          <p:nvPr/>
        </p:nvSpPr>
        <p:spPr>
          <a:xfrm>
            <a:off x="3794760" y="2560320"/>
            <a:ext cx="1828800" cy="201168"/>
          </a:xfrm>
          <a:prstGeom prst="rect">
            <a:avLst/>
          </a:prstGeom>
          <a:noFill/>
          <a:ln/>
        </p:spPr>
        <p:txBody>
          <a:bodyPr wrap="square" lIns="0" tIns="0" rIns="0" bIns="0" rtlCol="0" anchor="ctr"/>
          <a:lstStyle/>
          <a:p>
            <a:pPr indent="0" marL="0">
              <a:buNone/>
            </a:pPr>
            <a:r>
              <a:rPr lang="en-US" sz="750" dirty="0">
                <a:solidFill>
                  <a:srgbClr val="94A3B8"/>
                </a:solidFill>
                <a:latin typeface="Consolas" pitchFamily="34" charset="0"/>
                <a:ea typeface="Consolas" pitchFamily="34" charset="-122"/>
                <a:cs typeface="Consolas" pitchFamily="34" charset="-120"/>
              </a:rPr>
              <a:t>code-review, js-ts-security...</a:t>
            </a:r>
            <a:endParaRPr lang="en-US" sz="750" dirty="0"/>
          </a:p>
        </p:txBody>
      </p:sp>
      <p:sp>
        <p:nvSpPr>
          <p:cNvPr id="28" name="Shape 26"/>
          <p:cNvSpPr/>
          <p:nvPr/>
        </p:nvSpPr>
        <p:spPr>
          <a:xfrm>
            <a:off x="3657600" y="2889504"/>
            <a:ext cx="2011680" cy="438912"/>
          </a:xfrm>
          <a:prstGeom prst="rect">
            <a:avLst/>
          </a:prstGeom>
          <a:solidFill>
            <a:srgbClr val="1A2744"/>
          </a:solidFill>
          <a:ln/>
        </p:spPr>
      </p:sp>
      <p:sp>
        <p:nvSpPr>
          <p:cNvPr id="29" name="Shape 27"/>
          <p:cNvSpPr/>
          <p:nvPr/>
        </p:nvSpPr>
        <p:spPr>
          <a:xfrm>
            <a:off x="3657600" y="2889504"/>
            <a:ext cx="45720" cy="438912"/>
          </a:xfrm>
          <a:prstGeom prst="rect">
            <a:avLst/>
          </a:prstGeom>
          <a:solidFill>
            <a:srgbClr val="EA580C"/>
          </a:solidFill>
          <a:ln/>
        </p:spPr>
      </p:sp>
      <p:sp>
        <p:nvSpPr>
          <p:cNvPr id="30" name="Text 28"/>
          <p:cNvSpPr/>
          <p:nvPr/>
        </p:nvSpPr>
        <p:spPr>
          <a:xfrm>
            <a:off x="3794760" y="2889504"/>
            <a:ext cx="914400" cy="219456"/>
          </a:xfrm>
          <a:prstGeom prst="rect">
            <a:avLst/>
          </a:prstGeom>
          <a:noFill/>
          <a:ln/>
        </p:spPr>
        <p:txBody>
          <a:bodyPr wrap="square" lIns="0" tIns="0" rIns="0" bIns="0" rtlCol="0" anchor="ctr"/>
          <a:lstStyle/>
          <a:p>
            <a:pPr indent="0" marL="0">
              <a:buNone/>
            </a:pPr>
            <a:r>
              <a:rPr lang="en-US" sz="900" b="1" dirty="0">
                <a:solidFill>
                  <a:srgbClr val="FFFFFF"/>
                </a:solidFill>
                <a:latin typeface="Calibri" pitchFamily="34" charset="0"/>
                <a:ea typeface="Calibri" pitchFamily="34" charset="-122"/>
                <a:cs typeface="Calibri" pitchFamily="34" charset="-120"/>
              </a:rPr>
              <a:t>Artifacts</a:t>
            </a:r>
            <a:endParaRPr lang="en-US" sz="900" dirty="0"/>
          </a:p>
        </p:txBody>
      </p:sp>
      <p:sp>
        <p:nvSpPr>
          <p:cNvPr id="31" name="Text 29"/>
          <p:cNvSpPr/>
          <p:nvPr/>
        </p:nvSpPr>
        <p:spPr>
          <a:xfrm>
            <a:off x="3794760" y="3090672"/>
            <a:ext cx="1828800" cy="201168"/>
          </a:xfrm>
          <a:prstGeom prst="rect">
            <a:avLst/>
          </a:prstGeom>
          <a:noFill/>
          <a:ln/>
        </p:spPr>
        <p:txBody>
          <a:bodyPr wrap="square" lIns="0" tIns="0" rIns="0" bIns="0" rtlCol="0" anchor="ctr"/>
          <a:lstStyle/>
          <a:p>
            <a:pPr indent="0" marL="0">
              <a:buNone/>
            </a:pPr>
            <a:r>
              <a:rPr lang="en-US" sz="750" dirty="0">
                <a:solidFill>
                  <a:srgbClr val="94A3B8"/>
                </a:solidFill>
                <a:latin typeface="Consolas" pitchFamily="34" charset="0"/>
                <a:ea typeface="Consolas" pitchFamily="34" charset="-122"/>
                <a:cs typeface="Consolas" pitchFamily="34" charset="-120"/>
              </a:rPr>
              <a:t>Story file, architecture doc</a:t>
            </a:r>
            <a:endParaRPr lang="en-US" sz="750" dirty="0"/>
          </a:p>
        </p:txBody>
      </p:sp>
      <p:sp>
        <p:nvSpPr>
          <p:cNvPr id="32" name="Shape 30"/>
          <p:cNvSpPr/>
          <p:nvPr/>
        </p:nvSpPr>
        <p:spPr>
          <a:xfrm>
            <a:off x="3657600" y="3419856"/>
            <a:ext cx="2011680" cy="438912"/>
          </a:xfrm>
          <a:prstGeom prst="rect">
            <a:avLst/>
          </a:prstGeom>
          <a:solidFill>
            <a:srgbClr val="1A2744"/>
          </a:solidFill>
          <a:ln/>
        </p:spPr>
      </p:sp>
      <p:sp>
        <p:nvSpPr>
          <p:cNvPr id="33" name="Shape 31"/>
          <p:cNvSpPr/>
          <p:nvPr/>
        </p:nvSpPr>
        <p:spPr>
          <a:xfrm>
            <a:off x="3657600" y="3419856"/>
            <a:ext cx="45720" cy="438912"/>
          </a:xfrm>
          <a:prstGeom prst="rect">
            <a:avLst/>
          </a:prstGeom>
          <a:solidFill>
            <a:srgbClr val="7C3AED"/>
          </a:solidFill>
          <a:ln/>
        </p:spPr>
      </p:sp>
      <p:sp>
        <p:nvSpPr>
          <p:cNvPr id="34" name="Text 32"/>
          <p:cNvSpPr/>
          <p:nvPr/>
        </p:nvSpPr>
        <p:spPr>
          <a:xfrm>
            <a:off x="3794760" y="3419856"/>
            <a:ext cx="914400" cy="219456"/>
          </a:xfrm>
          <a:prstGeom prst="rect">
            <a:avLst/>
          </a:prstGeom>
          <a:noFill/>
          <a:ln/>
        </p:spPr>
        <p:txBody>
          <a:bodyPr wrap="square" lIns="0" tIns="0" rIns="0" bIns="0" rtlCol="0" anchor="ctr"/>
          <a:lstStyle/>
          <a:p>
            <a:pPr indent="0" marL="0">
              <a:buNone/>
            </a:pPr>
            <a:r>
              <a:rPr lang="en-US" sz="900" b="1" dirty="0">
                <a:solidFill>
                  <a:srgbClr val="FFFFFF"/>
                </a:solidFill>
                <a:latin typeface="Calibri" pitchFamily="34" charset="0"/>
                <a:ea typeface="Calibri" pitchFamily="34" charset="-122"/>
                <a:cs typeface="Calibri" pitchFamily="34" charset="-120"/>
              </a:rPr>
              <a:t>Project Files</a:t>
            </a:r>
            <a:endParaRPr lang="en-US" sz="900" dirty="0"/>
          </a:p>
        </p:txBody>
      </p:sp>
      <p:sp>
        <p:nvSpPr>
          <p:cNvPr id="35" name="Text 33"/>
          <p:cNvSpPr/>
          <p:nvPr/>
        </p:nvSpPr>
        <p:spPr>
          <a:xfrm>
            <a:off x="3794760" y="3621024"/>
            <a:ext cx="1828800" cy="201168"/>
          </a:xfrm>
          <a:prstGeom prst="rect">
            <a:avLst/>
          </a:prstGeom>
          <a:noFill/>
          <a:ln/>
        </p:spPr>
        <p:txBody>
          <a:bodyPr wrap="square" lIns="0" tIns="0" rIns="0" bIns="0" rtlCol="0" anchor="ctr"/>
          <a:lstStyle/>
          <a:p>
            <a:pPr indent="0" marL="0">
              <a:buNone/>
            </a:pPr>
            <a:r>
              <a:rPr lang="en-US" sz="750" dirty="0">
                <a:solidFill>
                  <a:srgbClr val="94A3B8"/>
                </a:solidFill>
                <a:latin typeface="Consolas" pitchFamily="34" charset="0"/>
                <a:ea typeface="Consolas" pitchFamily="34" charset="-122"/>
                <a:cs typeface="Consolas" pitchFamily="34" charset="-120"/>
              </a:rPr>
              <a:t>Source code, tests, config</a:t>
            </a:r>
            <a:endParaRPr lang="en-US" sz="750" dirty="0"/>
          </a:p>
        </p:txBody>
      </p:sp>
      <p:sp>
        <p:nvSpPr>
          <p:cNvPr id="36" name="Shape 34"/>
          <p:cNvSpPr/>
          <p:nvPr/>
        </p:nvSpPr>
        <p:spPr>
          <a:xfrm>
            <a:off x="3657600" y="3950208"/>
            <a:ext cx="2011680" cy="438912"/>
          </a:xfrm>
          <a:prstGeom prst="rect">
            <a:avLst/>
          </a:prstGeom>
          <a:solidFill>
            <a:srgbClr val="1A2744"/>
          </a:solidFill>
          <a:ln/>
        </p:spPr>
      </p:sp>
      <p:sp>
        <p:nvSpPr>
          <p:cNvPr id="37" name="Shape 35"/>
          <p:cNvSpPr/>
          <p:nvPr/>
        </p:nvSpPr>
        <p:spPr>
          <a:xfrm>
            <a:off x="3657600" y="3950208"/>
            <a:ext cx="45720" cy="438912"/>
          </a:xfrm>
          <a:prstGeom prst="rect">
            <a:avLst/>
          </a:prstGeom>
          <a:solidFill>
            <a:srgbClr val="F59E0B"/>
          </a:solidFill>
          <a:ln/>
        </p:spPr>
      </p:sp>
      <p:sp>
        <p:nvSpPr>
          <p:cNvPr id="38" name="Text 36"/>
          <p:cNvSpPr/>
          <p:nvPr/>
        </p:nvSpPr>
        <p:spPr>
          <a:xfrm>
            <a:off x="3794760" y="3950208"/>
            <a:ext cx="914400" cy="219456"/>
          </a:xfrm>
          <a:prstGeom prst="rect">
            <a:avLst/>
          </a:prstGeom>
          <a:noFill/>
          <a:ln/>
        </p:spPr>
        <p:txBody>
          <a:bodyPr wrap="square" lIns="0" tIns="0" rIns="0" bIns="0" rtlCol="0" anchor="ctr"/>
          <a:lstStyle/>
          <a:p>
            <a:pPr indent="0" marL="0">
              <a:buNone/>
            </a:pPr>
            <a:r>
              <a:rPr lang="en-US" sz="900" b="1" dirty="0">
                <a:solidFill>
                  <a:srgbClr val="FFFFFF"/>
                </a:solidFill>
                <a:latin typeface="Calibri" pitchFamily="34" charset="0"/>
                <a:ea typeface="Calibri" pitchFamily="34" charset="-122"/>
                <a:cs typeface="Calibri" pitchFamily="34" charset="-120"/>
              </a:rPr>
              <a:t>Your Prompt</a:t>
            </a:r>
            <a:endParaRPr lang="en-US" sz="900" dirty="0"/>
          </a:p>
        </p:txBody>
      </p:sp>
      <p:sp>
        <p:nvSpPr>
          <p:cNvPr id="39" name="Text 37"/>
          <p:cNvSpPr/>
          <p:nvPr/>
        </p:nvSpPr>
        <p:spPr>
          <a:xfrm>
            <a:off x="3794760" y="4151376"/>
            <a:ext cx="1828800" cy="201168"/>
          </a:xfrm>
          <a:prstGeom prst="rect">
            <a:avLst/>
          </a:prstGeom>
          <a:noFill/>
          <a:ln/>
        </p:spPr>
        <p:txBody>
          <a:bodyPr wrap="square" lIns="0" tIns="0" rIns="0" bIns="0" rtlCol="0" anchor="ctr"/>
          <a:lstStyle/>
          <a:p>
            <a:pPr indent="0" marL="0">
              <a:buNone/>
            </a:pPr>
            <a:r>
              <a:rPr lang="en-US" sz="750" dirty="0">
                <a:solidFill>
                  <a:srgbClr val="94A3B8"/>
                </a:solidFill>
                <a:latin typeface="Consolas" pitchFamily="34" charset="0"/>
                <a:ea typeface="Consolas" pitchFamily="34" charset="-122"/>
                <a:cs typeface="Consolas" pitchFamily="34" charset="-120"/>
              </a:rPr>
              <a:t>"Implement story US-003"</a:t>
            </a:r>
            <a:endParaRPr lang="en-US" sz="750" dirty="0"/>
          </a:p>
        </p:txBody>
      </p:sp>
      <p:sp>
        <p:nvSpPr>
          <p:cNvPr id="40" name="Text 38"/>
          <p:cNvSpPr/>
          <p:nvPr/>
        </p:nvSpPr>
        <p:spPr>
          <a:xfrm>
            <a:off x="5852160" y="2560320"/>
            <a:ext cx="548640" cy="548640"/>
          </a:xfrm>
          <a:prstGeom prst="rect">
            <a:avLst/>
          </a:prstGeom>
          <a:noFill/>
          <a:ln/>
        </p:spPr>
        <p:txBody>
          <a:bodyPr wrap="square" rtlCol="0" anchor="ctr"/>
          <a:lstStyle/>
          <a:p>
            <a:pPr algn="ctr" indent="0" marL="0">
              <a:buNone/>
            </a:pPr>
            <a:r>
              <a:rPr lang="en-US" sz="2200" dirty="0">
                <a:solidFill>
                  <a:srgbClr val="0D9488"/>
                </a:solidFill>
              </a:rPr>
              <a:t>▶</a:t>
            </a:r>
            <a:endParaRPr lang="en-US" sz="2200" dirty="0"/>
          </a:p>
        </p:txBody>
      </p:sp>
      <p:sp>
        <p:nvSpPr>
          <p:cNvPr id="41" name="Shape 39"/>
          <p:cNvSpPr/>
          <p:nvPr/>
        </p:nvSpPr>
        <p:spPr>
          <a:xfrm>
            <a:off x="6400800" y="1325880"/>
            <a:ext cx="2377440" cy="329184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42" name="Shape 40"/>
          <p:cNvSpPr/>
          <p:nvPr/>
        </p:nvSpPr>
        <p:spPr>
          <a:xfrm>
            <a:off x="6400800" y="1325880"/>
            <a:ext cx="2377440" cy="365760"/>
          </a:xfrm>
          <a:prstGeom prst="rect">
            <a:avLst/>
          </a:prstGeom>
          <a:solidFill>
            <a:srgbClr val="059669"/>
          </a:solidFill>
          <a:ln/>
        </p:spPr>
      </p:sp>
      <p:sp>
        <p:nvSpPr>
          <p:cNvPr id="43" name="Text 41"/>
          <p:cNvSpPr/>
          <p:nvPr/>
        </p:nvSpPr>
        <p:spPr>
          <a:xfrm>
            <a:off x="6400800" y="1325880"/>
            <a:ext cx="2377440" cy="365760"/>
          </a:xfrm>
          <a:prstGeom prst="rect">
            <a:avLst/>
          </a:prstGeom>
          <a:noFill/>
          <a:ln/>
        </p:spPr>
        <p:txBody>
          <a:bodyPr wrap="square"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AI Produces Output</a:t>
            </a:r>
            <a:endParaRPr lang="en-US" sz="1100" dirty="0"/>
          </a:p>
        </p:txBody>
      </p:sp>
      <p:sp>
        <p:nvSpPr>
          <p:cNvPr id="44" name="Text 42"/>
          <p:cNvSpPr/>
          <p:nvPr/>
        </p:nvSpPr>
        <p:spPr>
          <a:xfrm>
            <a:off x="6583680" y="1874520"/>
            <a:ext cx="2011680" cy="228600"/>
          </a:xfrm>
          <a:prstGeom prst="rect">
            <a:avLst/>
          </a:prstGeom>
          <a:noFill/>
          <a:ln/>
        </p:spPr>
        <p:txBody>
          <a:bodyPr wrap="square" lIns="0" tIns="0" rIns="0" bIns="0" rtlCol="0" anchor="ctr"/>
          <a:lstStyle/>
          <a:p>
            <a:pPr indent="0" marL="0">
              <a:buNone/>
            </a:pPr>
            <a:r>
              <a:rPr lang="en-US" sz="1100" b="1" dirty="0">
                <a:solidFill>
                  <a:srgbClr val="14B8A6"/>
                </a:solidFill>
                <a:latin typeface="Calibri" pitchFamily="34" charset="0"/>
                <a:ea typeface="Calibri" pitchFamily="34" charset="-122"/>
                <a:cs typeface="Calibri" pitchFamily="34" charset="-120"/>
              </a:rPr>
              <a:t>✔  Code files</a:t>
            </a:r>
            <a:endParaRPr lang="en-US" sz="1100" dirty="0"/>
          </a:p>
        </p:txBody>
      </p:sp>
      <p:sp>
        <p:nvSpPr>
          <p:cNvPr id="45" name="Text 43"/>
          <p:cNvSpPr/>
          <p:nvPr/>
        </p:nvSpPr>
        <p:spPr>
          <a:xfrm>
            <a:off x="6766560" y="2103120"/>
            <a:ext cx="1828800" cy="18288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Written to your project</a:t>
            </a:r>
            <a:endParaRPr lang="en-US" sz="900" dirty="0"/>
          </a:p>
        </p:txBody>
      </p:sp>
      <p:sp>
        <p:nvSpPr>
          <p:cNvPr id="46" name="Text 44"/>
          <p:cNvSpPr/>
          <p:nvPr/>
        </p:nvSpPr>
        <p:spPr>
          <a:xfrm>
            <a:off x="6583680" y="2377440"/>
            <a:ext cx="2011680" cy="228600"/>
          </a:xfrm>
          <a:prstGeom prst="rect">
            <a:avLst/>
          </a:prstGeom>
          <a:noFill/>
          <a:ln/>
        </p:spPr>
        <p:txBody>
          <a:bodyPr wrap="square" lIns="0" tIns="0" rIns="0" bIns="0" rtlCol="0" anchor="ctr"/>
          <a:lstStyle/>
          <a:p>
            <a:pPr indent="0" marL="0">
              <a:buNone/>
            </a:pPr>
            <a:r>
              <a:rPr lang="en-US" sz="1100" b="1" dirty="0">
                <a:solidFill>
                  <a:srgbClr val="14B8A6"/>
                </a:solidFill>
                <a:latin typeface="Calibri" pitchFamily="34" charset="0"/>
                <a:ea typeface="Calibri" pitchFamily="34" charset="-122"/>
                <a:cs typeface="Calibri" pitchFamily="34" charset="-120"/>
              </a:rPr>
              <a:t>✔  Unit tests</a:t>
            </a:r>
            <a:endParaRPr lang="en-US" sz="1100" dirty="0"/>
          </a:p>
        </p:txBody>
      </p:sp>
      <p:sp>
        <p:nvSpPr>
          <p:cNvPr id="47" name="Text 45"/>
          <p:cNvSpPr/>
          <p:nvPr/>
        </p:nvSpPr>
        <p:spPr>
          <a:xfrm>
            <a:off x="6766560" y="2606040"/>
            <a:ext cx="1828800" cy="18288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Matching acceptance criteria</a:t>
            </a:r>
            <a:endParaRPr lang="en-US" sz="900" dirty="0"/>
          </a:p>
        </p:txBody>
      </p:sp>
      <p:sp>
        <p:nvSpPr>
          <p:cNvPr id="48" name="Text 46"/>
          <p:cNvSpPr/>
          <p:nvPr/>
        </p:nvSpPr>
        <p:spPr>
          <a:xfrm>
            <a:off x="6583680" y="2880360"/>
            <a:ext cx="2011680" cy="228600"/>
          </a:xfrm>
          <a:prstGeom prst="rect">
            <a:avLst/>
          </a:prstGeom>
          <a:noFill/>
          <a:ln/>
        </p:spPr>
        <p:txBody>
          <a:bodyPr wrap="square" lIns="0" tIns="0" rIns="0" bIns="0" rtlCol="0" anchor="ctr"/>
          <a:lstStyle/>
          <a:p>
            <a:pPr indent="0" marL="0">
              <a:buNone/>
            </a:pPr>
            <a:r>
              <a:rPr lang="en-US" sz="1100" b="1" dirty="0">
                <a:solidFill>
                  <a:srgbClr val="14B8A6"/>
                </a:solidFill>
                <a:latin typeface="Calibri" pitchFamily="34" charset="0"/>
                <a:ea typeface="Calibri" pitchFamily="34" charset="-122"/>
                <a:cs typeface="Calibri" pitchFamily="34" charset="-120"/>
              </a:rPr>
              <a:t>✔  Documentation</a:t>
            </a:r>
            <a:endParaRPr lang="en-US" sz="1100" dirty="0"/>
          </a:p>
        </p:txBody>
      </p:sp>
      <p:sp>
        <p:nvSpPr>
          <p:cNvPr id="49" name="Text 47"/>
          <p:cNvSpPr/>
          <p:nvPr/>
        </p:nvSpPr>
        <p:spPr>
          <a:xfrm>
            <a:off x="6766560" y="3108960"/>
            <a:ext cx="1828800" cy="18288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Per coding standards</a:t>
            </a:r>
            <a:endParaRPr lang="en-US" sz="900" dirty="0"/>
          </a:p>
        </p:txBody>
      </p:sp>
      <p:sp>
        <p:nvSpPr>
          <p:cNvPr id="50" name="Text 48"/>
          <p:cNvSpPr/>
          <p:nvPr/>
        </p:nvSpPr>
        <p:spPr>
          <a:xfrm>
            <a:off x="6583680" y="3383280"/>
            <a:ext cx="2011680" cy="228600"/>
          </a:xfrm>
          <a:prstGeom prst="rect">
            <a:avLst/>
          </a:prstGeom>
          <a:noFill/>
          <a:ln/>
        </p:spPr>
        <p:txBody>
          <a:bodyPr wrap="square" lIns="0" tIns="0" rIns="0" bIns="0" rtlCol="0" anchor="ctr"/>
          <a:lstStyle/>
          <a:p>
            <a:pPr indent="0" marL="0">
              <a:buNone/>
            </a:pPr>
            <a:r>
              <a:rPr lang="en-US" sz="1100" b="1" dirty="0">
                <a:solidFill>
                  <a:srgbClr val="14B8A6"/>
                </a:solidFill>
                <a:latin typeface="Calibri" pitchFamily="34" charset="0"/>
                <a:ea typeface="Calibri" pitchFamily="34" charset="-122"/>
                <a:cs typeface="Calibri" pitchFamily="34" charset="-120"/>
              </a:rPr>
              <a:t>✔  Review report</a:t>
            </a:r>
            <a:endParaRPr lang="en-US" sz="1100" dirty="0"/>
          </a:p>
        </p:txBody>
      </p:sp>
      <p:sp>
        <p:nvSpPr>
          <p:cNvPr id="51" name="Text 49"/>
          <p:cNvSpPr/>
          <p:nvPr/>
        </p:nvSpPr>
        <p:spPr>
          <a:xfrm>
            <a:off x="6766560" y="3611880"/>
            <a:ext cx="1828800" cy="18288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Quality + security checks</a:t>
            </a:r>
            <a:endParaRPr lang="en-US" sz="900" dirty="0"/>
          </a:p>
        </p:txBody>
      </p:sp>
      <p:sp>
        <p:nvSpPr>
          <p:cNvPr id="52" name="Text 50"/>
          <p:cNvSpPr/>
          <p:nvPr/>
        </p:nvSpPr>
        <p:spPr>
          <a:xfrm>
            <a:off x="365760" y="4709160"/>
            <a:ext cx="8412480" cy="274320"/>
          </a:xfrm>
          <a:prstGeom prst="rect">
            <a:avLst/>
          </a:prstGeom>
          <a:noFill/>
          <a:ln/>
        </p:spPr>
        <p:txBody>
          <a:bodyPr wrap="square" rtlCol="0" anchor="ctr"/>
          <a:lstStyle/>
          <a:p>
            <a:pPr algn="ctr" indent="0" marL="0">
              <a:buNone/>
            </a:pPr>
            <a:r>
              <a:rPr lang="en-US" sz="1000" i="1" dirty="0">
                <a:solidFill>
                  <a:srgbClr val="14B8A6"/>
                </a:solidFill>
                <a:latin typeface="Calibri" pitchFamily="34" charset="0"/>
                <a:ea typeface="Calibri" pitchFamily="34" charset="-122"/>
                <a:cs typeface="Calibri" pitchFamily="34" charset="-120"/>
              </a:rPr>
              <a:t>The more relevant context in the window, the better the output. BMAD maximizes this.</a:t>
            </a:r>
            <a:endParaRPr lang="en-US" sz="1000" dirty="0"/>
          </a:p>
        </p:txBody>
      </p:sp>
      <p:sp>
        <p:nvSpPr>
          <p:cNvPr id="53" name="Text 51"/>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6 / 100</a:t>
            </a:r>
            <a:endParaRPr lang="en-US" sz="800"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name="Slide 60">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ma-agents — Our Skills Package</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Write skills once, install across all AI coding agents</a:t>
            </a:r>
            <a:endParaRPr lang="en-US" sz="1300" dirty="0"/>
          </a:p>
        </p:txBody>
      </p:sp>
      <p:sp>
        <p:nvSpPr>
          <p:cNvPr id="5" name="Shape 3"/>
          <p:cNvSpPr/>
          <p:nvPr/>
        </p:nvSpPr>
        <p:spPr>
          <a:xfrm>
            <a:off x="457200" y="1234440"/>
            <a:ext cx="8229600" cy="502920"/>
          </a:xfrm>
          <a:prstGeom prst="rect">
            <a:avLst/>
          </a:prstGeom>
          <a:solidFill>
            <a:srgbClr val="1E293B"/>
          </a:solidFill>
          <a:ln/>
        </p:spPr>
      </p:sp>
      <p:sp>
        <p:nvSpPr>
          <p:cNvPr id="6" name="Text 4"/>
          <p:cNvSpPr/>
          <p:nvPr/>
        </p:nvSpPr>
        <p:spPr>
          <a:xfrm>
            <a:off x="640080" y="1234440"/>
            <a:ext cx="4572000" cy="502920"/>
          </a:xfrm>
          <a:prstGeom prst="rect">
            <a:avLst/>
          </a:prstGeom>
          <a:noFill/>
          <a:ln/>
        </p:spPr>
        <p:txBody>
          <a:bodyPr wrap="square" lIns="0" tIns="0" rIns="0" bIns="0" rtlCol="0" anchor="ctr"/>
          <a:lstStyle/>
          <a:p>
            <a:pPr indent="0" marL="0">
              <a:buNone/>
            </a:pPr>
            <a:r>
              <a:rPr lang="en-US" sz="1800" b="1" dirty="0">
                <a:solidFill>
                  <a:srgbClr val="F59E0B"/>
                </a:solidFill>
                <a:latin typeface="Consolas" pitchFamily="34" charset="0"/>
                <a:ea typeface="Consolas" pitchFamily="34" charset="-122"/>
                <a:cs typeface="Consolas" pitchFamily="34" charset="-120"/>
              </a:rPr>
              <a:t>$  npx ma-agents</a:t>
            </a:r>
            <a:endParaRPr lang="en-US" sz="1800" dirty="0"/>
          </a:p>
        </p:txBody>
      </p:sp>
      <p:sp>
        <p:nvSpPr>
          <p:cNvPr id="7" name="Text 5"/>
          <p:cNvSpPr/>
          <p:nvPr/>
        </p:nvSpPr>
        <p:spPr>
          <a:xfrm>
            <a:off x="4572000" y="1234440"/>
            <a:ext cx="3931920" cy="502920"/>
          </a:xfrm>
          <a:prstGeom prst="rect">
            <a:avLst/>
          </a:prstGeom>
          <a:noFill/>
          <a:ln/>
        </p:spPr>
        <p:txBody>
          <a:bodyPr wrap="square" lIns="0" tIns="0" rIns="127000" bIns="0" rtlCol="0" anchor="ctr"/>
          <a:lstStyle/>
          <a:p>
            <a:pPr algn="r" indent="0" marL="0">
              <a:buNone/>
            </a:pPr>
            <a:r>
              <a:rPr lang="en-US" sz="1000" dirty="0">
                <a:solidFill>
                  <a:srgbClr val="94A3B8"/>
                </a:solidFill>
                <a:latin typeface="Calibri" pitchFamily="34" charset="0"/>
                <a:ea typeface="Calibri" pitchFamily="34" charset="-122"/>
                <a:cs typeface="Calibri" pitchFamily="34" charset="-120"/>
              </a:rPr>
              <a:t>npm package  •  Interactive wizard  •  27 skills  •  11 agents</a:t>
            </a:r>
            <a:endParaRPr lang="en-US" sz="1000" dirty="0"/>
          </a:p>
        </p:txBody>
      </p:sp>
      <p:sp>
        <p:nvSpPr>
          <p:cNvPr id="8" name="Shape 6"/>
          <p:cNvSpPr/>
          <p:nvPr/>
        </p:nvSpPr>
        <p:spPr>
          <a:xfrm>
            <a:off x="457200" y="1965960"/>
            <a:ext cx="3931920" cy="114300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9" name="Shape 7"/>
          <p:cNvSpPr/>
          <p:nvPr/>
        </p:nvSpPr>
        <p:spPr>
          <a:xfrm>
            <a:off x="457200" y="1965960"/>
            <a:ext cx="54864" cy="1143000"/>
          </a:xfrm>
          <a:prstGeom prst="rect">
            <a:avLst/>
          </a:prstGeom>
          <a:solidFill>
            <a:srgbClr val="0D9488"/>
          </a:solidFill>
          <a:ln/>
        </p:spPr>
      </p:sp>
      <p:sp>
        <p:nvSpPr>
          <p:cNvPr id="10" name="Shape 8"/>
          <p:cNvSpPr/>
          <p:nvPr/>
        </p:nvSpPr>
        <p:spPr>
          <a:xfrm>
            <a:off x="640080" y="2148840"/>
            <a:ext cx="548640" cy="548640"/>
          </a:xfrm>
          <a:prstGeom prst="ellipse">
            <a:avLst/>
          </a:prstGeom>
          <a:solidFill>
            <a:srgbClr val="0D9488"/>
          </a:solidFill>
          <a:ln/>
        </p:spPr>
      </p:sp>
      <p:pic>
        <p:nvPicPr>
          <p:cNvPr id="11" name="Image 0" descr="preencoded.png">    </p:cNvPr>
          <p:cNvPicPr>
            <a:picLocks noChangeAspect="1"/>
          </p:cNvPicPr>
          <p:nvPr/>
        </p:nvPicPr>
        <p:blipFill>
          <a:blip r:embed="rId1"/>
          <a:stretch>
            <a:fillRect/>
          </a:stretch>
        </p:blipFill>
        <p:spPr>
          <a:xfrm>
            <a:off x="749808" y="2258568"/>
            <a:ext cx="329184" cy="329184"/>
          </a:xfrm>
          <a:prstGeom prst="rect">
            <a:avLst/>
          </a:prstGeom>
        </p:spPr>
      </p:pic>
      <p:sp>
        <p:nvSpPr>
          <p:cNvPr id="12" name="Text 9"/>
          <p:cNvSpPr/>
          <p:nvPr/>
        </p:nvSpPr>
        <p:spPr>
          <a:xfrm>
            <a:off x="1371600" y="2057400"/>
            <a:ext cx="2834640" cy="320040"/>
          </a:xfrm>
          <a:prstGeom prst="rect">
            <a:avLst/>
          </a:prstGeom>
          <a:noFill/>
          <a:ln/>
        </p:spPr>
        <p:txBody>
          <a:bodyPr wrap="square" lIns="0" tIns="0" rIns="0" bIns="0" rtlCol="0" anchor="ctr"/>
          <a:lstStyle/>
          <a:p>
            <a:pPr indent="0" marL="0">
              <a:buNone/>
            </a:pPr>
            <a:r>
              <a:rPr lang="en-US" sz="1400" b="1" dirty="0">
                <a:solidFill>
                  <a:srgbClr val="FFFFFF"/>
                </a:solidFill>
                <a:latin typeface="Calibri" pitchFamily="34" charset="0"/>
                <a:ea typeface="Calibri" pitchFamily="34" charset="-122"/>
                <a:cs typeface="Calibri" pitchFamily="34" charset="-120"/>
              </a:rPr>
              <a:t>Universal Installer</a:t>
            </a:r>
            <a:endParaRPr lang="en-US" sz="1400" dirty="0"/>
          </a:p>
        </p:txBody>
      </p:sp>
      <p:sp>
        <p:nvSpPr>
          <p:cNvPr id="13" name="Text 10"/>
          <p:cNvSpPr/>
          <p:nvPr/>
        </p:nvSpPr>
        <p:spPr>
          <a:xfrm>
            <a:off x="1371600" y="2404872"/>
            <a:ext cx="2834640" cy="59436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One command installs skills to Claude Code, Gemini, Copilot, Cline, Cursor, and Kilocode. Handles directory structure, naming, and config per agent.</a:t>
            </a:r>
            <a:endParaRPr lang="en-US" sz="1000" dirty="0"/>
          </a:p>
        </p:txBody>
      </p:sp>
      <p:sp>
        <p:nvSpPr>
          <p:cNvPr id="14" name="Shape 11"/>
          <p:cNvSpPr/>
          <p:nvPr/>
        </p:nvSpPr>
        <p:spPr>
          <a:xfrm>
            <a:off x="4754880" y="1965960"/>
            <a:ext cx="3931920" cy="114300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5" name="Shape 12"/>
          <p:cNvSpPr/>
          <p:nvPr/>
        </p:nvSpPr>
        <p:spPr>
          <a:xfrm>
            <a:off x="4754880" y="1965960"/>
            <a:ext cx="54864" cy="1143000"/>
          </a:xfrm>
          <a:prstGeom prst="rect">
            <a:avLst/>
          </a:prstGeom>
          <a:solidFill>
            <a:srgbClr val="0D9488"/>
          </a:solidFill>
          <a:ln/>
        </p:spPr>
      </p:sp>
      <p:sp>
        <p:nvSpPr>
          <p:cNvPr id="16" name="Shape 13"/>
          <p:cNvSpPr/>
          <p:nvPr/>
        </p:nvSpPr>
        <p:spPr>
          <a:xfrm>
            <a:off x="4937760" y="2148840"/>
            <a:ext cx="548640" cy="548640"/>
          </a:xfrm>
          <a:prstGeom prst="ellipse">
            <a:avLst/>
          </a:prstGeom>
          <a:solidFill>
            <a:srgbClr val="0D9488"/>
          </a:solidFill>
          <a:ln/>
        </p:spPr>
      </p:sp>
      <p:pic>
        <p:nvPicPr>
          <p:cNvPr id="17" name="Image 1" descr="preencoded.png">    </p:cNvPr>
          <p:cNvPicPr>
            <a:picLocks noChangeAspect="1"/>
          </p:cNvPicPr>
          <p:nvPr/>
        </p:nvPicPr>
        <p:blipFill>
          <a:blip r:embed="rId2"/>
          <a:stretch>
            <a:fillRect/>
          </a:stretch>
        </p:blipFill>
        <p:spPr>
          <a:xfrm>
            <a:off x="5047488" y="2258568"/>
            <a:ext cx="329184" cy="329184"/>
          </a:xfrm>
          <a:prstGeom prst="rect">
            <a:avLst/>
          </a:prstGeom>
        </p:spPr>
      </p:pic>
      <p:sp>
        <p:nvSpPr>
          <p:cNvPr id="18" name="Text 14"/>
          <p:cNvSpPr/>
          <p:nvPr/>
        </p:nvSpPr>
        <p:spPr>
          <a:xfrm>
            <a:off x="5669280" y="2057400"/>
            <a:ext cx="2834640" cy="320040"/>
          </a:xfrm>
          <a:prstGeom prst="rect">
            <a:avLst/>
          </a:prstGeom>
          <a:noFill/>
          <a:ln/>
        </p:spPr>
        <p:txBody>
          <a:bodyPr wrap="square" lIns="0" tIns="0" rIns="0" bIns="0" rtlCol="0" anchor="ctr"/>
          <a:lstStyle/>
          <a:p>
            <a:pPr indent="0" marL="0">
              <a:buNone/>
            </a:pPr>
            <a:r>
              <a:rPr lang="en-US" sz="1400" b="1" dirty="0">
                <a:solidFill>
                  <a:srgbClr val="FFFFFF"/>
                </a:solidFill>
                <a:latin typeface="Calibri" pitchFamily="34" charset="0"/>
                <a:ea typeface="Calibri" pitchFamily="34" charset="-122"/>
                <a:cs typeface="Calibri" pitchFamily="34" charset="-120"/>
              </a:rPr>
              <a:t>Automated Discovery</a:t>
            </a:r>
            <a:endParaRPr lang="en-US" sz="1400" dirty="0"/>
          </a:p>
        </p:txBody>
      </p:sp>
      <p:sp>
        <p:nvSpPr>
          <p:cNvPr id="19" name="Text 15"/>
          <p:cNvSpPr/>
          <p:nvPr/>
        </p:nvSpPr>
        <p:spPr>
          <a:xfrm>
            <a:off x="5669280" y="2404872"/>
            <a:ext cx="2834640" cy="59436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Generates MANIFEST.yaml so agents know what skills exist. Injects planning hints into CLAUDE.md and .clinerules automatically.</a:t>
            </a:r>
            <a:endParaRPr lang="en-US" sz="1000" dirty="0"/>
          </a:p>
        </p:txBody>
      </p:sp>
      <p:sp>
        <p:nvSpPr>
          <p:cNvPr id="20" name="Shape 16"/>
          <p:cNvSpPr/>
          <p:nvPr/>
        </p:nvSpPr>
        <p:spPr>
          <a:xfrm>
            <a:off x="457200" y="3337560"/>
            <a:ext cx="3931920" cy="114300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21" name="Shape 17"/>
          <p:cNvSpPr/>
          <p:nvPr/>
        </p:nvSpPr>
        <p:spPr>
          <a:xfrm>
            <a:off x="457200" y="3337560"/>
            <a:ext cx="54864" cy="1143000"/>
          </a:xfrm>
          <a:prstGeom prst="rect">
            <a:avLst/>
          </a:prstGeom>
          <a:solidFill>
            <a:srgbClr val="0D9488"/>
          </a:solidFill>
          <a:ln/>
        </p:spPr>
      </p:sp>
      <p:sp>
        <p:nvSpPr>
          <p:cNvPr id="22" name="Shape 18"/>
          <p:cNvSpPr/>
          <p:nvPr/>
        </p:nvSpPr>
        <p:spPr>
          <a:xfrm>
            <a:off x="640080" y="3520440"/>
            <a:ext cx="548640" cy="548640"/>
          </a:xfrm>
          <a:prstGeom prst="ellipse">
            <a:avLst/>
          </a:prstGeom>
          <a:solidFill>
            <a:srgbClr val="0D9488"/>
          </a:solidFill>
          <a:ln/>
        </p:spPr>
      </p:sp>
      <p:pic>
        <p:nvPicPr>
          <p:cNvPr id="23" name="Image 2" descr="preencoded.png">    </p:cNvPr>
          <p:cNvPicPr>
            <a:picLocks noChangeAspect="1"/>
          </p:cNvPicPr>
          <p:nvPr/>
        </p:nvPicPr>
        <p:blipFill>
          <a:blip r:embed="rId3"/>
          <a:stretch>
            <a:fillRect/>
          </a:stretch>
        </p:blipFill>
        <p:spPr>
          <a:xfrm>
            <a:off x="749808" y="3630168"/>
            <a:ext cx="329184" cy="329184"/>
          </a:xfrm>
          <a:prstGeom prst="rect">
            <a:avLst/>
          </a:prstGeom>
        </p:spPr>
      </p:pic>
      <p:sp>
        <p:nvSpPr>
          <p:cNvPr id="24" name="Text 19"/>
          <p:cNvSpPr/>
          <p:nvPr/>
        </p:nvSpPr>
        <p:spPr>
          <a:xfrm>
            <a:off x="1371600" y="3429000"/>
            <a:ext cx="2834640" cy="320040"/>
          </a:xfrm>
          <a:prstGeom prst="rect">
            <a:avLst/>
          </a:prstGeom>
          <a:noFill/>
          <a:ln/>
        </p:spPr>
        <p:txBody>
          <a:bodyPr wrap="square" lIns="0" tIns="0" rIns="0" bIns="0" rtlCol="0" anchor="ctr"/>
          <a:lstStyle/>
          <a:p>
            <a:pPr indent="0" marL="0">
              <a:buNone/>
            </a:pPr>
            <a:r>
              <a:rPr lang="en-US" sz="1400" b="1" dirty="0">
                <a:solidFill>
                  <a:srgbClr val="FFFFFF"/>
                </a:solidFill>
                <a:latin typeface="Calibri" pitchFamily="34" charset="0"/>
                <a:ea typeface="Calibri" pitchFamily="34" charset="-122"/>
                <a:cs typeface="Calibri" pitchFamily="34" charset="-120"/>
              </a:rPr>
              <a:t>Unified Skill Format</a:t>
            </a:r>
            <a:endParaRPr lang="en-US" sz="1400" dirty="0"/>
          </a:p>
        </p:txBody>
      </p:sp>
      <p:sp>
        <p:nvSpPr>
          <p:cNvPr id="25" name="Text 20"/>
          <p:cNvSpPr/>
          <p:nvPr/>
        </p:nvSpPr>
        <p:spPr>
          <a:xfrm>
            <a:off x="1371600" y="3776472"/>
            <a:ext cx="2834640" cy="59436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Write one SKILL.md with optional agent-specific templates. Metadata lives in skill.json — single source of truth. No duplication.</a:t>
            </a:r>
            <a:endParaRPr lang="en-US" sz="1000" dirty="0"/>
          </a:p>
        </p:txBody>
      </p:sp>
      <p:sp>
        <p:nvSpPr>
          <p:cNvPr id="26" name="Shape 21"/>
          <p:cNvSpPr/>
          <p:nvPr/>
        </p:nvSpPr>
        <p:spPr>
          <a:xfrm>
            <a:off x="4754880" y="3337560"/>
            <a:ext cx="3931920" cy="114300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27" name="Shape 22"/>
          <p:cNvSpPr/>
          <p:nvPr/>
        </p:nvSpPr>
        <p:spPr>
          <a:xfrm>
            <a:off x="4754880" y="3337560"/>
            <a:ext cx="54864" cy="1143000"/>
          </a:xfrm>
          <a:prstGeom prst="rect">
            <a:avLst/>
          </a:prstGeom>
          <a:solidFill>
            <a:srgbClr val="0D9488"/>
          </a:solidFill>
          <a:ln/>
        </p:spPr>
      </p:sp>
      <p:sp>
        <p:nvSpPr>
          <p:cNvPr id="28" name="Shape 23"/>
          <p:cNvSpPr/>
          <p:nvPr/>
        </p:nvSpPr>
        <p:spPr>
          <a:xfrm>
            <a:off x="4937760" y="3520440"/>
            <a:ext cx="548640" cy="548640"/>
          </a:xfrm>
          <a:prstGeom prst="ellipse">
            <a:avLst/>
          </a:prstGeom>
          <a:solidFill>
            <a:srgbClr val="0D9488"/>
          </a:solidFill>
          <a:ln/>
        </p:spPr>
      </p:sp>
      <p:pic>
        <p:nvPicPr>
          <p:cNvPr id="29" name="Image 3" descr="preencoded.png">    </p:cNvPr>
          <p:cNvPicPr>
            <a:picLocks noChangeAspect="1"/>
          </p:cNvPicPr>
          <p:nvPr/>
        </p:nvPicPr>
        <p:blipFill>
          <a:blip r:embed="rId4"/>
          <a:stretch>
            <a:fillRect/>
          </a:stretch>
        </p:blipFill>
        <p:spPr>
          <a:xfrm>
            <a:off x="5047488" y="3630168"/>
            <a:ext cx="329184" cy="329184"/>
          </a:xfrm>
          <a:prstGeom prst="rect">
            <a:avLst/>
          </a:prstGeom>
        </p:spPr>
      </p:pic>
      <p:sp>
        <p:nvSpPr>
          <p:cNvPr id="30" name="Text 24"/>
          <p:cNvSpPr/>
          <p:nvPr/>
        </p:nvSpPr>
        <p:spPr>
          <a:xfrm>
            <a:off x="5669280" y="3429000"/>
            <a:ext cx="2834640" cy="320040"/>
          </a:xfrm>
          <a:prstGeom prst="rect">
            <a:avLst/>
          </a:prstGeom>
          <a:noFill/>
          <a:ln/>
        </p:spPr>
        <p:txBody>
          <a:bodyPr wrap="square" lIns="0" tIns="0" rIns="0" bIns="0" rtlCol="0" anchor="ctr"/>
          <a:lstStyle/>
          <a:p>
            <a:pPr indent="0" marL="0">
              <a:buNone/>
            </a:pPr>
            <a:r>
              <a:rPr lang="en-US" sz="1400" b="1" dirty="0">
                <a:solidFill>
                  <a:srgbClr val="FFFFFF"/>
                </a:solidFill>
                <a:latin typeface="Calibri" pitchFamily="34" charset="0"/>
                <a:ea typeface="Calibri" pitchFamily="34" charset="-122"/>
                <a:cs typeface="Calibri" pitchFamily="34" charset="-120"/>
              </a:rPr>
              <a:t>27 Production Skills</a:t>
            </a:r>
            <a:endParaRPr lang="en-US" sz="1400" dirty="0"/>
          </a:p>
        </p:txBody>
      </p:sp>
      <p:sp>
        <p:nvSpPr>
          <p:cNvPr id="31" name="Text 25"/>
          <p:cNvSpPr/>
          <p:nvPr/>
        </p:nvSpPr>
        <p:spPr>
          <a:xfrm>
            <a:off x="5669280" y="3776472"/>
            <a:ext cx="2834640" cy="59436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Code review, security (OWASP), Docker hardening, testing, C++ safety, logging, OpenTelemetry, React best practices, and more.</a:t>
            </a:r>
            <a:endParaRPr lang="en-US" sz="1000" dirty="0"/>
          </a:p>
        </p:txBody>
      </p:sp>
      <p:sp>
        <p:nvSpPr>
          <p:cNvPr id="32" name="Text 26"/>
          <p:cNvSpPr/>
          <p:nvPr/>
        </p:nvSpPr>
        <p:spPr>
          <a:xfrm>
            <a:off x="457200" y="4617720"/>
            <a:ext cx="8229600" cy="320040"/>
          </a:xfrm>
          <a:prstGeom prst="rect">
            <a:avLst/>
          </a:prstGeom>
          <a:noFill/>
          <a:ln/>
        </p:spPr>
        <p:txBody>
          <a:bodyPr wrap="square" rtlCol="0" anchor="ctr"/>
          <a:lstStyle/>
          <a:p>
            <a:pPr algn="ctr" indent="0" marL="0">
              <a:buNone/>
            </a:pPr>
            <a:r>
              <a:rPr lang="en-US" sz="1000" dirty="0">
                <a:solidFill>
                  <a:srgbClr val="94A3B8"/>
                </a:solidFill>
                <a:latin typeface="Calibri" pitchFamily="34" charset="0"/>
                <a:ea typeface="Calibri" pitchFamily="34" charset="-122"/>
                <a:cs typeface="Calibri" pitchFamily="34" charset="-120"/>
              </a:rPr>
              <a:t>Developed in-house  •  Open source (MIT)  •  npmjs.com/package/ma-agents</a:t>
            </a:r>
            <a:endParaRPr lang="en-US" sz="1000" dirty="0"/>
          </a:p>
        </p:txBody>
      </p:sp>
      <p:sp>
        <p:nvSpPr>
          <p:cNvPr id="33" name="Text 27"/>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60 / 100</a:t>
            </a:r>
            <a:endParaRPr lang="en-US" sz="800"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name="Slide 61">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ma-agents — 27 Skills Across 5 Domains</a:t>
            </a:r>
            <a:endParaRPr lang="en-US" sz="2600" dirty="0"/>
          </a:p>
        </p:txBody>
      </p:sp>
      <p:sp>
        <p:nvSpPr>
          <p:cNvPr id="5" name="Shape 3"/>
          <p:cNvSpPr/>
          <p:nvPr/>
        </p:nvSpPr>
        <p:spPr>
          <a:xfrm>
            <a:off x="320040" y="1051560"/>
            <a:ext cx="4160520" cy="182880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6" name="Shape 4"/>
          <p:cNvSpPr/>
          <p:nvPr/>
        </p:nvSpPr>
        <p:spPr>
          <a:xfrm>
            <a:off x="320040" y="1051560"/>
            <a:ext cx="4160520" cy="347472"/>
          </a:xfrm>
          <a:prstGeom prst="rect">
            <a:avLst/>
          </a:prstGeom>
          <a:solidFill>
            <a:srgbClr val="0D9488"/>
          </a:solidFill>
          <a:ln/>
        </p:spPr>
      </p:sp>
      <p:sp>
        <p:nvSpPr>
          <p:cNvPr id="7" name="Text 5"/>
          <p:cNvSpPr/>
          <p:nvPr/>
        </p:nvSpPr>
        <p:spPr>
          <a:xfrm>
            <a:off x="457200" y="1060704"/>
            <a:ext cx="3886200" cy="329184"/>
          </a:xfrm>
          <a:prstGeom prst="rect">
            <a:avLst/>
          </a:prstGeom>
          <a:noFill/>
          <a:ln/>
        </p:spPr>
        <p:txBody>
          <a:bodyPr wrap="square" lIns="0" tIns="0" rIns="0" bIns="0" rtlCol="0" anchor="ctr"/>
          <a:lstStyle/>
          <a:p>
            <a:pPr indent="0" marL="0">
              <a:buNone/>
            </a:pPr>
            <a:r>
              <a:rPr lang="en-US" sz="1100" b="1" dirty="0">
                <a:solidFill>
                  <a:srgbClr val="FFFFFF"/>
                </a:solidFill>
                <a:latin typeface="Calibri" pitchFamily="34" charset="0"/>
                <a:ea typeface="Calibri" pitchFamily="34" charset="-122"/>
                <a:cs typeface="Calibri" pitchFamily="34" charset="-120"/>
              </a:rPr>
              <a:t>General  (8)</a:t>
            </a:r>
            <a:endParaRPr lang="en-US" sz="1100" dirty="0"/>
          </a:p>
        </p:txBody>
      </p:sp>
      <p:sp>
        <p:nvSpPr>
          <p:cNvPr id="8" name="Text 6"/>
          <p:cNvSpPr/>
          <p:nvPr/>
        </p:nvSpPr>
        <p:spPr>
          <a:xfrm>
            <a:off x="457200" y="1453896"/>
            <a:ext cx="3886200" cy="173736"/>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  code-review</a:t>
            </a:r>
            <a:endParaRPr lang="en-US" sz="850" dirty="0"/>
          </a:p>
        </p:txBody>
      </p:sp>
      <p:sp>
        <p:nvSpPr>
          <p:cNvPr id="9" name="Text 7"/>
          <p:cNvSpPr/>
          <p:nvPr/>
        </p:nvSpPr>
        <p:spPr>
          <a:xfrm>
            <a:off x="457200" y="1627632"/>
            <a:ext cx="3886200" cy="173736"/>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  commit-message</a:t>
            </a:r>
            <a:endParaRPr lang="en-US" sz="850" dirty="0"/>
          </a:p>
        </p:txBody>
      </p:sp>
      <p:sp>
        <p:nvSpPr>
          <p:cNvPr id="10" name="Text 8"/>
          <p:cNvSpPr/>
          <p:nvPr/>
        </p:nvSpPr>
        <p:spPr>
          <a:xfrm>
            <a:off x="457200" y="1801368"/>
            <a:ext cx="3886200" cy="173736"/>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  test-generator</a:t>
            </a:r>
            <a:endParaRPr lang="en-US" sz="850" dirty="0"/>
          </a:p>
        </p:txBody>
      </p:sp>
      <p:sp>
        <p:nvSpPr>
          <p:cNvPr id="11" name="Text 9"/>
          <p:cNvSpPr/>
          <p:nvPr/>
        </p:nvSpPr>
        <p:spPr>
          <a:xfrm>
            <a:off x="457200" y="1975104"/>
            <a:ext cx="3886200" cy="173736"/>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  test-accompanied-dev</a:t>
            </a:r>
            <a:endParaRPr lang="en-US" sz="850" dirty="0"/>
          </a:p>
        </p:txBody>
      </p:sp>
      <p:sp>
        <p:nvSpPr>
          <p:cNvPr id="12" name="Text 10"/>
          <p:cNvSpPr/>
          <p:nvPr/>
        </p:nvSpPr>
        <p:spPr>
          <a:xfrm>
            <a:off x="457200" y="2148840"/>
            <a:ext cx="3886200" cy="173736"/>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  code-documentation</a:t>
            </a:r>
            <a:endParaRPr lang="en-US" sz="850" dirty="0"/>
          </a:p>
        </p:txBody>
      </p:sp>
      <p:sp>
        <p:nvSpPr>
          <p:cNvPr id="13" name="Text 11"/>
          <p:cNvSpPr/>
          <p:nvPr/>
        </p:nvSpPr>
        <p:spPr>
          <a:xfrm>
            <a:off x="457200" y="2322576"/>
            <a:ext cx="3886200" cy="173736"/>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  skill-creator</a:t>
            </a:r>
            <a:endParaRPr lang="en-US" sz="850" dirty="0"/>
          </a:p>
        </p:txBody>
      </p:sp>
      <p:sp>
        <p:nvSpPr>
          <p:cNvPr id="14" name="Text 12"/>
          <p:cNvSpPr/>
          <p:nvPr/>
        </p:nvSpPr>
        <p:spPr>
          <a:xfrm>
            <a:off x="457200" y="2496312"/>
            <a:ext cx="3886200" cy="173736"/>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  document-revision-history</a:t>
            </a:r>
            <a:endParaRPr lang="en-US" sz="850" dirty="0"/>
          </a:p>
        </p:txBody>
      </p:sp>
      <p:sp>
        <p:nvSpPr>
          <p:cNvPr id="15" name="Text 13"/>
          <p:cNvSpPr/>
          <p:nvPr/>
        </p:nvSpPr>
        <p:spPr>
          <a:xfrm>
            <a:off x="457200" y="2670048"/>
            <a:ext cx="3886200" cy="173736"/>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  ai-audit-trail</a:t>
            </a:r>
            <a:endParaRPr lang="en-US" sz="850" dirty="0"/>
          </a:p>
        </p:txBody>
      </p:sp>
      <p:sp>
        <p:nvSpPr>
          <p:cNvPr id="16" name="Shape 14"/>
          <p:cNvSpPr/>
          <p:nvPr/>
        </p:nvSpPr>
        <p:spPr>
          <a:xfrm>
            <a:off x="4663440" y="1051560"/>
            <a:ext cx="4297680" cy="182880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17" name="Shape 15"/>
          <p:cNvSpPr/>
          <p:nvPr/>
        </p:nvSpPr>
        <p:spPr>
          <a:xfrm>
            <a:off x="4663440" y="1051560"/>
            <a:ext cx="4297680" cy="347472"/>
          </a:xfrm>
          <a:prstGeom prst="rect">
            <a:avLst/>
          </a:prstGeom>
          <a:solidFill>
            <a:srgbClr val="DC2626"/>
          </a:solidFill>
          <a:ln/>
        </p:spPr>
      </p:sp>
      <p:sp>
        <p:nvSpPr>
          <p:cNvPr id="18" name="Text 16"/>
          <p:cNvSpPr/>
          <p:nvPr/>
        </p:nvSpPr>
        <p:spPr>
          <a:xfrm>
            <a:off x="4800600" y="1060704"/>
            <a:ext cx="4023360" cy="329184"/>
          </a:xfrm>
          <a:prstGeom prst="rect">
            <a:avLst/>
          </a:prstGeom>
          <a:noFill/>
          <a:ln/>
        </p:spPr>
        <p:txBody>
          <a:bodyPr wrap="square" lIns="0" tIns="0" rIns="0" bIns="0" rtlCol="0" anchor="ctr"/>
          <a:lstStyle/>
          <a:p>
            <a:pPr indent="0" marL="0">
              <a:buNone/>
            </a:pPr>
            <a:r>
              <a:rPr lang="en-US" sz="1100" b="1" dirty="0">
                <a:solidFill>
                  <a:srgbClr val="FFFFFF"/>
                </a:solidFill>
                <a:latin typeface="Calibri" pitchFamily="34" charset="0"/>
                <a:ea typeface="Calibri" pitchFamily="34" charset="-122"/>
                <a:cs typeface="Calibri" pitchFamily="34" charset="-120"/>
              </a:rPr>
              <a:t>Security  (7)</a:t>
            </a:r>
            <a:endParaRPr lang="en-US" sz="1100" dirty="0"/>
          </a:p>
        </p:txBody>
      </p:sp>
      <p:sp>
        <p:nvSpPr>
          <p:cNvPr id="19" name="Text 17"/>
          <p:cNvSpPr/>
          <p:nvPr/>
        </p:nvSpPr>
        <p:spPr>
          <a:xfrm>
            <a:off x="4800600" y="1453896"/>
            <a:ext cx="4023360" cy="173736"/>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  python-security (OWASP)</a:t>
            </a:r>
            <a:endParaRPr lang="en-US" sz="850" dirty="0"/>
          </a:p>
        </p:txBody>
      </p:sp>
      <p:sp>
        <p:nvSpPr>
          <p:cNvPr id="20" name="Text 18"/>
          <p:cNvSpPr/>
          <p:nvPr/>
        </p:nvSpPr>
        <p:spPr>
          <a:xfrm>
            <a:off x="4800600" y="1627632"/>
            <a:ext cx="4023360" cy="173736"/>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  js-ts-security (OWASP)</a:t>
            </a:r>
            <a:endParaRPr lang="en-US" sz="850" dirty="0"/>
          </a:p>
        </p:txBody>
      </p:sp>
      <p:sp>
        <p:nvSpPr>
          <p:cNvPr id="21" name="Text 19"/>
          <p:cNvSpPr/>
          <p:nvPr/>
        </p:nvSpPr>
        <p:spPr>
          <a:xfrm>
            <a:off x="4800600" y="1801368"/>
            <a:ext cx="4023360" cy="173736"/>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  hardened-docker (CIS/NIST)</a:t>
            </a:r>
            <a:endParaRPr lang="en-US" sz="850" dirty="0"/>
          </a:p>
        </p:txBody>
      </p:sp>
      <p:sp>
        <p:nvSpPr>
          <p:cNvPr id="22" name="Text 20"/>
          <p:cNvSpPr/>
          <p:nvPr/>
        </p:nvSpPr>
        <p:spPr>
          <a:xfrm>
            <a:off x="4800600" y="1975104"/>
            <a:ext cx="4023360" cy="173736"/>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  verify-docker-security</a:t>
            </a:r>
            <a:endParaRPr lang="en-US" sz="850" dirty="0"/>
          </a:p>
        </p:txBody>
      </p:sp>
      <p:sp>
        <p:nvSpPr>
          <p:cNvPr id="23" name="Text 21"/>
          <p:cNvSpPr/>
          <p:nvPr/>
        </p:nvSpPr>
        <p:spPr>
          <a:xfrm>
            <a:off x="4800600" y="2148840"/>
            <a:ext cx="4023360" cy="173736"/>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  self-signed-cert &amp; PKI</a:t>
            </a:r>
            <a:endParaRPr lang="en-US" sz="850" dirty="0"/>
          </a:p>
        </p:txBody>
      </p:sp>
      <p:sp>
        <p:nvSpPr>
          <p:cNvPr id="24" name="Text 22"/>
          <p:cNvSpPr/>
          <p:nvPr/>
        </p:nvSpPr>
        <p:spPr>
          <a:xfrm>
            <a:off x="4800600" y="2322576"/>
            <a:ext cx="4023360" cy="173736"/>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  docker-image-signing</a:t>
            </a:r>
            <a:endParaRPr lang="en-US" sz="850" dirty="0"/>
          </a:p>
        </p:txBody>
      </p:sp>
      <p:sp>
        <p:nvSpPr>
          <p:cNvPr id="25" name="Text 23"/>
          <p:cNvSpPr/>
          <p:nvPr/>
        </p:nvSpPr>
        <p:spPr>
          <a:xfrm>
            <a:off x="4800600" y="2496312"/>
            <a:ext cx="4023360" cy="173736"/>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  docker-hardening-verification</a:t>
            </a:r>
            <a:endParaRPr lang="en-US" sz="850" dirty="0"/>
          </a:p>
        </p:txBody>
      </p:sp>
      <p:sp>
        <p:nvSpPr>
          <p:cNvPr id="26" name="Shape 24"/>
          <p:cNvSpPr/>
          <p:nvPr/>
        </p:nvSpPr>
        <p:spPr>
          <a:xfrm>
            <a:off x="320040" y="3063240"/>
            <a:ext cx="2103120" cy="155448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27" name="Shape 25"/>
          <p:cNvSpPr/>
          <p:nvPr/>
        </p:nvSpPr>
        <p:spPr>
          <a:xfrm>
            <a:off x="320040" y="3063240"/>
            <a:ext cx="2103120" cy="347472"/>
          </a:xfrm>
          <a:prstGeom prst="rect">
            <a:avLst/>
          </a:prstGeom>
          <a:solidFill>
            <a:srgbClr val="2563EB"/>
          </a:solidFill>
          <a:ln/>
        </p:spPr>
      </p:sp>
      <p:sp>
        <p:nvSpPr>
          <p:cNvPr id="28" name="Text 26"/>
          <p:cNvSpPr/>
          <p:nvPr/>
        </p:nvSpPr>
        <p:spPr>
          <a:xfrm>
            <a:off x="457200" y="3072384"/>
            <a:ext cx="1828800" cy="329184"/>
          </a:xfrm>
          <a:prstGeom prst="rect">
            <a:avLst/>
          </a:prstGeom>
          <a:noFill/>
          <a:ln/>
        </p:spPr>
        <p:txBody>
          <a:bodyPr wrap="square" lIns="0" tIns="0" rIns="0" bIns="0" rtlCol="0" anchor="ctr"/>
          <a:lstStyle/>
          <a:p>
            <a:pPr indent="0" marL="0">
              <a:buNone/>
            </a:pPr>
            <a:r>
              <a:rPr lang="en-US" sz="1100" b="1" dirty="0">
                <a:solidFill>
                  <a:srgbClr val="FFFFFF"/>
                </a:solidFill>
                <a:latin typeface="Calibri" pitchFamily="34" charset="0"/>
                <a:ea typeface="Calibri" pitchFamily="34" charset="-122"/>
                <a:cs typeface="Calibri" pitchFamily="34" charset="-120"/>
              </a:rPr>
              <a:t>Dependencies  (2)</a:t>
            </a:r>
            <a:endParaRPr lang="en-US" sz="1100" dirty="0"/>
          </a:p>
        </p:txBody>
      </p:sp>
      <p:sp>
        <p:nvSpPr>
          <p:cNvPr id="29" name="Text 27"/>
          <p:cNvSpPr/>
          <p:nvPr/>
        </p:nvSpPr>
        <p:spPr>
          <a:xfrm>
            <a:off x="457200" y="3465576"/>
            <a:ext cx="1828800" cy="173736"/>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  python-dependency-mgmt</a:t>
            </a:r>
            <a:endParaRPr lang="en-US" sz="850" dirty="0"/>
          </a:p>
        </p:txBody>
      </p:sp>
      <p:sp>
        <p:nvSpPr>
          <p:cNvPr id="30" name="Text 28"/>
          <p:cNvSpPr/>
          <p:nvPr/>
        </p:nvSpPr>
        <p:spPr>
          <a:xfrm>
            <a:off x="457200" y="3639312"/>
            <a:ext cx="1828800" cy="173736"/>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  js-ts-dependency-mgmt</a:t>
            </a:r>
            <a:endParaRPr lang="en-US" sz="850" dirty="0"/>
          </a:p>
        </p:txBody>
      </p:sp>
      <p:sp>
        <p:nvSpPr>
          <p:cNvPr id="31" name="Shape 29"/>
          <p:cNvSpPr/>
          <p:nvPr/>
        </p:nvSpPr>
        <p:spPr>
          <a:xfrm>
            <a:off x="2606040" y="3063240"/>
            <a:ext cx="3200400" cy="182880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32" name="Shape 30"/>
          <p:cNvSpPr/>
          <p:nvPr/>
        </p:nvSpPr>
        <p:spPr>
          <a:xfrm>
            <a:off x="2606040" y="3063240"/>
            <a:ext cx="3200400" cy="347472"/>
          </a:xfrm>
          <a:prstGeom prst="rect">
            <a:avLst/>
          </a:prstGeom>
          <a:solidFill>
            <a:srgbClr val="7C3AED"/>
          </a:solidFill>
          <a:ln/>
        </p:spPr>
      </p:sp>
      <p:sp>
        <p:nvSpPr>
          <p:cNvPr id="33" name="Text 31"/>
          <p:cNvSpPr/>
          <p:nvPr/>
        </p:nvSpPr>
        <p:spPr>
          <a:xfrm>
            <a:off x="2743200" y="3072384"/>
            <a:ext cx="2926080" cy="329184"/>
          </a:xfrm>
          <a:prstGeom prst="rect">
            <a:avLst/>
          </a:prstGeom>
          <a:noFill/>
          <a:ln/>
        </p:spPr>
        <p:txBody>
          <a:bodyPr wrap="square" lIns="0" tIns="0" rIns="0" bIns="0" rtlCol="0" anchor="ctr"/>
          <a:lstStyle/>
          <a:p>
            <a:pPr indent="0" marL="0">
              <a:buNone/>
            </a:pPr>
            <a:r>
              <a:rPr lang="en-US" sz="1100" b="1" dirty="0">
                <a:solidFill>
                  <a:srgbClr val="FFFFFF"/>
                </a:solidFill>
                <a:latin typeface="Calibri" pitchFamily="34" charset="0"/>
                <a:ea typeface="Calibri" pitchFamily="34" charset="-122"/>
                <a:cs typeface="Calibri" pitchFamily="34" charset="-120"/>
              </a:rPr>
              <a:t>Modern C++  (6)</a:t>
            </a:r>
            <a:endParaRPr lang="en-US" sz="1100" dirty="0"/>
          </a:p>
        </p:txBody>
      </p:sp>
      <p:sp>
        <p:nvSpPr>
          <p:cNvPr id="34" name="Text 32"/>
          <p:cNvSpPr/>
          <p:nvPr/>
        </p:nvSpPr>
        <p:spPr>
          <a:xfrm>
            <a:off x="2743200" y="3465576"/>
            <a:ext cx="2926080" cy="173736"/>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  cpp-memory-handling</a:t>
            </a:r>
            <a:endParaRPr lang="en-US" sz="850" dirty="0"/>
          </a:p>
        </p:txBody>
      </p:sp>
      <p:sp>
        <p:nvSpPr>
          <p:cNvPr id="35" name="Text 33"/>
          <p:cNvSpPr/>
          <p:nvPr/>
        </p:nvSpPr>
        <p:spPr>
          <a:xfrm>
            <a:off x="2743200" y="3639312"/>
            <a:ext cx="2926080" cy="173736"/>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  cpp-robust-interfaces</a:t>
            </a:r>
            <a:endParaRPr lang="en-US" sz="850" dirty="0"/>
          </a:p>
        </p:txBody>
      </p:sp>
      <p:sp>
        <p:nvSpPr>
          <p:cNvPr id="36" name="Text 34"/>
          <p:cNvSpPr/>
          <p:nvPr/>
        </p:nvSpPr>
        <p:spPr>
          <a:xfrm>
            <a:off x="2743200" y="3813048"/>
            <a:ext cx="2926080" cy="173736"/>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  cpp-modern-composition</a:t>
            </a:r>
            <a:endParaRPr lang="en-US" sz="850" dirty="0"/>
          </a:p>
        </p:txBody>
      </p:sp>
      <p:sp>
        <p:nvSpPr>
          <p:cNvPr id="37" name="Text 35"/>
          <p:cNvSpPr/>
          <p:nvPr/>
        </p:nvSpPr>
        <p:spPr>
          <a:xfrm>
            <a:off x="2743200" y="3986784"/>
            <a:ext cx="2926080" cy="173736"/>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  cpp-const-correctness</a:t>
            </a:r>
            <a:endParaRPr lang="en-US" sz="850" dirty="0"/>
          </a:p>
        </p:txBody>
      </p:sp>
      <p:sp>
        <p:nvSpPr>
          <p:cNvPr id="38" name="Text 36"/>
          <p:cNvSpPr/>
          <p:nvPr/>
        </p:nvSpPr>
        <p:spPr>
          <a:xfrm>
            <a:off x="2743200" y="4160520"/>
            <a:ext cx="2926080" cy="173736"/>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  cpp-concurrency-safety</a:t>
            </a:r>
            <a:endParaRPr lang="en-US" sz="850" dirty="0"/>
          </a:p>
        </p:txBody>
      </p:sp>
      <p:sp>
        <p:nvSpPr>
          <p:cNvPr id="39" name="Text 37"/>
          <p:cNvSpPr/>
          <p:nvPr/>
        </p:nvSpPr>
        <p:spPr>
          <a:xfrm>
            <a:off x="2743200" y="4334256"/>
            <a:ext cx="2926080" cy="173736"/>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  cmake-best-practices</a:t>
            </a:r>
            <a:endParaRPr lang="en-US" sz="850" dirty="0"/>
          </a:p>
        </p:txBody>
      </p:sp>
      <p:sp>
        <p:nvSpPr>
          <p:cNvPr id="40" name="Shape 38"/>
          <p:cNvSpPr/>
          <p:nvPr/>
        </p:nvSpPr>
        <p:spPr>
          <a:xfrm>
            <a:off x="5989320" y="3063240"/>
            <a:ext cx="2971800" cy="155448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41" name="Shape 39"/>
          <p:cNvSpPr/>
          <p:nvPr/>
        </p:nvSpPr>
        <p:spPr>
          <a:xfrm>
            <a:off x="5989320" y="3063240"/>
            <a:ext cx="2971800" cy="347472"/>
          </a:xfrm>
          <a:prstGeom prst="rect">
            <a:avLst/>
          </a:prstGeom>
          <a:solidFill>
            <a:srgbClr val="059669"/>
          </a:solidFill>
          <a:ln/>
        </p:spPr>
      </p:sp>
      <p:sp>
        <p:nvSpPr>
          <p:cNvPr id="42" name="Text 40"/>
          <p:cNvSpPr/>
          <p:nvPr/>
        </p:nvSpPr>
        <p:spPr>
          <a:xfrm>
            <a:off x="6126480" y="3072384"/>
            <a:ext cx="2697480" cy="329184"/>
          </a:xfrm>
          <a:prstGeom prst="rect">
            <a:avLst/>
          </a:prstGeom>
          <a:noFill/>
          <a:ln/>
        </p:spPr>
        <p:txBody>
          <a:bodyPr wrap="square" lIns="0" tIns="0" rIns="0" bIns="0" rtlCol="0" anchor="ctr"/>
          <a:lstStyle/>
          <a:p>
            <a:pPr indent="0" marL="0">
              <a:buNone/>
            </a:pPr>
            <a:r>
              <a:rPr lang="en-US" sz="1100" b="1" dirty="0">
                <a:solidFill>
                  <a:srgbClr val="FFFFFF"/>
                </a:solidFill>
                <a:latin typeface="Calibri" pitchFamily="34" charset="0"/>
                <a:ea typeface="Calibri" pitchFamily="34" charset="-122"/>
                <a:cs typeface="Calibri" pitchFamily="34" charset="-120"/>
              </a:rPr>
              <a:t>Architecture  (4)</a:t>
            </a:r>
            <a:endParaRPr lang="en-US" sz="1100" dirty="0"/>
          </a:p>
        </p:txBody>
      </p:sp>
      <p:sp>
        <p:nvSpPr>
          <p:cNvPr id="43" name="Text 41"/>
          <p:cNvSpPr/>
          <p:nvPr/>
        </p:nvSpPr>
        <p:spPr>
          <a:xfrm>
            <a:off x="6126480" y="3465576"/>
            <a:ext cx="2697480" cy="173736"/>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  logging-best-practices</a:t>
            </a:r>
            <a:endParaRPr lang="en-US" sz="850" dirty="0"/>
          </a:p>
        </p:txBody>
      </p:sp>
      <p:sp>
        <p:nvSpPr>
          <p:cNvPr id="44" name="Text 42"/>
          <p:cNvSpPr/>
          <p:nvPr/>
        </p:nvSpPr>
        <p:spPr>
          <a:xfrm>
            <a:off x="6126480" y="3639312"/>
            <a:ext cx="2697480" cy="173736"/>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  opentelemetry-best-practices</a:t>
            </a:r>
            <a:endParaRPr lang="en-US" sz="850" dirty="0"/>
          </a:p>
        </p:txBody>
      </p:sp>
      <p:sp>
        <p:nvSpPr>
          <p:cNvPr id="45" name="Text 43"/>
          <p:cNvSpPr/>
          <p:nvPr/>
        </p:nvSpPr>
        <p:spPr>
          <a:xfrm>
            <a:off x="6126480" y="3813048"/>
            <a:ext cx="2697480" cy="173736"/>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  vercel-react (57 rules)</a:t>
            </a:r>
            <a:endParaRPr lang="en-US" sz="850" dirty="0"/>
          </a:p>
        </p:txBody>
      </p:sp>
      <p:sp>
        <p:nvSpPr>
          <p:cNvPr id="46" name="Text 44"/>
          <p:cNvSpPr/>
          <p:nvPr/>
        </p:nvSpPr>
        <p:spPr>
          <a:xfrm>
            <a:off x="6126480" y="3986784"/>
            <a:ext cx="2697480" cy="173736"/>
          </a:xfrm>
          <a:prstGeom prst="rect">
            <a:avLst/>
          </a:prstGeom>
          <a:noFill/>
          <a:ln/>
        </p:spPr>
        <p:txBody>
          <a:bodyPr wrap="square" lIns="0" tIns="0" rIns="0" bIns="0" rtlCol="0" anchor="ctr"/>
          <a:lstStyle/>
          <a:p>
            <a:pPr indent="0" marL="0">
              <a:buNone/>
            </a:pPr>
            <a:r>
              <a:rPr lang="en-US" sz="850" dirty="0">
                <a:solidFill>
                  <a:srgbClr val="1E293B"/>
                </a:solidFill>
                <a:latin typeface="Calibri" pitchFamily="34" charset="0"/>
                <a:ea typeface="Calibri" pitchFamily="34" charset="-122"/>
                <a:cs typeface="Calibri" pitchFamily="34" charset="-120"/>
              </a:rPr>
              <a:t>•  git-workflow-skill</a:t>
            </a:r>
            <a:endParaRPr lang="en-US" sz="850" dirty="0"/>
          </a:p>
        </p:txBody>
      </p:sp>
      <p:sp>
        <p:nvSpPr>
          <p:cNvPr id="47" name="Text 45"/>
          <p:cNvSpPr/>
          <p:nvPr/>
        </p:nvSpPr>
        <p:spPr>
          <a:xfrm>
            <a:off x="365760" y="4709160"/>
            <a:ext cx="8412480" cy="274320"/>
          </a:xfrm>
          <a:prstGeom prst="rect">
            <a:avLst/>
          </a:prstGeom>
          <a:noFill/>
          <a:ln/>
        </p:spPr>
        <p:txBody>
          <a:bodyPr wrap="square" rtlCol="0" anchor="ctr"/>
          <a:lstStyle/>
          <a:p>
            <a:pPr algn="ctr" indent="0" marL="0">
              <a:buNone/>
            </a:pPr>
            <a:r>
              <a:rPr lang="en-US" sz="1000" i="1" dirty="0">
                <a:solidFill>
                  <a:srgbClr val="0D9488"/>
                </a:solidFill>
                <a:latin typeface="Calibri" pitchFamily="34" charset="0"/>
                <a:ea typeface="Calibri" pitchFamily="34" charset="-122"/>
                <a:cs typeface="Calibri" pitchFamily="34" charset="-120"/>
              </a:rPr>
              <a:t>Each skill includes: SKILL.md instructions  •  Scripts  •  References  •  Agent-specific templates</a:t>
            </a:r>
            <a:endParaRPr lang="en-US" sz="1000" dirty="0"/>
          </a:p>
        </p:txBody>
      </p:sp>
      <p:sp>
        <p:nvSpPr>
          <p:cNvPr id="48" name="Text 46"/>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61 / 100</a:t>
            </a:r>
            <a:endParaRPr lang="en-US" sz="8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name="Slide 62">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How ma-agents Installation Works</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From generic skill to agent-ready installation in one command</a:t>
            </a:r>
            <a:endParaRPr lang="en-US" sz="1300" dirty="0"/>
          </a:p>
        </p:txBody>
      </p:sp>
      <p:sp>
        <p:nvSpPr>
          <p:cNvPr id="5" name="Shape 3"/>
          <p:cNvSpPr/>
          <p:nvPr/>
        </p:nvSpPr>
        <p:spPr>
          <a:xfrm>
            <a:off x="228600" y="1234440"/>
            <a:ext cx="1508760" cy="1005840"/>
          </a:xfrm>
          <a:prstGeom prst="rect">
            <a:avLst/>
          </a:prstGeom>
          <a:solidFill>
            <a:srgbClr val="1A2744"/>
          </a:solidFill>
          <a:ln/>
        </p:spPr>
      </p:sp>
      <p:sp>
        <p:nvSpPr>
          <p:cNvPr id="6" name="Shape 4"/>
          <p:cNvSpPr/>
          <p:nvPr/>
        </p:nvSpPr>
        <p:spPr>
          <a:xfrm>
            <a:off x="228600" y="1234440"/>
            <a:ext cx="1508760" cy="45720"/>
          </a:xfrm>
          <a:prstGeom prst="rect">
            <a:avLst/>
          </a:prstGeom>
          <a:solidFill>
            <a:srgbClr val="0D9488"/>
          </a:solidFill>
          <a:ln/>
        </p:spPr>
      </p:sp>
      <p:sp>
        <p:nvSpPr>
          <p:cNvPr id="7" name="Shape 5"/>
          <p:cNvSpPr/>
          <p:nvPr/>
        </p:nvSpPr>
        <p:spPr>
          <a:xfrm>
            <a:off x="777240" y="1371600"/>
            <a:ext cx="365760" cy="365760"/>
          </a:xfrm>
          <a:prstGeom prst="ellipse">
            <a:avLst/>
          </a:prstGeom>
          <a:solidFill>
            <a:srgbClr val="0D9488"/>
          </a:solidFill>
          <a:ln/>
        </p:spPr>
      </p:sp>
      <p:sp>
        <p:nvSpPr>
          <p:cNvPr id="8" name="Text 6"/>
          <p:cNvSpPr/>
          <p:nvPr/>
        </p:nvSpPr>
        <p:spPr>
          <a:xfrm>
            <a:off x="777240" y="1371600"/>
            <a:ext cx="365760" cy="365760"/>
          </a:xfrm>
          <a:prstGeom prst="rect">
            <a:avLst/>
          </a:prstGeom>
          <a:noFill/>
          <a:ln/>
        </p:spPr>
        <p:txBody>
          <a:bodyPr wrap="square"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1</a:t>
            </a:r>
            <a:endParaRPr lang="en-US" sz="1400" dirty="0"/>
          </a:p>
        </p:txBody>
      </p:sp>
      <p:sp>
        <p:nvSpPr>
          <p:cNvPr id="9" name="Text 7"/>
          <p:cNvSpPr/>
          <p:nvPr/>
        </p:nvSpPr>
        <p:spPr>
          <a:xfrm>
            <a:off x="274320" y="1783080"/>
            <a:ext cx="1417320" cy="201168"/>
          </a:xfrm>
          <a:prstGeom prst="rect">
            <a:avLst/>
          </a:prstGeom>
          <a:noFill/>
          <a:ln/>
        </p:spPr>
        <p:txBody>
          <a:bodyPr wrap="square" rtlCol="0" anchor="ctr"/>
          <a:lstStyle/>
          <a:p>
            <a:pPr algn="ctr" indent="0" marL="0">
              <a:buNone/>
            </a:pPr>
            <a:r>
              <a:rPr lang="en-US" sz="1000" b="1" dirty="0">
                <a:solidFill>
                  <a:srgbClr val="FFFFFF"/>
                </a:solidFill>
                <a:latin typeface="Calibri" pitchFamily="34" charset="0"/>
                <a:ea typeface="Calibri" pitchFamily="34" charset="-122"/>
                <a:cs typeface="Calibri" pitchFamily="34" charset="-120"/>
              </a:rPr>
              <a:t>Read SKILL.md</a:t>
            </a:r>
            <a:endParaRPr lang="en-US" sz="1000" dirty="0"/>
          </a:p>
        </p:txBody>
      </p:sp>
      <p:sp>
        <p:nvSpPr>
          <p:cNvPr id="10" name="Text 8"/>
          <p:cNvSpPr/>
          <p:nvPr/>
        </p:nvSpPr>
        <p:spPr>
          <a:xfrm>
            <a:off x="274320" y="1965960"/>
            <a:ext cx="1417320" cy="182880"/>
          </a:xfrm>
          <a:prstGeom prst="rect">
            <a:avLst/>
          </a:prstGeom>
          <a:noFill/>
          <a:ln/>
        </p:spPr>
        <p:txBody>
          <a:bodyPr wrap="square" rtlCol="0" anchor="ctr"/>
          <a:lstStyle/>
          <a:p>
            <a:pPr algn="ctr" indent="0" marL="0">
              <a:buNone/>
            </a:pPr>
            <a:r>
              <a:rPr lang="en-US" sz="850" dirty="0">
                <a:solidFill>
                  <a:srgbClr val="94A3B8"/>
                </a:solidFill>
                <a:latin typeface="Calibri" pitchFamily="34" charset="0"/>
                <a:ea typeface="Calibri" pitchFamily="34" charset="-122"/>
                <a:cs typeface="Calibri" pitchFamily="34" charset="-120"/>
              </a:rPr>
              <a:t>Generic instructions</a:t>
            </a:r>
            <a:endParaRPr lang="en-US" sz="850" dirty="0"/>
          </a:p>
        </p:txBody>
      </p:sp>
      <p:sp>
        <p:nvSpPr>
          <p:cNvPr id="11" name="Text 9"/>
          <p:cNvSpPr/>
          <p:nvPr/>
        </p:nvSpPr>
        <p:spPr>
          <a:xfrm>
            <a:off x="1737360" y="1508760"/>
            <a:ext cx="274320" cy="365760"/>
          </a:xfrm>
          <a:prstGeom prst="rect">
            <a:avLst/>
          </a:prstGeom>
          <a:noFill/>
          <a:ln/>
        </p:spPr>
        <p:txBody>
          <a:bodyPr wrap="square" rtlCol="0" anchor="ctr"/>
          <a:lstStyle/>
          <a:p>
            <a:pPr algn="ctr" indent="0" marL="0">
              <a:buNone/>
            </a:pPr>
            <a:r>
              <a:rPr lang="en-US" sz="1200" dirty="0">
                <a:solidFill>
                  <a:srgbClr val="0D9488"/>
                </a:solidFill>
              </a:rPr>
              <a:t>▶</a:t>
            </a:r>
            <a:endParaRPr lang="en-US" sz="1200" dirty="0"/>
          </a:p>
        </p:txBody>
      </p:sp>
      <p:sp>
        <p:nvSpPr>
          <p:cNvPr id="12" name="Shape 10"/>
          <p:cNvSpPr/>
          <p:nvPr/>
        </p:nvSpPr>
        <p:spPr>
          <a:xfrm>
            <a:off x="2011680" y="1234440"/>
            <a:ext cx="1508760" cy="1005840"/>
          </a:xfrm>
          <a:prstGeom prst="rect">
            <a:avLst/>
          </a:prstGeom>
          <a:solidFill>
            <a:srgbClr val="1A2744"/>
          </a:solidFill>
          <a:ln/>
        </p:spPr>
      </p:sp>
      <p:sp>
        <p:nvSpPr>
          <p:cNvPr id="13" name="Shape 11"/>
          <p:cNvSpPr/>
          <p:nvPr/>
        </p:nvSpPr>
        <p:spPr>
          <a:xfrm>
            <a:off x="2011680" y="1234440"/>
            <a:ext cx="1508760" cy="45720"/>
          </a:xfrm>
          <a:prstGeom prst="rect">
            <a:avLst/>
          </a:prstGeom>
          <a:solidFill>
            <a:srgbClr val="0D9488"/>
          </a:solidFill>
          <a:ln/>
        </p:spPr>
      </p:sp>
      <p:sp>
        <p:nvSpPr>
          <p:cNvPr id="14" name="Shape 12"/>
          <p:cNvSpPr/>
          <p:nvPr/>
        </p:nvSpPr>
        <p:spPr>
          <a:xfrm>
            <a:off x="2560320" y="1371600"/>
            <a:ext cx="365760" cy="365760"/>
          </a:xfrm>
          <a:prstGeom prst="ellipse">
            <a:avLst/>
          </a:prstGeom>
          <a:solidFill>
            <a:srgbClr val="0D9488"/>
          </a:solidFill>
          <a:ln/>
        </p:spPr>
      </p:sp>
      <p:sp>
        <p:nvSpPr>
          <p:cNvPr id="15" name="Text 13"/>
          <p:cNvSpPr/>
          <p:nvPr/>
        </p:nvSpPr>
        <p:spPr>
          <a:xfrm>
            <a:off x="2560320" y="1371600"/>
            <a:ext cx="365760" cy="365760"/>
          </a:xfrm>
          <a:prstGeom prst="rect">
            <a:avLst/>
          </a:prstGeom>
          <a:noFill/>
          <a:ln/>
        </p:spPr>
        <p:txBody>
          <a:bodyPr wrap="square"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2</a:t>
            </a:r>
            <a:endParaRPr lang="en-US" sz="1400" dirty="0"/>
          </a:p>
        </p:txBody>
      </p:sp>
      <p:sp>
        <p:nvSpPr>
          <p:cNvPr id="16" name="Text 14"/>
          <p:cNvSpPr/>
          <p:nvPr/>
        </p:nvSpPr>
        <p:spPr>
          <a:xfrm>
            <a:off x="2057400" y="1783080"/>
            <a:ext cx="1417320" cy="201168"/>
          </a:xfrm>
          <a:prstGeom prst="rect">
            <a:avLst/>
          </a:prstGeom>
          <a:noFill/>
          <a:ln/>
        </p:spPr>
        <p:txBody>
          <a:bodyPr wrap="square" rtlCol="0" anchor="ctr"/>
          <a:lstStyle/>
          <a:p>
            <a:pPr algn="ctr" indent="0" marL="0">
              <a:buNone/>
            </a:pPr>
            <a:r>
              <a:rPr lang="en-US" sz="1000" b="1" dirty="0">
                <a:solidFill>
                  <a:srgbClr val="FFFFFF"/>
                </a:solidFill>
                <a:latin typeface="Calibri" pitchFamily="34" charset="0"/>
                <a:ea typeface="Calibri" pitchFamily="34" charset="-122"/>
                <a:cs typeface="Calibri" pitchFamily="34" charset="-120"/>
              </a:rPr>
              <a:t>Inject Metadata</a:t>
            </a:r>
            <a:endParaRPr lang="en-US" sz="1000" dirty="0"/>
          </a:p>
        </p:txBody>
      </p:sp>
      <p:sp>
        <p:nvSpPr>
          <p:cNvPr id="17" name="Text 15"/>
          <p:cNvSpPr/>
          <p:nvPr/>
        </p:nvSpPr>
        <p:spPr>
          <a:xfrm>
            <a:off x="2057400" y="1965960"/>
            <a:ext cx="1417320" cy="182880"/>
          </a:xfrm>
          <a:prstGeom prst="rect">
            <a:avLst/>
          </a:prstGeom>
          <a:noFill/>
          <a:ln/>
        </p:spPr>
        <p:txBody>
          <a:bodyPr wrap="square" rtlCol="0" anchor="ctr"/>
          <a:lstStyle/>
          <a:p>
            <a:pPr algn="ctr" indent="0" marL="0">
              <a:buNone/>
            </a:pPr>
            <a:r>
              <a:rPr lang="en-US" sz="850" dirty="0">
                <a:solidFill>
                  <a:srgbClr val="94A3B8"/>
                </a:solidFill>
                <a:latin typeface="Calibri" pitchFamily="34" charset="0"/>
                <a:ea typeface="Calibri" pitchFamily="34" charset="-122"/>
                <a:cs typeface="Calibri" pitchFamily="34" charset="-120"/>
              </a:rPr>
              <a:t>YAML from skill.json</a:t>
            </a:r>
            <a:endParaRPr lang="en-US" sz="850" dirty="0"/>
          </a:p>
        </p:txBody>
      </p:sp>
      <p:sp>
        <p:nvSpPr>
          <p:cNvPr id="18" name="Text 16"/>
          <p:cNvSpPr/>
          <p:nvPr/>
        </p:nvSpPr>
        <p:spPr>
          <a:xfrm>
            <a:off x="3520440" y="1508760"/>
            <a:ext cx="274320" cy="365760"/>
          </a:xfrm>
          <a:prstGeom prst="rect">
            <a:avLst/>
          </a:prstGeom>
          <a:noFill/>
          <a:ln/>
        </p:spPr>
        <p:txBody>
          <a:bodyPr wrap="square" rtlCol="0" anchor="ctr"/>
          <a:lstStyle/>
          <a:p>
            <a:pPr algn="ctr" indent="0" marL="0">
              <a:buNone/>
            </a:pPr>
            <a:r>
              <a:rPr lang="en-US" sz="1200" dirty="0">
                <a:solidFill>
                  <a:srgbClr val="0D9488"/>
                </a:solidFill>
              </a:rPr>
              <a:t>▶</a:t>
            </a:r>
            <a:endParaRPr lang="en-US" sz="1200" dirty="0"/>
          </a:p>
        </p:txBody>
      </p:sp>
      <p:sp>
        <p:nvSpPr>
          <p:cNvPr id="19" name="Shape 17"/>
          <p:cNvSpPr/>
          <p:nvPr/>
        </p:nvSpPr>
        <p:spPr>
          <a:xfrm>
            <a:off x="3794760" y="1234440"/>
            <a:ext cx="1508760" cy="1005840"/>
          </a:xfrm>
          <a:prstGeom prst="rect">
            <a:avLst/>
          </a:prstGeom>
          <a:solidFill>
            <a:srgbClr val="1A2744"/>
          </a:solidFill>
          <a:ln/>
        </p:spPr>
      </p:sp>
      <p:sp>
        <p:nvSpPr>
          <p:cNvPr id="20" name="Shape 18"/>
          <p:cNvSpPr/>
          <p:nvPr/>
        </p:nvSpPr>
        <p:spPr>
          <a:xfrm>
            <a:off x="3794760" y="1234440"/>
            <a:ext cx="1508760" cy="45720"/>
          </a:xfrm>
          <a:prstGeom prst="rect">
            <a:avLst/>
          </a:prstGeom>
          <a:solidFill>
            <a:srgbClr val="0D9488"/>
          </a:solidFill>
          <a:ln/>
        </p:spPr>
      </p:sp>
      <p:sp>
        <p:nvSpPr>
          <p:cNvPr id="21" name="Shape 19"/>
          <p:cNvSpPr/>
          <p:nvPr/>
        </p:nvSpPr>
        <p:spPr>
          <a:xfrm>
            <a:off x="4343400" y="1371600"/>
            <a:ext cx="365760" cy="365760"/>
          </a:xfrm>
          <a:prstGeom prst="ellipse">
            <a:avLst/>
          </a:prstGeom>
          <a:solidFill>
            <a:srgbClr val="0D9488"/>
          </a:solidFill>
          <a:ln/>
        </p:spPr>
      </p:sp>
      <p:sp>
        <p:nvSpPr>
          <p:cNvPr id="22" name="Text 20"/>
          <p:cNvSpPr/>
          <p:nvPr/>
        </p:nvSpPr>
        <p:spPr>
          <a:xfrm>
            <a:off x="4343400" y="1371600"/>
            <a:ext cx="365760" cy="365760"/>
          </a:xfrm>
          <a:prstGeom prst="rect">
            <a:avLst/>
          </a:prstGeom>
          <a:noFill/>
          <a:ln/>
        </p:spPr>
        <p:txBody>
          <a:bodyPr wrap="square"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3</a:t>
            </a:r>
            <a:endParaRPr lang="en-US" sz="1400" dirty="0"/>
          </a:p>
        </p:txBody>
      </p:sp>
      <p:sp>
        <p:nvSpPr>
          <p:cNvPr id="23" name="Text 21"/>
          <p:cNvSpPr/>
          <p:nvPr/>
        </p:nvSpPr>
        <p:spPr>
          <a:xfrm>
            <a:off x="3840480" y="1783080"/>
            <a:ext cx="1417320" cy="201168"/>
          </a:xfrm>
          <a:prstGeom prst="rect">
            <a:avLst/>
          </a:prstGeom>
          <a:noFill/>
          <a:ln/>
        </p:spPr>
        <p:txBody>
          <a:bodyPr wrap="square" rtlCol="0" anchor="ctr"/>
          <a:lstStyle/>
          <a:p>
            <a:pPr algn="ctr" indent="0" marL="0">
              <a:buNone/>
            </a:pPr>
            <a:r>
              <a:rPr lang="en-US" sz="1000" b="1" dirty="0">
                <a:solidFill>
                  <a:srgbClr val="FFFFFF"/>
                </a:solidFill>
                <a:latin typeface="Calibri" pitchFamily="34" charset="0"/>
                <a:ea typeface="Calibri" pitchFamily="34" charset="-122"/>
                <a:cs typeface="Calibri" pitchFamily="34" charset="-120"/>
              </a:rPr>
              <a:t>Map Structure</a:t>
            </a:r>
            <a:endParaRPr lang="en-US" sz="1000" dirty="0"/>
          </a:p>
        </p:txBody>
      </p:sp>
      <p:sp>
        <p:nvSpPr>
          <p:cNvPr id="24" name="Text 22"/>
          <p:cNvSpPr/>
          <p:nvPr/>
        </p:nvSpPr>
        <p:spPr>
          <a:xfrm>
            <a:off x="3840480" y="1965960"/>
            <a:ext cx="1417320" cy="182880"/>
          </a:xfrm>
          <a:prstGeom prst="rect">
            <a:avLst/>
          </a:prstGeom>
          <a:noFill/>
          <a:ln/>
        </p:spPr>
        <p:txBody>
          <a:bodyPr wrap="square" rtlCol="0" anchor="ctr"/>
          <a:lstStyle/>
          <a:p>
            <a:pPr algn="ctr" indent="0" marL="0">
              <a:buNone/>
            </a:pPr>
            <a:r>
              <a:rPr lang="en-US" sz="850" dirty="0">
                <a:solidFill>
                  <a:srgbClr val="94A3B8"/>
                </a:solidFill>
                <a:latin typeface="Calibri" pitchFamily="34" charset="0"/>
                <a:ea typeface="Calibri" pitchFamily="34" charset="-122"/>
                <a:cs typeface="Calibri" pitchFamily="34" charset="-120"/>
              </a:rPr>
              <a:t>Agent-specific dirs</a:t>
            </a:r>
            <a:endParaRPr lang="en-US" sz="850" dirty="0"/>
          </a:p>
        </p:txBody>
      </p:sp>
      <p:sp>
        <p:nvSpPr>
          <p:cNvPr id="25" name="Text 23"/>
          <p:cNvSpPr/>
          <p:nvPr/>
        </p:nvSpPr>
        <p:spPr>
          <a:xfrm>
            <a:off x="5303520" y="1508760"/>
            <a:ext cx="274320" cy="365760"/>
          </a:xfrm>
          <a:prstGeom prst="rect">
            <a:avLst/>
          </a:prstGeom>
          <a:noFill/>
          <a:ln/>
        </p:spPr>
        <p:txBody>
          <a:bodyPr wrap="square" rtlCol="0" anchor="ctr"/>
          <a:lstStyle/>
          <a:p>
            <a:pPr algn="ctr" indent="0" marL="0">
              <a:buNone/>
            </a:pPr>
            <a:r>
              <a:rPr lang="en-US" sz="1200" dirty="0">
                <a:solidFill>
                  <a:srgbClr val="0D9488"/>
                </a:solidFill>
              </a:rPr>
              <a:t>▶</a:t>
            </a:r>
            <a:endParaRPr lang="en-US" sz="1200" dirty="0"/>
          </a:p>
        </p:txBody>
      </p:sp>
      <p:sp>
        <p:nvSpPr>
          <p:cNvPr id="26" name="Shape 24"/>
          <p:cNvSpPr/>
          <p:nvPr/>
        </p:nvSpPr>
        <p:spPr>
          <a:xfrm>
            <a:off x="5577840" y="1234440"/>
            <a:ext cx="1508760" cy="1005840"/>
          </a:xfrm>
          <a:prstGeom prst="rect">
            <a:avLst/>
          </a:prstGeom>
          <a:solidFill>
            <a:srgbClr val="1A2744"/>
          </a:solidFill>
          <a:ln/>
        </p:spPr>
      </p:sp>
      <p:sp>
        <p:nvSpPr>
          <p:cNvPr id="27" name="Shape 25"/>
          <p:cNvSpPr/>
          <p:nvPr/>
        </p:nvSpPr>
        <p:spPr>
          <a:xfrm>
            <a:off x="5577840" y="1234440"/>
            <a:ext cx="1508760" cy="45720"/>
          </a:xfrm>
          <a:prstGeom prst="rect">
            <a:avLst/>
          </a:prstGeom>
          <a:solidFill>
            <a:srgbClr val="0D9488"/>
          </a:solidFill>
          <a:ln/>
        </p:spPr>
      </p:sp>
      <p:sp>
        <p:nvSpPr>
          <p:cNvPr id="28" name="Shape 26"/>
          <p:cNvSpPr/>
          <p:nvPr/>
        </p:nvSpPr>
        <p:spPr>
          <a:xfrm>
            <a:off x="6126480" y="1371600"/>
            <a:ext cx="365760" cy="365760"/>
          </a:xfrm>
          <a:prstGeom prst="ellipse">
            <a:avLst/>
          </a:prstGeom>
          <a:solidFill>
            <a:srgbClr val="0D9488"/>
          </a:solidFill>
          <a:ln/>
        </p:spPr>
      </p:sp>
      <p:sp>
        <p:nvSpPr>
          <p:cNvPr id="29" name="Text 27"/>
          <p:cNvSpPr/>
          <p:nvPr/>
        </p:nvSpPr>
        <p:spPr>
          <a:xfrm>
            <a:off x="6126480" y="1371600"/>
            <a:ext cx="365760" cy="365760"/>
          </a:xfrm>
          <a:prstGeom prst="rect">
            <a:avLst/>
          </a:prstGeom>
          <a:noFill/>
          <a:ln/>
        </p:spPr>
        <p:txBody>
          <a:bodyPr wrap="square"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4</a:t>
            </a:r>
            <a:endParaRPr lang="en-US" sz="1400" dirty="0"/>
          </a:p>
        </p:txBody>
      </p:sp>
      <p:sp>
        <p:nvSpPr>
          <p:cNvPr id="30" name="Text 28"/>
          <p:cNvSpPr/>
          <p:nvPr/>
        </p:nvSpPr>
        <p:spPr>
          <a:xfrm>
            <a:off x="5623560" y="1783080"/>
            <a:ext cx="1417320" cy="201168"/>
          </a:xfrm>
          <a:prstGeom prst="rect">
            <a:avLst/>
          </a:prstGeom>
          <a:noFill/>
          <a:ln/>
        </p:spPr>
        <p:txBody>
          <a:bodyPr wrap="square" rtlCol="0" anchor="ctr"/>
          <a:lstStyle/>
          <a:p>
            <a:pPr algn="ctr" indent="0" marL="0">
              <a:buNone/>
            </a:pPr>
            <a:r>
              <a:rPr lang="en-US" sz="1000" b="1" dirty="0">
                <a:solidFill>
                  <a:srgbClr val="FFFFFF"/>
                </a:solidFill>
                <a:latin typeface="Calibri" pitchFamily="34" charset="0"/>
                <a:ea typeface="Calibri" pitchFamily="34" charset="-122"/>
                <a:cs typeface="Calibri" pitchFamily="34" charset="-120"/>
              </a:rPr>
              <a:t>Generate Manifest</a:t>
            </a:r>
            <a:endParaRPr lang="en-US" sz="1000" dirty="0"/>
          </a:p>
        </p:txBody>
      </p:sp>
      <p:sp>
        <p:nvSpPr>
          <p:cNvPr id="31" name="Text 29"/>
          <p:cNvSpPr/>
          <p:nvPr/>
        </p:nvSpPr>
        <p:spPr>
          <a:xfrm>
            <a:off x="5623560" y="1965960"/>
            <a:ext cx="1417320" cy="182880"/>
          </a:xfrm>
          <a:prstGeom prst="rect">
            <a:avLst/>
          </a:prstGeom>
          <a:noFill/>
          <a:ln/>
        </p:spPr>
        <p:txBody>
          <a:bodyPr wrap="square" rtlCol="0" anchor="ctr"/>
          <a:lstStyle/>
          <a:p>
            <a:pPr algn="ctr" indent="0" marL="0">
              <a:buNone/>
            </a:pPr>
            <a:r>
              <a:rPr lang="en-US" sz="850" dirty="0">
                <a:solidFill>
                  <a:srgbClr val="94A3B8"/>
                </a:solidFill>
                <a:latin typeface="Calibri" pitchFamily="34" charset="0"/>
                <a:ea typeface="Calibri" pitchFamily="34" charset="-122"/>
                <a:cs typeface="Calibri" pitchFamily="34" charset="-120"/>
              </a:rPr>
              <a:t>MANIFEST.yaml</a:t>
            </a:r>
            <a:endParaRPr lang="en-US" sz="850" dirty="0"/>
          </a:p>
        </p:txBody>
      </p:sp>
      <p:sp>
        <p:nvSpPr>
          <p:cNvPr id="32" name="Text 30"/>
          <p:cNvSpPr/>
          <p:nvPr/>
        </p:nvSpPr>
        <p:spPr>
          <a:xfrm>
            <a:off x="7086600" y="1508760"/>
            <a:ext cx="274320" cy="365760"/>
          </a:xfrm>
          <a:prstGeom prst="rect">
            <a:avLst/>
          </a:prstGeom>
          <a:noFill/>
          <a:ln/>
        </p:spPr>
        <p:txBody>
          <a:bodyPr wrap="square" rtlCol="0" anchor="ctr"/>
          <a:lstStyle/>
          <a:p>
            <a:pPr algn="ctr" indent="0" marL="0">
              <a:buNone/>
            </a:pPr>
            <a:r>
              <a:rPr lang="en-US" sz="1200" dirty="0">
                <a:solidFill>
                  <a:srgbClr val="0D9488"/>
                </a:solidFill>
              </a:rPr>
              <a:t>▶</a:t>
            </a:r>
            <a:endParaRPr lang="en-US" sz="1200" dirty="0"/>
          </a:p>
        </p:txBody>
      </p:sp>
      <p:sp>
        <p:nvSpPr>
          <p:cNvPr id="33" name="Shape 31"/>
          <p:cNvSpPr/>
          <p:nvPr/>
        </p:nvSpPr>
        <p:spPr>
          <a:xfrm>
            <a:off x="7360920" y="1234440"/>
            <a:ext cx="1508760" cy="1005840"/>
          </a:xfrm>
          <a:prstGeom prst="rect">
            <a:avLst/>
          </a:prstGeom>
          <a:solidFill>
            <a:srgbClr val="1A2744"/>
          </a:solidFill>
          <a:ln/>
        </p:spPr>
      </p:sp>
      <p:sp>
        <p:nvSpPr>
          <p:cNvPr id="34" name="Shape 32"/>
          <p:cNvSpPr/>
          <p:nvPr/>
        </p:nvSpPr>
        <p:spPr>
          <a:xfrm>
            <a:off x="7360920" y="1234440"/>
            <a:ext cx="1508760" cy="45720"/>
          </a:xfrm>
          <a:prstGeom prst="rect">
            <a:avLst/>
          </a:prstGeom>
          <a:solidFill>
            <a:srgbClr val="0D9488"/>
          </a:solidFill>
          <a:ln/>
        </p:spPr>
      </p:sp>
      <p:sp>
        <p:nvSpPr>
          <p:cNvPr id="35" name="Shape 33"/>
          <p:cNvSpPr/>
          <p:nvPr/>
        </p:nvSpPr>
        <p:spPr>
          <a:xfrm>
            <a:off x="7909560" y="1371600"/>
            <a:ext cx="365760" cy="365760"/>
          </a:xfrm>
          <a:prstGeom prst="ellipse">
            <a:avLst/>
          </a:prstGeom>
          <a:solidFill>
            <a:srgbClr val="0D9488"/>
          </a:solidFill>
          <a:ln/>
        </p:spPr>
      </p:sp>
      <p:sp>
        <p:nvSpPr>
          <p:cNvPr id="36" name="Text 34"/>
          <p:cNvSpPr/>
          <p:nvPr/>
        </p:nvSpPr>
        <p:spPr>
          <a:xfrm>
            <a:off x="7909560" y="1371600"/>
            <a:ext cx="365760" cy="365760"/>
          </a:xfrm>
          <a:prstGeom prst="rect">
            <a:avLst/>
          </a:prstGeom>
          <a:noFill/>
          <a:ln/>
        </p:spPr>
        <p:txBody>
          <a:bodyPr wrap="square"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5</a:t>
            </a:r>
            <a:endParaRPr lang="en-US" sz="1400" dirty="0"/>
          </a:p>
        </p:txBody>
      </p:sp>
      <p:sp>
        <p:nvSpPr>
          <p:cNvPr id="37" name="Text 35"/>
          <p:cNvSpPr/>
          <p:nvPr/>
        </p:nvSpPr>
        <p:spPr>
          <a:xfrm>
            <a:off x="7406640" y="1783080"/>
            <a:ext cx="1417320" cy="201168"/>
          </a:xfrm>
          <a:prstGeom prst="rect">
            <a:avLst/>
          </a:prstGeom>
          <a:noFill/>
          <a:ln/>
        </p:spPr>
        <p:txBody>
          <a:bodyPr wrap="square" rtlCol="0" anchor="ctr"/>
          <a:lstStyle/>
          <a:p>
            <a:pPr algn="ctr" indent="0" marL="0">
              <a:buNone/>
            </a:pPr>
            <a:r>
              <a:rPr lang="en-US" sz="1000" b="1" dirty="0">
                <a:solidFill>
                  <a:srgbClr val="FFFFFF"/>
                </a:solidFill>
                <a:latin typeface="Calibri" pitchFamily="34" charset="0"/>
                <a:ea typeface="Calibri" pitchFamily="34" charset="-122"/>
                <a:cs typeface="Calibri" pitchFamily="34" charset="-120"/>
              </a:rPr>
              <a:t>Update Instructions</a:t>
            </a:r>
            <a:endParaRPr lang="en-US" sz="1000" dirty="0"/>
          </a:p>
        </p:txBody>
      </p:sp>
      <p:sp>
        <p:nvSpPr>
          <p:cNvPr id="38" name="Text 36"/>
          <p:cNvSpPr/>
          <p:nvPr/>
        </p:nvSpPr>
        <p:spPr>
          <a:xfrm>
            <a:off x="7406640" y="1965960"/>
            <a:ext cx="1417320" cy="182880"/>
          </a:xfrm>
          <a:prstGeom prst="rect">
            <a:avLst/>
          </a:prstGeom>
          <a:noFill/>
          <a:ln/>
        </p:spPr>
        <p:txBody>
          <a:bodyPr wrap="square" rtlCol="0" anchor="ctr"/>
          <a:lstStyle/>
          <a:p>
            <a:pPr algn="ctr" indent="0" marL="0">
              <a:buNone/>
            </a:pPr>
            <a:r>
              <a:rPr lang="en-US" sz="850" dirty="0">
                <a:solidFill>
                  <a:srgbClr val="94A3B8"/>
                </a:solidFill>
                <a:latin typeface="Calibri" pitchFamily="34" charset="0"/>
                <a:ea typeface="Calibri" pitchFamily="34" charset="-122"/>
                <a:cs typeface="Calibri" pitchFamily="34" charset="-120"/>
              </a:rPr>
              <a:t>CLAUDE.md / .clinerules</a:t>
            </a:r>
            <a:endParaRPr lang="en-US" sz="850" dirty="0"/>
          </a:p>
        </p:txBody>
      </p:sp>
      <p:sp>
        <p:nvSpPr>
          <p:cNvPr id="39" name="Shape 37"/>
          <p:cNvSpPr/>
          <p:nvPr/>
        </p:nvSpPr>
        <p:spPr>
          <a:xfrm>
            <a:off x="457200" y="2514600"/>
            <a:ext cx="3931920" cy="2103120"/>
          </a:xfrm>
          <a:prstGeom prst="rect">
            <a:avLst/>
          </a:prstGeom>
          <a:solidFill>
            <a:srgbClr val="1E293B"/>
          </a:solidFill>
          <a:ln/>
          <a:effectLst>
            <a:outerShdw sx="100000" sy="100000" kx="0" ky="0" algn="bl" rotWithShape="0" blurRad="101600" dist="38100" dir="8100000">
              <a:srgbClr val="000000">
                <a:alpha val="15000"/>
              </a:srgbClr>
            </a:outerShdw>
          </a:effectLst>
        </p:spPr>
      </p:sp>
      <p:sp>
        <p:nvSpPr>
          <p:cNvPr id="40" name="Shape 38"/>
          <p:cNvSpPr/>
          <p:nvPr/>
        </p:nvSpPr>
        <p:spPr>
          <a:xfrm>
            <a:off x="457200" y="2514600"/>
            <a:ext cx="3931920" cy="292608"/>
          </a:xfrm>
          <a:prstGeom prst="rect">
            <a:avLst/>
          </a:prstGeom>
          <a:solidFill>
            <a:srgbClr val="334155"/>
          </a:solidFill>
          <a:ln/>
        </p:spPr>
      </p:sp>
      <p:sp>
        <p:nvSpPr>
          <p:cNvPr id="41" name="Text 39"/>
          <p:cNvSpPr/>
          <p:nvPr/>
        </p:nvSpPr>
        <p:spPr>
          <a:xfrm>
            <a:off x="640080" y="2514600"/>
            <a:ext cx="2743200" cy="292608"/>
          </a:xfrm>
          <a:prstGeom prst="rect">
            <a:avLst/>
          </a:prstGeom>
          <a:noFill/>
          <a:ln/>
        </p:spPr>
        <p:txBody>
          <a:bodyPr wrap="square" lIns="0" tIns="0" rIns="0" bIns="0" rtlCol="0" anchor="ctr"/>
          <a:lstStyle/>
          <a:p>
            <a:pPr indent="0" marL="0">
              <a:buNone/>
            </a:pPr>
            <a:r>
              <a:rPr lang="en-US" sz="1000" dirty="0">
                <a:solidFill>
                  <a:srgbClr val="94A3B8"/>
                </a:solidFill>
                <a:latin typeface="Consolas" pitchFamily="34" charset="0"/>
                <a:ea typeface="Consolas" pitchFamily="34" charset="-122"/>
                <a:cs typeface="Consolas" pitchFamily="34" charset="-120"/>
              </a:rPr>
              <a:t>Source (Generic)</a:t>
            </a:r>
            <a:endParaRPr lang="en-US" sz="1000" dirty="0"/>
          </a:p>
        </p:txBody>
      </p:sp>
      <p:sp>
        <p:nvSpPr>
          <p:cNvPr id="42" name="Text 40"/>
          <p:cNvSpPr/>
          <p:nvPr/>
        </p:nvSpPr>
        <p:spPr>
          <a:xfrm>
            <a:off x="640080" y="2852928"/>
            <a:ext cx="3566160" cy="182880"/>
          </a:xfrm>
          <a:prstGeom prst="rect">
            <a:avLst/>
          </a:prstGeom>
          <a:noFill/>
          <a:ln/>
        </p:spPr>
        <p:txBody>
          <a:bodyPr wrap="square" lIns="0" tIns="0" rIns="0" bIns="0" rtlCol="0" anchor="ctr"/>
          <a:lstStyle/>
          <a:p>
            <a:pPr indent="0" marL="0">
              <a:buNone/>
            </a:pPr>
            <a:r>
              <a:rPr lang="en-US" sz="850" dirty="0">
                <a:solidFill>
                  <a:srgbClr val="FFFFFF"/>
                </a:solidFill>
                <a:latin typeface="Consolas" pitchFamily="34" charset="0"/>
                <a:ea typeface="Consolas" pitchFamily="34" charset="-122"/>
                <a:cs typeface="Consolas" pitchFamily="34" charset="-120"/>
              </a:rPr>
              <a:t>skills/bmad-bmm-code-review/</a:t>
            </a:r>
            <a:endParaRPr lang="en-US" sz="850" dirty="0"/>
          </a:p>
        </p:txBody>
      </p:sp>
      <p:sp>
        <p:nvSpPr>
          <p:cNvPr id="43" name="Text 41"/>
          <p:cNvSpPr/>
          <p:nvPr/>
        </p:nvSpPr>
        <p:spPr>
          <a:xfrm>
            <a:off x="640080" y="3035808"/>
            <a:ext cx="3566160" cy="182880"/>
          </a:xfrm>
          <a:prstGeom prst="rect">
            <a:avLst/>
          </a:prstGeom>
          <a:noFill/>
          <a:ln/>
        </p:spPr>
        <p:txBody>
          <a:bodyPr wrap="square" lIns="0" tIns="0" rIns="0" bIns="0" rtlCol="0" anchor="ctr"/>
          <a:lstStyle/>
          <a:p>
            <a:pPr indent="0" marL="0">
              <a:buNone/>
            </a:pPr>
            <a:r>
              <a:rPr lang="en-US" sz="850" dirty="0">
                <a:solidFill>
                  <a:srgbClr val="94A3B8"/>
                </a:solidFill>
                <a:latin typeface="Consolas" pitchFamily="34" charset="0"/>
                <a:ea typeface="Consolas" pitchFamily="34" charset="-122"/>
                <a:cs typeface="Consolas" pitchFamily="34" charset="-120"/>
              </a:rPr>
              <a:t>  ├─ skill.json         # metadata</a:t>
            </a:r>
            <a:endParaRPr lang="en-US" sz="850" dirty="0"/>
          </a:p>
        </p:txBody>
      </p:sp>
      <p:sp>
        <p:nvSpPr>
          <p:cNvPr id="44" name="Text 42"/>
          <p:cNvSpPr/>
          <p:nvPr/>
        </p:nvSpPr>
        <p:spPr>
          <a:xfrm>
            <a:off x="640080" y="3218688"/>
            <a:ext cx="3566160" cy="182880"/>
          </a:xfrm>
          <a:prstGeom prst="rect">
            <a:avLst/>
          </a:prstGeom>
          <a:noFill/>
          <a:ln/>
        </p:spPr>
        <p:txBody>
          <a:bodyPr wrap="square" lIns="0" tIns="0" rIns="0" bIns="0" rtlCol="0" anchor="ctr"/>
          <a:lstStyle/>
          <a:p>
            <a:pPr indent="0" marL="0">
              <a:buNone/>
            </a:pPr>
            <a:r>
              <a:rPr lang="en-US" sz="850" dirty="0">
                <a:solidFill>
                  <a:srgbClr val="94A3B8"/>
                </a:solidFill>
                <a:latin typeface="Consolas" pitchFamily="34" charset="0"/>
                <a:ea typeface="Consolas" pitchFamily="34" charset="-122"/>
                <a:cs typeface="Consolas" pitchFamily="34" charset="-120"/>
              </a:rPr>
              <a:t>  ├─ SKILL.md           # instructions</a:t>
            </a:r>
            <a:endParaRPr lang="en-US" sz="850" dirty="0"/>
          </a:p>
        </p:txBody>
      </p:sp>
      <p:sp>
        <p:nvSpPr>
          <p:cNvPr id="45" name="Text 43"/>
          <p:cNvSpPr/>
          <p:nvPr/>
        </p:nvSpPr>
        <p:spPr>
          <a:xfrm>
            <a:off x="640080" y="3401568"/>
            <a:ext cx="3566160" cy="182880"/>
          </a:xfrm>
          <a:prstGeom prst="rect">
            <a:avLst/>
          </a:prstGeom>
          <a:noFill/>
          <a:ln/>
        </p:spPr>
        <p:txBody>
          <a:bodyPr wrap="square" lIns="0" tIns="0" rIns="0" bIns="0" rtlCol="0" anchor="ctr"/>
          <a:lstStyle/>
          <a:p>
            <a:pPr indent="0" marL="0">
              <a:buNone/>
            </a:pPr>
            <a:r>
              <a:rPr lang="en-US" sz="850" dirty="0">
                <a:solidFill>
                  <a:srgbClr val="94A3B8"/>
                </a:solidFill>
                <a:latin typeface="Consolas" pitchFamily="34" charset="0"/>
                <a:ea typeface="Consolas" pitchFamily="34" charset="-122"/>
                <a:cs typeface="Consolas" pitchFamily="34" charset="-120"/>
              </a:rPr>
              <a:t>  ├─ claude-code.md     # agent template</a:t>
            </a:r>
            <a:endParaRPr lang="en-US" sz="850" dirty="0"/>
          </a:p>
        </p:txBody>
      </p:sp>
      <p:sp>
        <p:nvSpPr>
          <p:cNvPr id="46" name="Text 44"/>
          <p:cNvSpPr/>
          <p:nvPr/>
        </p:nvSpPr>
        <p:spPr>
          <a:xfrm>
            <a:off x="640080" y="3584448"/>
            <a:ext cx="3566160" cy="182880"/>
          </a:xfrm>
          <a:prstGeom prst="rect">
            <a:avLst/>
          </a:prstGeom>
          <a:noFill/>
          <a:ln/>
        </p:spPr>
        <p:txBody>
          <a:bodyPr wrap="square" lIns="0" tIns="0" rIns="0" bIns="0" rtlCol="0" anchor="ctr"/>
          <a:lstStyle/>
          <a:p>
            <a:pPr indent="0" marL="0">
              <a:buNone/>
            </a:pPr>
            <a:r>
              <a:rPr lang="en-US" sz="850" dirty="0">
                <a:solidFill>
                  <a:srgbClr val="94A3B8"/>
                </a:solidFill>
                <a:latin typeface="Consolas" pitchFamily="34" charset="0"/>
                <a:ea typeface="Consolas" pitchFamily="34" charset="-122"/>
                <a:cs typeface="Consolas" pitchFamily="34" charset="-120"/>
              </a:rPr>
              <a:t>  ├─ scripts/           # executables</a:t>
            </a:r>
            <a:endParaRPr lang="en-US" sz="850" dirty="0"/>
          </a:p>
        </p:txBody>
      </p:sp>
      <p:sp>
        <p:nvSpPr>
          <p:cNvPr id="47" name="Text 45"/>
          <p:cNvSpPr/>
          <p:nvPr/>
        </p:nvSpPr>
        <p:spPr>
          <a:xfrm>
            <a:off x="640080" y="3767328"/>
            <a:ext cx="3566160" cy="182880"/>
          </a:xfrm>
          <a:prstGeom prst="rect">
            <a:avLst/>
          </a:prstGeom>
          <a:noFill/>
          <a:ln/>
        </p:spPr>
        <p:txBody>
          <a:bodyPr wrap="square" lIns="0" tIns="0" rIns="0" bIns="0" rtlCol="0" anchor="ctr"/>
          <a:lstStyle/>
          <a:p>
            <a:pPr indent="0" marL="0">
              <a:buNone/>
            </a:pPr>
            <a:r>
              <a:rPr lang="en-US" sz="850" dirty="0">
                <a:solidFill>
                  <a:srgbClr val="94A3B8"/>
                </a:solidFill>
                <a:latin typeface="Consolas" pitchFamily="34" charset="0"/>
                <a:ea typeface="Consolas" pitchFamily="34" charset="-122"/>
                <a:cs typeface="Consolas" pitchFamily="34" charset="-120"/>
              </a:rPr>
              <a:t>  └─ references/        # docs</a:t>
            </a:r>
            <a:endParaRPr lang="en-US" sz="850" dirty="0"/>
          </a:p>
        </p:txBody>
      </p:sp>
      <p:sp>
        <p:nvSpPr>
          <p:cNvPr id="48" name="Text 46"/>
          <p:cNvSpPr/>
          <p:nvPr/>
        </p:nvSpPr>
        <p:spPr>
          <a:xfrm>
            <a:off x="4343400" y="3246120"/>
            <a:ext cx="457200" cy="457200"/>
          </a:xfrm>
          <a:prstGeom prst="rect">
            <a:avLst/>
          </a:prstGeom>
          <a:noFill/>
          <a:ln/>
        </p:spPr>
        <p:txBody>
          <a:bodyPr wrap="square" rtlCol="0" anchor="ctr"/>
          <a:lstStyle/>
          <a:p>
            <a:pPr algn="ctr" indent="0" marL="0">
              <a:buNone/>
            </a:pPr>
            <a:r>
              <a:rPr lang="en-US" sz="2000" dirty="0">
                <a:solidFill>
                  <a:srgbClr val="0D9488"/>
                </a:solidFill>
              </a:rPr>
              <a:t>▶</a:t>
            </a:r>
            <a:endParaRPr lang="en-US" sz="2000" dirty="0"/>
          </a:p>
        </p:txBody>
      </p:sp>
      <p:sp>
        <p:nvSpPr>
          <p:cNvPr id="49" name="Shape 47"/>
          <p:cNvSpPr/>
          <p:nvPr/>
        </p:nvSpPr>
        <p:spPr>
          <a:xfrm>
            <a:off x="4754880" y="2514600"/>
            <a:ext cx="3931920" cy="2103120"/>
          </a:xfrm>
          <a:prstGeom prst="rect">
            <a:avLst/>
          </a:prstGeom>
          <a:solidFill>
            <a:srgbClr val="1E293B"/>
          </a:solidFill>
          <a:ln/>
          <a:effectLst>
            <a:outerShdw sx="100000" sy="100000" kx="0" ky="0" algn="bl" rotWithShape="0" blurRad="101600" dist="38100" dir="8100000">
              <a:srgbClr val="000000">
                <a:alpha val="15000"/>
              </a:srgbClr>
            </a:outerShdw>
          </a:effectLst>
        </p:spPr>
      </p:sp>
      <p:sp>
        <p:nvSpPr>
          <p:cNvPr id="50" name="Shape 48"/>
          <p:cNvSpPr/>
          <p:nvPr/>
        </p:nvSpPr>
        <p:spPr>
          <a:xfrm>
            <a:off x="4754880" y="2514600"/>
            <a:ext cx="3931920" cy="292608"/>
          </a:xfrm>
          <a:prstGeom prst="rect">
            <a:avLst/>
          </a:prstGeom>
          <a:solidFill>
            <a:srgbClr val="334155"/>
          </a:solidFill>
          <a:ln/>
        </p:spPr>
      </p:sp>
      <p:sp>
        <p:nvSpPr>
          <p:cNvPr id="51" name="Text 49"/>
          <p:cNvSpPr/>
          <p:nvPr/>
        </p:nvSpPr>
        <p:spPr>
          <a:xfrm>
            <a:off x="4937760" y="2514600"/>
            <a:ext cx="2743200" cy="292608"/>
          </a:xfrm>
          <a:prstGeom prst="rect">
            <a:avLst/>
          </a:prstGeom>
          <a:noFill/>
          <a:ln/>
        </p:spPr>
        <p:txBody>
          <a:bodyPr wrap="square" lIns="0" tIns="0" rIns="0" bIns="0" rtlCol="0" anchor="ctr"/>
          <a:lstStyle/>
          <a:p>
            <a:pPr indent="0" marL="0">
              <a:buNone/>
            </a:pPr>
            <a:r>
              <a:rPr lang="en-US" sz="1000" dirty="0">
                <a:solidFill>
                  <a:srgbClr val="94A3B8"/>
                </a:solidFill>
                <a:latin typeface="Consolas" pitchFamily="34" charset="0"/>
                <a:ea typeface="Consolas" pitchFamily="34" charset="-122"/>
                <a:cs typeface="Consolas" pitchFamily="34" charset="-120"/>
              </a:rPr>
              <a:t>Installed (Claude Code)</a:t>
            </a:r>
            <a:endParaRPr lang="en-US" sz="1000" dirty="0"/>
          </a:p>
        </p:txBody>
      </p:sp>
      <p:sp>
        <p:nvSpPr>
          <p:cNvPr id="52" name="Text 50"/>
          <p:cNvSpPr/>
          <p:nvPr/>
        </p:nvSpPr>
        <p:spPr>
          <a:xfrm>
            <a:off x="4937760" y="2852928"/>
            <a:ext cx="3566160" cy="182880"/>
          </a:xfrm>
          <a:prstGeom prst="rect">
            <a:avLst/>
          </a:prstGeom>
          <a:noFill/>
          <a:ln/>
        </p:spPr>
        <p:txBody>
          <a:bodyPr wrap="square" lIns="0" tIns="0" rIns="0" bIns="0" rtlCol="0" anchor="ctr"/>
          <a:lstStyle/>
          <a:p>
            <a:pPr indent="0" marL="0">
              <a:buNone/>
            </a:pPr>
            <a:r>
              <a:rPr lang="en-US" sz="850" dirty="0">
                <a:solidFill>
                  <a:srgbClr val="FFFFFF"/>
                </a:solidFill>
                <a:latin typeface="Consolas" pitchFamily="34" charset="0"/>
                <a:ea typeface="Consolas" pitchFamily="34" charset="-122"/>
                <a:cs typeface="Consolas" pitchFamily="34" charset="-120"/>
              </a:rPr>
              <a:t>.claude/skills/bmad-bmm-code-review/</a:t>
            </a:r>
            <a:endParaRPr lang="en-US" sz="850" dirty="0"/>
          </a:p>
        </p:txBody>
      </p:sp>
      <p:sp>
        <p:nvSpPr>
          <p:cNvPr id="53" name="Text 51"/>
          <p:cNvSpPr/>
          <p:nvPr/>
        </p:nvSpPr>
        <p:spPr>
          <a:xfrm>
            <a:off x="4937760" y="3035808"/>
            <a:ext cx="3566160" cy="182880"/>
          </a:xfrm>
          <a:prstGeom prst="rect">
            <a:avLst/>
          </a:prstGeom>
          <a:noFill/>
          <a:ln/>
        </p:spPr>
        <p:txBody>
          <a:bodyPr wrap="square" lIns="0" tIns="0" rIns="0" bIns="0" rtlCol="0" anchor="ctr"/>
          <a:lstStyle/>
          <a:p>
            <a:pPr indent="0" marL="0">
              <a:buNone/>
            </a:pPr>
            <a:r>
              <a:rPr lang="en-US" sz="850" dirty="0">
                <a:solidFill>
                  <a:srgbClr val="14B8A6"/>
                </a:solidFill>
                <a:latin typeface="Consolas" pitchFamily="34" charset="0"/>
                <a:ea typeface="Consolas" pitchFamily="34" charset="-122"/>
                <a:cs typeface="Consolas" pitchFamily="34" charset="-120"/>
              </a:rPr>
              <a:t>  ├─ SKILL.md           # + YAML injected</a:t>
            </a:r>
            <a:endParaRPr lang="en-US" sz="850" dirty="0"/>
          </a:p>
        </p:txBody>
      </p:sp>
      <p:sp>
        <p:nvSpPr>
          <p:cNvPr id="54" name="Text 52"/>
          <p:cNvSpPr/>
          <p:nvPr/>
        </p:nvSpPr>
        <p:spPr>
          <a:xfrm>
            <a:off x="4937760" y="3218688"/>
            <a:ext cx="3566160" cy="182880"/>
          </a:xfrm>
          <a:prstGeom prst="rect">
            <a:avLst/>
          </a:prstGeom>
          <a:noFill/>
          <a:ln/>
        </p:spPr>
        <p:txBody>
          <a:bodyPr wrap="square" lIns="0" tIns="0" rIns="0" bIns="0" rtlCol="0" anchor="ctr"/>
          <a:lstStyle/>
          <a:p>
            <a:pPr indent="0" marL="0">
              <a:buNone/>
            </a:pPr>
            <a:r>
              <a:rPr lang="en-US" sz="850" dirty="0">
                <a:solidFill>
                  <a:srgbClr val="FFFFFF"/>
                </a:solidFill>
                <a:latin typeface="Consolas" pitchFamily="34" charset="0"/>
                <a:ea typeface="Consolas" pitchFamily="34" charset="-122"/>
                <a:cs typeface="Consolas" pitchFamily="34" charset="-120"/>
              </a:rPr>
              <a:t>  ├─ scripts/</a:t>
            </a:r>
            <a:endParaRPr lang="en-US" sz="850" dirty="0"/>
          </a:p>
        </p:txBody>
      </p:sp>
      <p:sp>
        <p:nvSpPr>
          <p:cNvPr id="55" name="Text 53"/>
          <p:cNvSpPr/>
          <p:nvPr/>
        </p:nvSpPr>
        <p:spPr>
          <a:xfrm>
            <a:off x="4937760" y="3401568"/>
            <a:ext cx="3566160" cy="182880"/>
          </a:xfrm>
          <a:prstGeom prst="rect">
            <a:avLst/>
          </a:prstGeom>
          <a:noFill/>
          <a:ln/>
        </p:spPr>
        <p:txBody>
          <a:bodyPr wrap="square" lIns="0" tIns="0" rIns="0" bIns="0" rtlCol="0" anchor="ctr"/>
          <a:lstStyle/>
          <a:p>
            <a:pPr indent="0" marL="0">
              <a:buNone/>
            </a:pPr>
            <a:r>
              <a:rPr lang="en-US" sz="850" dirty="0">
                <a:solidFill>
                  <a:srgbClr val="FFFFFF"/>
                </a:solidFill>
                <a:latin typeface="Consolas" pitchFamily="34" charset="0"/>
                <a:ea typeface="Consolas" pitchFamily="34" charset="-122"/>
                <a:cs typeface="Consolas" pitchFamily="34" charset="-120"/>
              </a:rPr>
              <a:t>  └─ references/</a:t>
            </a:r>
            <a:endParaRPr lang="en-US" sz="850" dirty="0"/>
          </a:p>
        </p:txBody>
      </p:sp>
      <p:sp>
        <p:nvSpPr>
          <p:cNvPr id="56" name="Text 54"/>
          <p:cNvSpPr/>
          <p:nvPr/>
        </p:nvSpPr>
        <p:spPr>
          <a:xfrm>
            <a:off x="4937760" y="3584448"/>
            <a:ext cx="3566160" cy="182880"/>
          </a:xfrm>
          <a:prstGeom prst="rect">
            <a:avLst/>
          </a:prstGeom>
          <a:noFill/>
          <a:ln/>
        </p:spPr>
        <p:txBody>
          <a:bodyPr wrap="square" lIns="0" tIns="0" rIns="0" bIns="0" rtlCol="0" anchor="ctr"/>
          <a:lstStyle/>
          <a:p>
            <a:pPr indent="0" marL="0">
              <a:buNone/>
            </a:pPr>
            <a:r>
              <a:rPr lang="en-US" sz="850" dirty="0">
                <a:solidFill>
                  <a:srgbClr val="14B8A6"/>
                </a:solidFill>
                <a:latin typeface="Consolas" pitchFamily="34" charset="0"/>
                <a:ea typeface="Consolas" pitchFamily="34" charset="-122"/>
                <a:cs typeface="Consolas" pitchFamily="34" charset="-120"/>
              </a:rPr>
              <a:t>.claude/skills/MANIFEST.yaml</a:t>
            </a:r>
            <a:endParaRPr lang="en-US" sz="850" dirty="0"/>
          </a:p>
        </p:txBody>
      </p:sp>
      <p:sp>
        <p:nvSpPr>
          <p:cNvPr id="57" name="Text 55"/>
          <p:cNvSpPr/>
          <p:nvPr/>
        </p:nvSpPr>
        <p:spPr>
          <a:xfrm>
            <a:off x="4937760" y="3767328"/>
            <a:ext cx="3566160" cy="182880"/>
          </a:xfrm>
          <a:prstGeom prst="rect">
            <a:avLst/>
          </a:prstGeom>
          <a:noFill/>
          <a:ln/>
        </p:spPr>
        <p:txBody>
          <a:bodyPr wrap="square" lIns="0" tIns="0" rIns="0" bIns="0" rtlCol="0" anchor="ctr"/>
          <a:lstStyle/>
          <a:p>
            <a:pPr indent="0" marL="0">
              <a:buNone/>
            </a:pPr>
            <a:r>
              <a:rPr lang="en-US" sz="850" dirty="0">
                <a:solidFill>
                  <a:srgbClr val="14B8A6"/>
                </a:solidFill>
                <a:latin typeface="Consolas" pitchFamily="34" charset="0"/>
                <a:ea typeface="Consolas" pitchFamily="34" charset="-122"/>
                <a:cs typeface="Consolas" pitchFamily="34" charset="-120"/>
              </a:rPr>
              <a:t>CLAUDE.md                  # updated</a:t>
            </a:r>
            <a:endParaRPr lang="en-US" sz="850" dirty="0"/>
          </a:p>
        </p:txBody>
      </p:sp>
      <p:sp>
        <p:nvSpPr>
          <p:cNvPr id="58" name="Text 56"/>
          <p:cNvSpPr/>
          <p:nvPr/>
        </p:nvSpPr>
        <p:spPr>
          <a:xfrm>
            <a:off x="457200" y="4709160"/>
            <a:ext cx="8229600" cy="274320"/>
          </a:xfrm>
          <a:prstGeom prst="rect">
            <a:avLst/>
          </a:prstGeom>
          <a:noFill/>
          <a:ln/>
        </p:spPr>
        <p:txBody>
          <a:bodyPr wrap="square" rtlCol="0" anchor="ctr"/>
          <a:lstStyle/>
          <a:p>
            <a:pPr algn="ctr" indent="0" marL="0">
              <a:buNone/>
            </a:pPr>
            <a:r>
              <a:rPr lang="en-US" sz="1000" i="1" dirty="0">
                <a:solidFill>
                  <a:srgbClr val="14B8A6"/>
                </a:solidFill>
                <a:latin typeface="Calibri" pitchFamily="34" charset="0"/>
                <a:ea typeface="Calibri" pitchFamily="34" charset="-122"/>
                <a:cs typeface="Calibri" pitchFamily="34" charset="-120"/>
              </a:rPr>
              <a:t>One generic skill definition → 6 different agent installations, each with native directory structure</a:t>
            </a:r>
            <a:endParaRPr lang="en-US" sz="1000" dirty="0"/>
          </a:p>
        </p:txBody>
      </p:sp>
      <p:sp>
        <p:nvSpPr>
          <p:cNvPr id="59" name="Text 57"/>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62 / 100</a:t>
            </a:r>
            <a:endParaRPr lang="en-US" sz="800"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name="Slide 63">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ma-agents — 12 Supported Coding AI Assistants</a:t>
            </a:r>
            <a:endParaRPr lang="en-US" sz="2600" dirty="0"/>
          </a:p>
        </p:txBody>
      </p:sp>
      <p:sp>
        <p:nvSpPr>
          <p:cNvPr id="5" name="Text 3"/>
          <p:cNvSpPr/>
          <p:nvPr/>
        </p:nvSpPr>
        <p:spPr>
          <a:xfrm>
            <a:off x="320040" y="1005840"/>
            <a:ext cx="8229600" cy="256032"/>
          </a:xfrm>
          <a:prstGeom prst="rect">
            <a:avLst/>
          </a:prstGeom>
          <a:noFill/>
          <a:ln/>
        </p:spPr>
        <p:txBody>
          <a:bodyPr wrap="square" lIns="0" tIns="0" rIns="0" bIns="0" rtlCol="0" anchor="ctr"/>
          <a:lstStyle/>
          <a:p>
            <a:pPr indent="0" marL="0">
              <a:buNone/>
            </a:pPr>
            <a:r>
              <a:rPr lang="en-US" sz="1100" b="1" dirty="0">
                <a:solidFill>
                  <a:srgbClr val="1E293B"/>
                </a:solidFill>
                <a:latin typeface="Calibri" pitchFamily="34" charset="0"/>
                <a:ea typeface="Calibri" pitchFamily="34" charset="-122"/>
                <a:cs typeface="Calibri" pitchFamily="34" charset="-120"/>
              </a:rPr>
              <a:t>IDE Agents — Skills install to standard paths</a:t>
            </a:r>
            <a:endParaRPr lang="en-US" sz="1100" dirty="0"/>
          </a:p>
        </p:txBody>
      </p:sp>
      <p:sp>
        <p:nvSpPr>
          <p:cNvPr id="6" name="Shape 4"/>
          <p:cNvSpPr/>
          <p:nvPr/>
        </p:nvSpPr>
        <p:spPr>
          <a:xfrm>
            <a:off x="182880" y="1298448"/>
            <a:ext cx="1143000" cy="68580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7" name="Shape 5"/>
          <p:cNvSpPr/>
          <p:nvPr/>
        </p:nvSpPr>
        <p:spPr>
          <a:xfrm>
            <a:off x="182880" y="1298448"/>
            <a:ext cx="1143000" cy="45720"/>
          </a:xfrm>
          <a:prstGeom prst="rect">
            <a:avLst/>
          </a:prstGeom>
          <a:solidFill>
            <a:srgbClr val="0D9488"/>
          </a:solidFill>
          <a:ln/>
        </p:spPr>
      </p:sp>
      <p:sp>
        <p:nvSpPr>
          <p:cNvPr id="8" name="Text 6"/>
          <p:cNvSpPr/>
          <p:nvPr/>
        </p:nvSpPr>
        <p:spPr>
          <a:xfrm>
            <a:off x="228600" y="1371600"/>
            <a:ext cx="1051560" cy="256032"/>
          </a:xfrm>
          <a:prstGeom prst="rect">
            <a:avLst/>
          </a:prstGeom>
          <a:noFill/>
          <a:ln/>
        </p:spPr>
        <p:txBody>
          <a:bodyPr wrap="square" lIns="0" tIns="0" rIns="0" bIns="0" rtlCol="0" anchor="ctr"/>
          <a:lstStyle/>
          <a:p>
            <a:pPr indent="0" marL="0">
              <a:buNone/>
            </a:pPr>
            <a:r>
              <a:rPr lang="en-US" sz="900" b="1" dirty="0">
                <a:solidFill>
                  <a:srgbClr val="1E293B"/>
                </a:solidFill>
                <a:latin typeface="Calibri" pitchFamily="34" charset="0"/>
                <a:ea typeface="Calibri" pitchFamily="34" charset="-122"/>
                <a:cs typeface="Calibri" pitchFamily="34" charset="-120"/>
              </a:rPr>
              <a:t>Claude Code</a:t>
            </a:r>
            <a:endParaRPr lang="en-US" sz="900" dirty="0"/>
          </a:p>
        </p:txBody>
      </p:sp>
      <p:sp>
        <p:nvSpPr>
          <p:cNvPr id="9" name="Text 7"/>
          <p:cNvSpPr/>
          <p:nvPr/>
        </p:nvSpPr>
        <p:spPr>
          <a:xfrm>
            <a:off x="228600" y="1627632"/>
            <a:ext cx="1051560" cy="228600"/>
          </a:xfrm>
          <a:prstGeom prst="rect">
            <a:avLst/>
          </a:prstGeom>
          <a:noFill/>
          <a:ln/>
        </p:spPr>
        <p:txBody>
          <a:bodyPr wrap="square" lIns="0" tIns="0" rIns="0" bIns="0" rtlCol="0" anchor="ctr"/>
          <a:lstStyle/>
          <a:p>
            <a:pPr indent="0" marL="0">
              <a:buNone/>
            </a:pPr>
            <a:r>
              <a:rPr lang="en-US" sz="650" dirty="0">
                <a:solidFill>
                  <a:srgbClr val="94A3B8"/>
                </a:solidFill>
                <a:latin typeface="Consolas" pitchFamily="34" charset="0"/>
                <a:ea typeface="Consolas" pitchFamily="34" charset="-122"/>
                <a:cs typeface="Consolas" pitchFamily="34" charset="-120"/>
              </a:rPr>
              <a:t>.claude/skills/</a:t>
            </a:r>
            <a:endParaRPr lang="en-US" sz="650" dirty="0"/>
          </a:p>
        </p:txBody>
      </p:sp>
      <p:sp>
        <p:nvSpPr>
          <p:cNvPr id="10" name="Shape 8"/>
          <p:cNvSpPr/>
          <p:nvPr/>
        </p:nvSpPr>
        <p:spPr>
          <a:xfrm>
            <a:off x="1444752" y="1298448"/>
            <a:ext cx="1143000" cy="68580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11" name="Shape 9"/>
          <p:cNvSpPr/>
          <p:nvPr/>
        </p:nvSpPr>
        <p:spPr>
          <a:xfrm>
            <a:off x="1444752" y="1298448"/>
            <a:ext cx="1143000" cy="45720"/>
          </a:xfrm>
          <a:prstGeom prst="rect">
            <a:avLst/>
          </a:prstGeom>
          <a:solidFill>
            <a:srgbClr val="2563EB"/>
          </a:solidFill>
          <a:ln/>
        </p:spPr>
      </p:sp>
      <p:sp>
        <p:nvSpPr>
          <p:cNvPr id="12" name="Text 10"/>
          <p:cNvSpPr/>
          <p:nvPr/>
        </p:nvSpPr>
        <p:spPr>
          <a:xfrm>
            <a:off x="1490472" y="1371600"/>
            <a:ext cx="1051560" cy="256032"/>
          </a:xfrm>
          <a:prstGeom prst="rect">
            <a:avLst/>
          </a:prstGeom>
          <a:noFill/>
          <a:ln/>
        </p:spPr>
        <p:txBody>
          <a:bodyPr wrap="square" lIns="0" tIns="0" rIns="0" bIns="0" rtlCol="0" anchor="ctr"/>
          <a:lstStyle/>
          <a:p>
            <a:pPr indent="0" marL="0">
              <a:buNone/>
            </a:pPr>
            <a:r>
              <a:rPr lang="en-US" sz="900" b="1" dirty="0">
                <a:solidFill>
                  <a:srgbClr val="1E293B"/>
                </a:solidFill>
                <a:latin typeface="Calibri" pitchFamily="34" charset="0"/>
                <a:ea typeface="Calibri" pitchFamily="34" charset="-122"/>
                <a:cs typeface="Calibri" pitchFamily="34" charset="-120"/>
              </a:rPr>
              <a:t>Gemini</a:t>
            </a:r>
            <a:endParaRPr lang="en-US" sz="900" dirty="0"/>
          </a:p>
        </p:txBody>
      </p:sp>
      <p:sp>
        <p:nvSpPr>
          <p:cNvPr id="13" name="Text 11"/>
          <p:cNvSpPr/>
          <p:nvPr/>
        </p:nvSpPr>
        <p:spPr>
          <a:xfrm>
            <a:off x="1490472" y="1627632"/>
            <a:ext cx="1051560" cy="228600"/>
          </a:xfrm>
          <a:prstGeom prst="rect">
            <a:avLst/>
          </a:prstGeom>
          <a:noFill/>
          <a:ln/>
        </p:spPr>
        <p:txBody>
          <a:bodyPr wrap="square" lIns="0" tIns="0" rIns="0" bIns="0" rtlCol="0" anchor="ctr"/>
          <a:lstStyle/>
          <a:p>
            <a:pPr indent="0" marL="0">
              <a:buNone/>
            </a:pPr>
            <a:r>
              <a:rPr lang="en-US" sz="650" dirty="0">
                <a:solidFill>
                  <a:srgbClr val="94A3B8"/>
                </a:solidFill>
                <a:latin typeface="Consolas" pitchFamily="34" charset="0"/>
                <a:ea typeface="Consolas" pitchFamily="34" charset="-122"/>
                <a:cs typeface="Consolas" pitchFamily="34" charset="-120"/>
              </a:rPr>
              <a:t>.gemini/skills/</a:t>
            </a:r>
            <a:endParaRPr lang="en-US" sz="650" dirty="0"/>
          </a:p>
        </p:txBody>
      </p:sp>
      <p:sp>
        <p:nvSpPr>
          <p:cNvPr id="14" name="Shape 12"/>
          <p:cNvSpPr/>
          <p:nvPr/>
        </p:nvSpPr>
        <p:spPr>
          <a:xfrm>
            <a:off x="2706624" y="1298448"/>
            <a:ext cx="1143000" cy="68580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15" name="Shape 13"/>
          <p:cNvSpPr/>
          <p:nvPr/>
        </p:nvSpPr>
        <p:spPr>
          <a:xfrm>
            <a:off x="2706624" y="1298448"/>
            <a:ext cx="1143000" cy="45720"/>
          </a:xfrm>
          <a:prstGeom prst="rect">
            <a:avLst/>
          </a:prstGeom>
          <a:solidFill>
            <a:srgbClr val="0F1B2D"/>
          </a:solidFill>
          <a:ln/>
        </p:spPr>
      </p:sp>
      <p:sp>
        <p:nvSpPr>
          <p:cNvPr id="16" name="Text 14"/>
          <p:cNvSpPr/>
          <p:nvPr/>
        </p:nvSpPr>
        <p:spPr>
          <a:xfrm>
            <a:off x="2752344" y="1371600"/>
            <a:ext cx="1051560" cy="256032"/>
          </a:xfrm>
          <a:prstGeom prst="rect">
            <a:avLst/>
          </a:prstGeom>
          <a:noFill/>
          <a:ln/>
        </p:spPr>
        <p:txBody>
          <a:bodyPr wrap="square" lIns="0" tIns="0" rIns="0" bIns="0" rtlCol="0" anchor="ctr"/>
          <a:lstStyle/>
          <a:p>
            <a:pPr indent="0" marL="0">
              <a:buNone/>
            </a:pPr>
            <a:r>
              <a:rPr lang="en-US" sz="900" b="1" dirty="0">
                <a:solidFill>
                  <a:srgbClr val="1E293B"/>
                </a:solidFill>
                <a:latin typeface="Calibri" pitchFamily="34" charset="0"/>
                <a:ea typeface="Calibri" pitchFamily="34" charset="-122"/>
                <a:cs typeface="Calibri" pitchFamily="34" charset="-120"/>
              </a:rPr>
              <a:t>Copilot</a:t>
            </a:r>
            <a:endParaRPr lang="en-US" sz="900" dirty="0"/>
          </a:p>
        </p:txBody>
      </p:sp>
      <p:sp>
        <p:nvSpPr>
          <p:cNvPr id="17" name="Text 15"/>
          <p:cNvSpPr/>
          <p:nvPr/>
        </p:nvSpPr>
        <p:spPr>
          <a:xfrm>
            <a:off x="2752344" y="1627632"/>
            <a:ext cx="1051560" cy="228600"/>
          </a:xfrm>
          <a:prstGeom prst="rect">
            <a:avLst/>
          </a:prstGeom>
          <a:noFill/>
          <a:ln/>
        </p:spPr>
        <p:txBody>
          <a:bodyPr wrap="square" lIns="0" tIns="0" rIns="0" bIns="0" rtlCol="0" anchor="ctr"/>
          <a:lstStyle/>
          <a:p>
            <a:pPr indent="0" marL="0">
              <a:buNone/>
            </a:pPr>
            <a:r>
              <a:rPr lang="en-US" sz="650" dirty="0">
                <a:solidFill>
                  <a:srgbClr val="94A3B8"/>
                </a:solidFill>
                <a:latin typeface="Consolas" pitchFamily="34" charset="0"/>
                <a:ea typeface="Consolas" pitchFamily="34" charset="-122"/>
                <a:cs typeface="Consolas" pitchFamily="34" charset="-120"/>
              </a:rPr>
              <a:t>.github/copilot/skills/</a:t>
            </a:r>
            <a:endParaRPr lang="en-US" sz="650" dirty="0"/>
          </a:p>
        </p:txBody>
      </p:sp>
      <p:sp>
        <p:nvSpPr>
          <p:cNvPr id="18" name="Shape 16"/>
          <p:cNvSpPr/>
          <p:nvPr/>
        </p:nvSpPr>
        <p:spPr>
          <a:xfrm>
            <a:off x="3968496" y="1298448"/>
            <a:ext cx="1143000" cy="68580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19" name="Shape 17"/>
          <p:cNvSpPr/>
          <p:nvPr/>
        </p:nvSpPr>
        <p:spPr>
          <a:xfrm>
            <a:off x="3968496" y="1298448"/>
            <a:ext cx="1143000" cy="45720"/>
          </a:xfrm>
          <a:prstGeom prst="rect">
            <a:avLst/>
          </a:prstGeom>
          <a:solidFill>
            <a:srgbClr val="EA580C"/>
          </a:solidFill>
          <a:ln/>
        </p:spPr>
      </p:sp>
      <p:sp>
        <p:nvSpPr>
          <p:cNvPr id="20" name="Text 18"/>
          <p:cNvSpPr/>
          <p:nvPr/>
        </p:nvSpPr>
        <p:spPr>
          <a:xfrm>
            <a:off x="4014216" y="1371600"/>
            <a:ext cx="1051560" cy="256032"/>
          </a:xfrm>
          <a:prstGeom prst="rect">
            <a:avLst/>
          </a:prstGeom>
          <a:noFill/>
          <a:ln/>
        </p:spPr>
        <p:txBody>
          <a:bodyPr wrap="square" lIns="0" tIns="0" rIns="0" bIns="0" rtlCol="0" anchor="ctr"/>
          <a:lstStyle/>
          <a:p>
            <a:pPr indent="0" marL="0">
              <a:buNone/>
            </a:pPr>
            <a:r>
              <a:rPr lang="en-US" sz="900" b="1" dirty="0">
                <a:solidFill>
                  <a:srgbClr val="1E293B"/>
                </a:solidFill>
                <a:latin typeface="Calibri" pitchFamily="34" charset="0"/>
                <a:ea typeface="Calibri" pitchFamily="34" charset="-122"/>
                <a:cs typeface="Calibri" pitchFamily="34" charset="-120"/>
              </a:rPr>
              <a:t>Antigravity</a:t>
            </a:r>
            <a:endParaRPr lang="en-US" sz="900" dirty="0"/>
          </a:p>
        </p:txBody>
      </p:sp>
      <p:sp>
        <p:nvSpPr>
          <p:cNvPr id="21" name="Text 19"/>
          <p:cNvSpPr/>
          <p:nvPr/>
        </p:nvSpPr>
        <p:spPr>
          <a:xfrm>
            <a:off x="4014216" y="1627632"/>
            <a:ext cx="1051560" cy="228600"/>
          </a:xfrm>
          <a:prstGeom prst="rect">
            <a:avLst/>
          </a:prstGeom>
          <a:noFill/>
          <a:ln/>
        </p:spPr>
        <p:txBody>
          <a:bodyPr wrap="square" lIns="0" tIns="0" rIns="0" bIns="0" rtlCol="0" anchor="ctr"/>
          <a:lstStyle/>
          <a:p>
            <a:pPr indent="0" marL="0">
              <a:buNone/>
            </a:pPr>
            <a:r>
              <a:rPr lang="en-US" sz="650" dirty="0">
                <a:solidFill>
                  <a:srgbClr val="94A3B8"/>
                </a:solidFill>
                <a:latin typeface="Consolas" pitchFamily="34" charset="0"/>
                <a:ea typeface="Consolas" pitchFamily="34" charset="-122"/>
                <a:cs typeface="Consolas" pitchFamily="34" charset="-120"/>
              </a:rPr>
              <a:t>_bmad/skills/</a:t>
            </a:r>
            <a:endParaRPr lang="en-US" sz="650" dirty="0"/>
          </a:p>
        </p:txBody>
      </p:sp>
      <p:sp>
        <p:nvSpPr>
          <p:cNvPr id="22" name="Shape 20"/>
          <p:cNvSpPr/>
          <p:nvPr/>
        </p:nvSpPr>
        <p:spPr>
          <a:xfrm>
            <a:off x="5230368" y="1298448"/>
            <a:ext cx="1143000" cy="68580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23" name="Shape 21"/>
          <p:cNvSpPr/>
          <p:nvPr/>
        </p:nvSpPr>
        <p:spPr>
          <a:xfrm>
            <a:off x="5230368" y="1298448"/>
            <a:ext cx="1143000" cy="45720"/>
          </a:xfrm>
          <a:prstGeom prst="rect">
            <a:avLst/>
          </a:prstGeom>
          <a:solidFill>
            <a:srgbClr val="7C3AED"/>
          </a:solidFill>
          <a:ln/>
        </p:spPr>
      </p:sp>
      <p:sp>
        <p:nvSpPr>
          <p:cNvPr id="24" name="Text 22"/>
          <p:cNvSpPr/>
          <p:nvPr/>
        </p:nvSpPr>
        <p:spPr>
          <a:xfrm>
            <a:off x="5276088" y="1371600"/>
            <a:ext cx="1051560" cy="256032"/>
          </a:xfrm>
          <a:prstGeom prst="rect">
            <a:avLst/>
          </a:prstGeom>
          <a:noFill/>
          <a:ln/>
        </p:spPr>
        <p:txBody>
          <a:bodyPr wrap="square" lIns="0" tIns="0" rIns="0" bIns="0" rtlCol="0" anchor="ctr"/>
          <a:lstStyle/>
          <a:p>
            <a:pPr indent="0" marL="0">
              <a:buNone/>
            </a:pPr>
            <a:r>
              <a:rPr lang="en-US" sz="900" b="1" dirty="0">
                <a:solidFill>
                  <a:srgbClr val="1E293B"/>
                </a:solidFill>
                <a:latin typeface="Calibri" pitchFamily="34" charset="0"/>
                <a:ea typeface="Calibri" pitchFamily="34" charset="-122"/>
                <a:cs typeface="Calibri" pitchFamily="34" charset="-120"/>
              </a:rPr>
              <a:t>Cursor</a:t>
            </a:r>
            <a:endParaRPr lang="en-US" sz="900" dirty="0"/>
          </a:p>
        </p:txBody>
      </p:sp>
      <p:sp>
        <p:nvSpPr>
          <p:cNvPr id="25" name="Text 23"/>
          <p:cNvSpPr/>
          <p:nvPr/>
        </p:nvSpPr>
        <p:spPr>
          <a:xfrm>
            <a:off x="5276088" y="1627632"/>
            <a:ext cx="1051560" cy="228600"/>
          </a:xfrm>
          <a:prstGeom prst="rect">
            <a:avLst/>
          </a:prstGeom>
          <a:noFill/>
          <a:ln/>
        </p:spPr>
        <p:txBody>
          <a:bodyPr wrap="square" lIns="0" tIns="0" rIns="0" bIns="0" rtlCol="0" anchor="ctr"/>
          <a:lstStyle/>
          <a:p>
            <a:pPr indent="0" marL="0">
              <a:buNone/>
            </a:pPr>
            <a:r>
              <a:rPr lang="en-US" sz="650" dirty="0">
                <a:solidFill>
                  <a:srgbClr val="94A3B8"/>
                </a:solidFill>
                <a:latin typeface="Consolas" pitchFamily="34" charset="0"/>
                <a:ea typeface="Consolas" pitchFamily="34" charset="-122"/>
                <a:cs typeface="Consolas" pitchFamily="34" charset="-120"/>
              </a:rPr>
              <a:t>.cursor/skills/</a:t>
            </a:r>
            <a:endParaRPr lang="en-US" sz="650" dirty="0"/>
          </a:p>
        </p:txBody>
      </p:sp>
      <p:sp>
        <p:nvSpPr>
          <p:cNvPr id="26" name="Shape 24"/>
          <p:cNvSpPr/>
          <p:nvPr/>
        </p:nvSpPr>
        <p:spPr>
          <a:xfrm>
            <a:off x="6492240" y="1298448"/>
            <a:ext cx="1143000" cy="68580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27" name="Shape 25"/>
          <p:cNvSpPr/>
          <p:nvPr/>
        </p:nvSpPr>
        <p:spPr>
          <a:xfrm>
            <a:off x="6492240" y="1298448"/>
            <a:ext cx="1143000" cy="45720"/>
          </a:xfrm>
          <a:prstGeom prst="rect">
            <a:avLst/>
          </a:prstGeom>
          <a:solidFill>
            <a:srgbClr val="059669"/>
          </a:solidFill>
          <a:ln/>
        </p:spPr>
      </p:sp>
      <p:sp>
        <p:nvSpPr>
          <p:cNvPr id="28" name="Text 26"/>
          <p:cNvSpPr/>
          <p:nvPr/>
        </p:nvSpPr>
        <p:spPr>
          <a:xfrm>
            <a:off x="6537960" y="1371600"/>
            <a:ext cx="1051560" cy="256032"/>
          </a:xfrm>
          <a:prstGeom prst="rect">
            <a:avLst/>
          </a:prstGeom>
          <a:noFill/>
          <a:ln/>
        </p:spPr>
        <p:txBody>
          <a:bodyPr wrap="square" lIns="0" tIns="0" rIns="0" bIns="0" rtlCol="0" anchor="ctr"/>
          <a:lstStyle/>
          <a:p>
            <a:pPr indent="0" marL="0">
              <a:buNone/>
            </a:pPr>
            <a:r>
              <a:rPr lang="en-US" sz="900" b="1" dirty="0">
                <a:solidFill>
                  <a:srgbClr val="1E293B"/>
                </a:solidFill>
                <a:latin typeface="Calibri" pitchFamily="34" charset="0"/>
                <a:ea typeface="Calibri" pitchFamily="34" charset="-122"/>
                <a:cs typeface="Calibri" pitchFamily="34" charset="-120"/>
              </a:rPr>
              <a:t>Cline</a:t>
            </a:r>
            <a:endParaRPr lang="en-US" sz="900" dirty="0"/>
          </a:p>
        </p:txBody>
      </p:sp>
      <p:sp>
        <p:nvSpPr>
          <p:cNvPr id="29" name="Text 27"/>
          <p:cNvSpPr/>
          <p:nvPr/>
        </p:nvSpPr>
        <p:spPr>
          <a:xfrm>
            <a:off x="6537960" y="1627632"/>
            <a:ext cx="1051560" cy="228600"/>
          </a:xfrm>
          <a:prstGeom prst="rect">
            <a:avLst/>
          </a:prstGeom>
          <a:noFill/>
          <a:ln/>
        </p:spPr>
        <p:txBody>
          <a:bodyPr wrap="square" lIns="0" tIns="0" rIns="0" bIns="0" rtlCol="0" anchor="ctr"/>
          <a:lstStyle/>
          <a:p>
            <a:pPr indent="0" marL="0">
              <a:buNone/>
            </a:pPr>
            <a:r>
              <a:rPr lang="en-US" sz="650" dirty="0">
                <a:solidFill>
                  <a:srgbClr val="94A3B8"/>
                </a:solidFill>
                <a:latin typeface="Consolas" pitchFamily="34" charset="0"/>
                <a:ea typeface="Consolas" pitchFamily="34" charset="-122"/>
                <a:cs typeface="Consolas" pitchFamily="34" charset="-120"/>
              </a:rPr>
              <a:t>.cline/skills/</a:t>
            </a:r>
            <a:endParaRPr lang="en-US" sz="650" dirty="0"/>
          </a:p>
        </p:txBody>
      </p:sp>
      <p:sp>
        <p:nvSpPr>
          <p:cNvPr id="30" name="Shape 28"/>
          <p:cNvSpPr/>
          <p:nvPr/>
        </p:nvSpPr>
        <p:spPr>
          <a:xfrm>
            <a:off x="7754112" y="1298448"/>
            <a:ext cx="1143000" cy="68580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31" name="Shape 29"/>
          <p:cNvSpPr/>
          <p:nvPr/>
        </p:nvSpPr>
        <p:spPr>
          <a:xfrm>
            <a:off x="7754112" y="1298448"/>
            <a:ext cx="1143000" cy="45720"/>
          </a:xfrm>
          <a:prstGeom prst="rect">
            <a:avLst/>
          </a:prstGeom>
          <a:solidFill>
            <a:srgbClr val="6B7280"/>
          </a:solidFill>
          <a:ln/>
        </p:spPr>
      </p:sp>
      <p:sp>
        <p:nvSpPr>
          <p:cNvPr id="32" name="Text 30"/>
          <p:cNvSpPr/>
          <p:nvPr/>
        </p:nvSpPr>
        <p:spPr>
          <a:xfrm>
            <a:off x="7799832" y="1371600"/>
            <a:ext cx="1051560" cy="256032"/>
          </a:xfrm>
          <a:prstGeom prst="rect">
            <a:avLst/>
          </a:prstGeom>
          <a:noFill/>
          <a:ln/>
        </p:spPr>
        <p:txBody>
          <a:bodyPr wrap="square" lIns="0" tIns="0" rIns="0" bIns="0" rtlCol="0" anchor="ctr"/>
          <a:lstStyle/>
          <a:p>
            <a:pPr indent="0" marL="0">
              <a:buNone/>
            </a:pPr>
            <a:r>
              <a:rPr lang="en-US" sz="900" b="1" dirty="0">
                <a:solidFill>
                  <a:srgbClr val="1E293B"/>
                </a:solidFill>
                <a:latin typeface="Calibri" pitchFamily="34" charset="0"/>
                <a:ea typeface="Calibri" pitchFamily="34" charset="-122"/>
                <a:cs typeface="Calibri" pitchFamily="34" charset="-120"/>
              </a:rPr>
              <a:t>Kilocode</a:t>
            </a:r>
            <a:endParaRPr lang="en-US" sz="900" dirty="0"/>
          </a:p>
        </p:txBody>
      </p:sp>
      <p:sp>
        <p:nvSpPr>
          <p:cNvPr id="33" name="Text 31"/>
          <p:cNvSpPr/>
          <p:nvPr/>
        </p:nvSpPr>
        <p:spPr>
          <a:xfrm>
            <a:off x="7799832" y="1627632"/>
            <a:ext cx="1051560" cy="228600"/>
          </a:xfrm>
          <a:prstGeom prst="rect">
            <a:avLst/>
          </a:prstGeom>
          <a:noFill/>
          <a:ln/>
        </p:spPr>
        <p:txBody>
          <a:bodyPr wrap="square" lIns="0" tIns="0" rIns="0" bIns="0" rtlCol="0" anchor="ctr"/>
          <a:lstStyle/>
          <a:p>
            <a:pPr indent="0" marL="0">
              <a:buNone/>
            </a:pPr>
            <a:r>
              <a:rPr lang="en-US" sz="650" dirty="0">
                <a:solidFill>
                  <a:srgbClr val="94A3B8"/>
                </a:solidFill>
                <a:latin typeface="Consolas" pitchFamily="34" charset="0"/>
                <a:ea typeface="Consolas" pitchFamily="34" charset="-122"/>
                <a:cs typeface="Consolas" pitchFamily="34" charset="-120"/>
              </a:rPr>
              <a:t>.kilocode/skills/</a:t>
            </a:r>
            <a:endParaRPr lang="en-US" sz="650" dirty="0"/>
          </a:p>
        </p:txBody>
      </p:sp>
      <p:sp>
        <p:nvSpPr>
          <p:cNvPr id="34" name="Shape 32"/>
          <p:cNvSpPr/>
          <p:nvPr/>
        </p:nvSpPr>
        <p:spPr>
          <a:xfrm>
            <a:off x="320040" y="2240280"/>
            <a:ext cx="8503920" cy="320040"/>
          </a:xfrm>
          <a:prstGeom prst="rect">
            <a:avLst/>
          </a:prstGeom>
          <a:solidFill>
            <a:srgbClr val="0D9488"/>
          </a:solidFill>
          <a:ln/>
        </p:spPr>
      </p:sp>
      <p:sp>
        <p:nvSpPr>
          <p:cNvPr id="35" name="Text 33"/>
          <p:cNvSpPr/>
          <p:nvPr/>
        </p:nvSpPr>
        <p:spPr>
          <a:xfrm>
            <a:off x="457200" y="2240280"/>
            <a:ext cx="8229600" cy="320040"/>
          </a:xfrm>
          <a:prstGeom prst="rect">
            <a:avLst/>
          </a:prstGeom>
          <a:noFill/>
          <a:ln/>
        </p:spPr>
        <p:txBody>
          <a:bodyPr wrap="square" lIns="0" tIns="0" rIns="0" bIns="0" rtlCol="0" anchor="ctr"/>
          <a:lstStyle/>
          <a:p>
            <a:pPr indent="0" marL="0">
              <a:buNone/>
            </a:pPr>
            <a:r>
              <a:rPr lang="en-US" sz="1100" b="1" dirty="0">
                <a:solidFill>
                  <a:srgbClr val="FFFFFF"/>
                </a:solidFill>
                <a:latin typeface="Calibri" pitchFamily="34" charset="0"/>
                <a:ea typeface="Calibri" pitchFamily="34" charset="-122"/>
                <a:cs typeface="Calibri" pitchFamily="34" charset="-120"/>
              </a:rPr>
              <a:t>BMAD Specialized Agents — Deploy into _bmad/bmm/agents/</a:t>
            </a:r>
            <a:endParaRPr lang="en-US" sz="1100" dirty="0"/>
          </a:p>
        </p:txBody>
      </p:sp>
      <p:sp>
        <p:nvSpPr>
          <p:cNvPr id="36" name="Shape 34"/>
          <p:cNvSpPr/>
          <p:nvPr/>
        </p:nvSpPr>
        <p:spPr>
          <a:xfrm>
            <a:off x="320040" y="2697480"/>
            <a:ext cx="1572768" cy="160020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37" name="Shape 35"/>
          <p:cNvSpPr/>
          <p:nvPr/>
        </p:nvSpPr>
        <p:spPr>
          <a:xfrm>
            <a:off x="320040" y="2697480"/>
            <a:ext cx="1572768" cy="54864"/>
          </a:xfrm>
          <a:prstGeom prst="rect">
            <a:avLst/>
          </a:prstGeom>
          <a:solidFill>
            <a:srgbClr val="2563EB"/>
          </a:solidFill>
          <a:ln/>
        </p:spPr>
      </p:sp>
      <p:sp>
        <p:nvSpPr>
          <p:cNvPr id="38" name="Shape 36"/>
          <p:cNvSpPr/>
          <p:nvPr/>
        </p:nvSpPr>
        <p:spPr>
          <a:xfrm>
            <a:off x="822960" y="2816352"/>
            <a:ext cx="502920" cy="502920"/>
          </a:xfrm>
          <a:prstGeom prst="ellipse">
            <a:avLst/>
          </a:prstGeom>
          <a:solidFill>
            <a:srgbClr val="2563EB"/>
          </a:solidFill>
          <a:ln/>
        </p:spPr>
      </p:sp>
      <p:sp>
        <p:nvSpPr>
          <p:cNvPr id="39" name="Text 37"/>
          <p:cNvSpPr/>
          <p:nvPr/>
        </p:nvSpPr>
        <p:spPr>
          <a:xfrm>
            <a:off x="822960" y="2816352"/>
            <a:ext cx="502920" cy="502920"/>
          </a:xfrm>
          <a:prstGeom prst="rect">
            <a:avLst/>
          </a:prstGeom>
          <a:noFill/>
          <a:ln/>
        </p:spPr>
        <p:txBody>
          <a:bodyPr wrap="square" rtlCol="0" anchor="ctr"/>
          <a:lstStyle/>
          <a:p>
            <a:pPr algn="ctr" indent="0" marL="0">
              <a:buNone/>
            </a:pPr>
            <a:r>
              <a:rPr lang="en-US" sz="1800" b="1" dirty="0">
                <a:solidFill>
                  <a:srgbClr val="FFFFFF"/>
                </a:solidFill>
                <a:latin typeface="Calibri" pitchFamily="34" charset="0"/>
                <a:ea typeface="Calibri" pitchFamily="34" charset="-122"/>
                <a:cs typeface="Calibri" pitchFamily="34" charset="-120"/>
              </a:rPr>
              <a:t>A</a:t>
            </a:r>
            <a:endParaRPr lang="en-US" sz="1800" dirty="0"/>
          </a:p>
        </p:txBody>
      </p:sp>
      <p:sp>
        <p:nvSpPr>
          <p:cNvPr id="40" name="Text 38"/>
          <p:cNvSpPr/>
          <p:nvPr/>
        </p:nvSpPr>
        <p:spPr>
          <a:xfrm>
            <a:off x="365760" y="3364992"/>
            <a:ext cx="1481328" cy="228600"/>
          </a:xfrm>
          <a:prstGeom prst="rect">
            <a:avLst/>
          </a:prstGeom>
          <a:noFill/>
          <a:ln/>
        </p:spPr>
        <p:txBody>
          <a:bodyPr wrap="square" lIns="0" tIns="0" rIns="0" bIns="0" rtlCol="0" anchor="ctr"/>
          <a:lstStyle/>
          <a:p>
            <a:pPr algn="ctr" indent="0" marL="0">
              <a:buNone/>
            </a:pPr>
            <a:r>
              <a:rPr lang="en-US" sz="1000" b="1" dirty="0">
                <a:solidFill>
                  <a:srgbClr val="1E293B"/>
                </a:solidFill>
                <a:latin typeface="Calibri" pitchFamily="34" charset="0"/>
                <a:ea typeface="Calibri" pitchFamily="34" charset="-122"/>
                <a:cs typeface="Calibri" pitchFamily="34" charset="-120"/>
              </a:rPr>
              <a:t>SRE Agent</a:t>
            </a:r>
            <a:endParaRPr lang="en-US" sz="1000" dirty="0"/>
          </a:p>
        </p:txBody>
      </p:sp>
      <p:sp>
        <p:nvSpPr>
          <p:cNvPr id="41" name="Text 39"/>
          <p:cNvSpPr/>
          <p:nvPr/>
        </p:nvSpPr>
        <p:spPr>
          <a:xfrm>
            <a:off x="365760" y="3593592"/>
            <a:ext cx="1481328" cy="457200"/>
          </a:xfrm>
          <a:prstGeom prst="rect">
            <a:avLst/>
          </a:prstGeom>
          <a:noFill/>
          <a:ln/>
        </p:spPr>
        <p:txBody>
          <a:bodyPr wrap="square" lIns="0" tIns="0" rIns="0" bIns="0" rtlCol="0" anchor="t"/>
          <a:lstStyle/>
          <a:p>
            <a:pPr algn="ctr" indent="0" marL="0">
              <a:buNone/>
            </a:pPr>
            <a:r>
              <a:rPr lang="en-US" sz="800" dirty="0">
                <a:solidFill>
                  <a:srgbClr val="475569"/>
                </a:solidFill>
                <a:latin typeface="Calibri" pitchFamily="34" charset="0"/>
                <a:ea typeface="Calibri" pitchFamily="34" charset="-122"/>
                <a:cs typeface="Calibri" pitchFamily="34" charset="-120"/>
              </a:rPr>
              <a:t>High availability, K8s,</a:t>
            </a:r>
            <a:endParaRPr lang="en-US" sz="800" dirty="0"/>
          </a:p>
          <a:p>
            <a:pPr algn="ctr" indent="0" marL="0">
              <a:buNone/>
            </a:pPr>
            <a:r>
              <a:rPr lang="en-US" sz="800" dirty="0">
                <a:solidFill>
                  <a:srgbClr val="475569"/>
                </a:solidFill>
                <a:latin typeface="Calibri" pitchFamily="34" charset="0"/>
                <a:ea typeface="Calibri" pitchFamily="34" charset="-122"/>
                <a:cs typeface="Calibri" pitchFamily="34" charset="-120"/>
              </a:rPr>
              <a:t>Docker/Podman, GitOps</a:t>
            </a:r>
            <a:endParaRPr lang="en-US" sz="800" dirty="0"/>
          </a:p>
        </p:txBody>
      </p:sp>
      <p:sp>
        <p:nvSpPr>
          <p:cNvPr id="42" name="Text 40"/>
          <p:cNvSpPr/>
          <p:nvPr/>
        </p:nvSpPr>
        <p:spPr>
          <a:xfrm>
            <a:off x="365760" y="4050792"/>
            <a:ext cx="1481328" cy="182880"/>
          </a:xfrm>
          <a:prstGeom prst="rect">
            <a:avLst/>
          </a:prstGeom>
          <a:noFill/>
          <a:ln/>
        </p:spPr>
        <p:txBody>
          <a:bodyPr wrap="square" lIns="0" tIns="0" rIns="0" bIns="0" rtlCol="0" anchor="ctr"/>
          <a:lstStyle/>
          <a:p>
            <a:pPr algn="ctr" indent="0" marL="0">
              <a:buNone/>
            </a:pPr>
            <a:r>
              <a:rPr lang="en-US" sz="700" dirty="0">
                <a:solidFill>
                  <a:srgbClr val="0D9488"/>
                </a:solidFill>
                <a:latin typeface="Consolas" pitchFamily="34" charset="0"/>
                <a:ea typeface="Consolas" pitchFamily="34" charset="-122"/>
                <a:cs typeface="Consolas" pitchFamily="34" charset="-120"/>
              </a:rPr>
              <a:t>sre.md</a:t>
            </a:r>
            <a:endParaRPr lang="en-US" sz="700" dirty="0"/>
          </a:p>
        </p:txBody>
      </p:sp>
      <p:sp>
        <p:nvSpPr>
          <p:cNvPr id="43" name="Shape 41"/>
          <p:cNvSpPr/>
          <p:nvPr/>
        </p:nvSpPr>
        <p:spPr>
          <a:xfrm>
            <a:off x="2039112" y="2697480"/>
            <a:ext cx="1572768" cy="160020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44" name="Shape 42"/>
          <p:cNvSpPr/>
          <p:nvPr/>
        </p:nvSpPr>
        <p:spPr>
          <a:xfrm>
            <a:off x="2039112" y="2697480"/>
            <a:ext cx="1572768" cy="54864"/>
          </a:xfrm>
          <a:prstGeom prst="rect">
            <a:avLst/>
          </a:prstGeom>
          <a:solidFill>
            <a:srgbClr val="059669"/>
          </a:solidFill>
          <a:ln/>
        </p:spPr>
      </p:sp>
      <p:sp>
        <p:nvSpPr>
          <p:cNvPr id="45" name="Shape 43"/>
          <p:cNvSpPr/>
          <p:nvPr/>
        </p:nvSpPr>
        <p:spPr>
          <a:xfrm>
            <a:off x="2542032" y="2816352"/>
            <a:ext cx="502920" cy="502920"/>
          </a:xfrm>
          <a:prstGeom prst="ellipse">
            <a:avLst/>
          </a:prstGeom>
          <a:solidFill>
            <a:srgbClr val="059669"/>
          </a:solidFill>
          <a:ln/>
        </p:spPr>
      </p:sp>
      <p:sp>
        <p:nvSpPr>
          <p:cNvPr id="46" name="Text 44"/>
          <p:cNvSpPr/>
          <p:nvPr/>
        </p:nvSpPr>
        <p:spPr>
          <a:xfrm>
            <a:off x="2542032" y="2816352"/>
            <a:ext cx="502920" cy="502920"/>
          </a:xfrm>
          <a:prstGeom prst="rect">
            <a:avLst/>
          </a:prstGeom>
          <a:noFill/>
          <a:ln/>
        </p:spPr>
        <p:txBody>
          <a:bodyPr wrap="square" rtlCol="0" anchor="ctr"/>
          <a:lstStyle/>
          <a:p>
            <a:pPr algn="ctr" indent="0" marL="0">
              <a:buNone/>
            </a:pPr>
            <a:r>
              <a:rPr lang="en-US" sz="1800" b="1" dirty="0">
                <a:solidFill>
                  <a:srgbClr val="FFFFFF"/>
                </a:solidFill>
                <a:latin typeface="Calibri" pitchFamily="34" charset="0"/>
                <a:ea typeface="Calibri" pitchFamily="34" charset="-122"/>
                <a:cs typeface="Calibri" pitchFamily="34" charset="-120"/>
              </a:rPr>
              <a:t>A</a:t>
            </a:r>
            <a:endParaRPr lang="en-US" sz="1800" dirty="0"/>
          </a:p>
        </p:txBody>
      </p:sp>
      <p:sp>
        <p:nvSpPr>
          <p:cNvPr id="47" name="Text 45"/>
          <p:cNvSpPr/>
          <p:nvPr/>
        </p:nvSpPr>
        <p:spPr>
          <a:xfrm>
            <a:off x="2084832" y="3364992"/>
            <a:ext cx="1481328" cy="228600"/>
          </a:xfrm>
          <a:prstGeom prst="rect">
            <a:avLst/>
          </a:prstGeom>
          <a:noFill/>
          <a:ln/>
        </p:spPr>
        <p:txBody>
          <a:bodyPr wrap="square" lIns="0" tIns="0" rIns="0" bIns="0" rtlCol="0" anchor="ctr"/>
          <a:lstStyle/>
          <a:p>
            <a:pPr algn="ctr" indent="0" marL="0">
              <a:buNone/>
            </a:pPr>
            <a:r>
              <a:rPr lang="en-US" sz="1000" b="1" dirty="0">
                <a:solidFill>
                  <a:srgbClr val="1E293B"/>
                </a:solidFill>
                <a:latin typeface="Calibri" pitchFamily="34" charset="0"/>
                <a:ea typeface="Calibri" pitchFamily="34" charset="-122"/>
                <a:cs typeface="Calibri" pitchFamily="34" charset="-120"/>
              </a:rPr>
              <a:t>DevOps Agent</a:t>
            </a:r>
            <a:endParaRPr lang="en-US" sz="1000" dirty="0"/>
          </a:p>
        </p:txBody>
      </p:sp>
      <p:sp>
        <p:nvSpPr>
          <p:cNvPr id="48" name="Text 46"/>
          <p:cNvSpPr/>
          <p:nvPr/>
        </p:nvSpPr>
        <p:spPr>
          <a:xfrm>
            <a:off x="2084832" y="3593592"/>
            <a:ext cx="1481328" cy="457200"/>
          </a:xfrm>
          <a:prstGeom prst="rect">
            <a:avLst/>
          </a:prstGeom>
          <a:noFill/>
          <a:ln/>
        </p:spPr>
        <p:txBody>
          <a:bodyPr wrap="square" lIns="0" tIns="0" rIns="0" bIns="0" rtlCol="0" anchor="t"/>
          <a:lstStyle/>
          <a:p>
            <a:pPr algn="ctr" indent="0" marL="0">
              <a:buNone/>
            </a:pPr>
            <a:r>
              <a:rPr lang="en-US" sz="800" dirty="0">
                <a:solidFill>
                  <a:srgbClr val="475569"/>
                </a:solidFill>
                <a:latin typeface="Calibri" pitchFamily="34" charset="0"/>
                <a:ea typeface="Calibri" pitchFamily="34" charset="-122"/>
                <a:cs typeface="Calibri" pitchFamily="34" charset="-120"/>
              </a:rPr>
              <a:t>Build automation, Helm,</a:t>
            </a:r>
            <a:endParaRPr lang="en-US" sz="800" dirty="0"/>
          </a:p>
          <a:p>
            <a:pPr algn="ctr" indent="0" marL="0">
              <a:buNone/>
            </a:pPr>
            <a:r>
              <a:rPr lang="en-US" sz="800" dirty="0">
                <a:solidFill>
                  <a:srgbClr val="475569"/>
                </a:solidFill>
                <a:latin typeface="Calibri" pitchFamily="34" charset="0"/>
                <a:ea typeface="Calibri" pitchFamily="34" charset="-122"/>
                <a:cs typeface="Calibri" pitchFamily="34" charset="-120"/>
              </a:rPr>
              <a:t>infra provisioning, air-gap</a:t>
            </a:r>
            <a:endParaRPr lang="en-US" sz="800" dirty="0"/>
          </a:p>
        </p:txBody>
      </p:sp>
      <p:sp>
        <p:nvSpPr>
          <p:cNvPr id="49" name="Text 47"/>
          <p:cNvSpPr/>
          <p:nvPr/>
        </p:nvSpPr>
        <p:spPr>
          <a:xfrm>
            <a:off x="2084832" y="4050792"/>
            <a:ext cx="1481328" cy="182880"/>
          </a:xfrm>
          <a:prstGeom prst="rect">
            <a:avLst/>
          </a:prstGeom>
          <a:noFill/>
          <a:ln/>
        </p:spPr>
        <p:txBody>
          <a:bodyPr wrap="square" lIns="0" tIns="0" rIns="0" bIns="0" rtlCol="0" anchor="ctr"/>
          <a:lstStyle/>
          <a:p>
            <a:pPr algn="ctr" indent="0" marL="0">
              <a:buNone/>
            </a:pPr>
            <a:r>
              <a:rPr lang="en-US" sz="700" dirty="0">
                <a:solidFill>
                  <a:srgbClr val="0D9488"/>
                </a:solidFill>
                <a:latin typeface="Consolas" pitchFamily="34" charset="0"/>
                <a:ea typeface="Consolas" pitchFamily="34" charset="-122"/>
                <a:cs typeface="Consolas" pitchFamily="34" charset="-120"/>
              </a:rPr>
              <a:t>devops.md</a:t>
            </a:r>
            <a:endParaRPr lang="en-US" sz="700" dirty="0"/>
          </a:p>
        </p:txBody>
      </p:sp>
      <p:sp>
        <p:nvSpPr>
          <p:cNvPr id="50" name="Shape 48"/>
          <p:cNvSpPr/>
          <p:nvPr/>
        </p:nvSpPr>
        <p:spPr>
          <a:xfrm>
            <a:off x="3758184" y="2697480"/>
            <a:ext cx="1572768" cy="160020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51" name="Shape 49"/>
          <p:cNvSpPr/>
          <p:nvPr/>
        </p:nvSpPr>
        <p:spPr>
          <a:xfrm>
            <a:off x="3758184" y="2697480"/>
            <a:ext cx="1572768" cy="54864"/>
          </a:xfrm>
          <a:prstGeom prst="rect">
            <a:avLst/>
          </a:prstGeom>
          <a:solidFill>
            <a:srgbClr val="DC2626"/>
          </a:solidFill>
          <a:ln/>
        </p:spPr>
      </p:sp>
      <p:sp>
        <p:nvSpPr>
          <p:cNvPr id="52" name="Shape 50"/>
          <p:cNvSpPr/>
          <p:nvPr/>
        </p:nvSpPr>
        <p:spPr>
          <a:xfrm>
            <a:off x="4261104" y="2816352"/>
            <a:ext cx="502920" cy="502920"/>
          </a:xfrm>
          <a:prstGeom prst="ellipse">
            <a:avLst/>
          </a:prstGeom>
          <a:solidFill>
            <a:srgbClr val="DC2626"/>
          </a:solidFill>
          <a:ln/>
        </p:spPr>
      </p:sp>
      <p:sp>
        <p:nvSpPr>
          <p:cNvPr id="53" name="Text 51"/>
          <p:cNvSpPr/>
          <p:nvPr/>
        </p:nvSpPr>
        <p:spPr>
          <a:xfrm>
            <a:off x="4261104" y="2816352"/>
            <a:ext cx="502920" cy="502920"/>
          </a:xfrm>
          <a:prstGeom prst="rect">
            <a:avLst/>
          </a:prstGeom>
          <a:noFill/>
          <a:ln/>
        </p:spPr>
        <p:txBody>
          <a:bodyPr wrap="square" rtlCol="0" anchor="ctr"/>
          <a:lstStyle/>
          <a:p>
            <a:pPr algn="ctr" indent="0" marL="0">
              <a:buNone/>
            </a:pPr>
            <a:r>
              <a:rPr lang="en-US" sz="1800" b="1" dirty="0">
                <a:solidFill>
                  <a:srgbClr val="FFFFFF"/>
                </a:solidFill>
                <a:latin typeface="Calibri" pitchFamily="34" charset="0"/>
                <a:ea typeface="Calibri" pitchFamily="34" charset="-122"/>
                <a:cs typeface="Calibri" pitchFamily="34" charset="-120"/>
              </a:rPr>
              <a:t>Y</a:t>
            </a:r>
            <a:endParaRPr lang="en-US" sz="1800" dirty="0"/>
          </a:p>
        </p:txBody>
      </p:sp>
      <p:sp>
        <p:nvSpPr>
          <p:cNvPr id="54" name="Text 52"/>
          <p:cNvSpPr/>
          <p:nvPr/>
        </p:nvSpPr>
        <p:spPr>
          <a:xfrm>
            <a:off x="3803904" y="3364992"/>
            <a:ext cx="1481328" cy="228600"/>
          </a:xfrm>
          <a:prstGeom prst="rect">
            <a:avLst/>
          </a:prstGeom>
          <a:noFill/>
          <a:ln/>
        </p:spPr>
        <p:txBody>
          <a:bodyPr wrap="square" lIns="0" tIns="0" rIns="0" bIns="0" rtlCol="0" anchor="ctr"/>
          <a:lstStyle/>
          <a:p>
            <a:pPr algn="ctr" indent="0" marL="0">
              <a:buNone/>
            </a:pPr>
            <a:r>
              <a:rPr lang="en-US" sz="1000" b="1" dirty="0">
                <a:solidFill>
                  <a:srgbClr val="1E293B"/>
                </a:solidFill>
                <a:latin typeface="Calibri" pitchFamily="34" charset="0"/>
                <a:ea typeface="Calibri" pitchFamily="34" charset="-122"/>
                <a:cs typeface="Calibri" pitchFamily="34" charset="-120"/>
              </a:rPr>
              <a:t>Cyber Analyst</a:t>
            </a:r>
            <a:endParaRPr lang="en-US" sz="1000" dirty="0"/>
          </a:p>
        </p:txBody>
      </p:sp>
      <p:sp>
        <p:nvSpPr>
          <p:cNvPr id="55" name="Text 53"/>
          <p:cNvSpPr/>
          <p:nvPr/>
        </p:nvSpPr>
        <p:spPr>
          <a:xfrm>
            <a:off x="3803904" y="3593592"/>
            <a:ext cx="1481328" cy="457200"/>
          </a:xfrm>
          <a:prstGeom prst="rect">
            <a:avLst/>
          </a:prstGeom>
          <a:noFill/>
          <a:ln/>
        </p:spPr>
        <p:txBody>
          <a:bodyPr wrap="square" lIns="0" tIns="0" rIns="0" bIns="0" rtlCol="0" anchor="t"/>
          <a:lstStyle/>
          <a:p>
            <a:pPr algn="ctr" indent="0" marL="0">
              <a:buNone/>
            </a:pPr>
            <a:r>
              <a:rPr lang="en-US" sz="800" dirty="0">
                <a:solidFill>
                  <a:srgbClr val="475569"/>
                </a:solidFill>
                <a:latin typeface="Calibri" pitchFamily="34" charset="0"/>
                <a:ea typeface="Calibri" pitchFamily="34" charset="-122"/>
                <a:cs typeface="Calibri" pitchFamily="34" charset="-120"/>
              </a:rPr>
              <a:t>Immunity scoring, Vault,</a:t>
            </a:r>
            <a:endParaRPr lang="en-US" sz="800" dirty="0"/>
          </a:p>
          <a:p>
            <a:pPr algn="ctr" indent="0" marL="0">
              <a:buNone/>
            </a:pPr>
            <a:r>
              <a:rPr lang="en-US" sz="800" dirty="0">
                <a:solidFill>
                  <a:srgbClr val="475569"/>
                </a:solidFill>
                <a:latin typeface="Calibri" pitchFamily="34" charset="0"/>
                <a:ea typeface="Calibri" pitchFamily="34" charset="-122"/>
                <a:cs typeface="Calibri" pitchFamily="34" charset="-120"/>
              </a:rPr>
              <a:t>PKI, vulnerability mgmt</a:t>
            </a:r>
            <a:endParaRPr lang="en-US" sz="800" dirty="0"/>
          </a:p>
        </p:txBody>
      </p:sp>
      <p:sp>
        <p:nvSpPr>
          <p:cNvPr id="56" name="Text 54"/>
          <p:cNvSpPr/>
          <p:nvPr/>
        </p:nvSpPr>
        <p:spPr>
          <a:xfrm>
            <a:off x="3803904" y="4050792"/>
            <a:ext cx="1481328" cy="182880"/>
          </a:xfrm>
          <a:prstGeom prst="rect">
            <a:avLst/>
          </a:prstGeom>
          <a:noFill/>
          <a:ln/>
        </p:spPr>
        <p:txBody>
          <a:bodyPr wrap="square" lIns="0" tIns="0" rIns="0" bIns="0" rtlCol="0" anchor="ctr"/>
          <a:lstStyle/>
          <a:p>
            <a:pPr algn="ctr" indent="0" marL="0">
              <a:buNone/>
            </a:pPr>
            <a:r>
              <a:rPr lang="en-US" sz="700" dirty="0">
                <a:solidFill>
                  <a:srgbClr val="0D9488"/>
                </a:solidFill>
                <a:latin typeface="Consolas" pitchFamily="34" charset="0"/>
                <a:ea typeface="Consolas" pitchFamily="34" charset="-122"/>
                <a:cs typeface="Consolas" pitchFamily="34" charset="-120"/>
              </a:rPr>
              <a:t>cyber.md</a:t>
            </a:r>
            <a:endParaRPr lang="en-US" sz="700" dirty="0"/>
          </a:p>
        </p:txBody>
      </p:sp>
      <p:sp>
        <p:nvSpPr>
          <p:cNvPr id="57" name="Shape 55"/>
          <p:cNvSpPr/>
          <p:nvPr/>
        </p:nvSpPr>
        <p:spPr>
          <a:xfrm>
            <a:off x="5477256" y="2697480"/>
            <a:ext cx="1572768" cy="160020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58" name="Shape 56"/>
          <p:cNvSpPr/>
          <p:nvPr/>
        </p:nvSpPr>
        <p:spPr>
          <a:xfrm>
            <a:off x="5477256" y="2697480"/>
            <a:ext cx="1572768" cy="54864"/>
          </a:xfrm>
          <a:prstGeom prst="rect">
            <a:avLst/>
          </a:prstGeom>
          <a:solidFill>
            <a:srgbClr val="F59E0B"/>
          </a:solidFill>
          <a:ln/>
        </p:spPr>
      </p:sp>
      <p:sp>
        <p:nvSpPr>
          <p:cNvPr id="59" name="Shape 57"/>
          <p:cNvSpPr/>
          <p:nvPr/>
        </p:nvSpPr>
        <p:spPr>
          <a:xfrm>
            <a:off x="5980176" y="2816352"/>
            <a:ext cx="502920" cy="502920"/>
          </a:xfrm>
          <a:prstGeom prst="ellipse">
            <a:avLst/>
          </a:prstGeom>
          <a:solidFill>
            <a:srgbClr val="F59E0B"/>
          </a:solidFill>
          <a:ln/>
        </p:spPr>
      </p:sp>
      <p:sp>
        <p:nvSpPr>
          <p:cNvPr id="60" name="Text 58"/>
          <p:cNvSpPr/>
          <p:nvPr/>
        </p:nvSpPr>
        <p:spPr>
          <a:xfrm>
            <a:off x="5980176" y="2816352"/>
            <a:ext cx="502920" cy="502920"/>
          </a:xfrm>
          <a:prstGeom prst="rect">
            <a:avLst/>
          </a:prstGeom>
          <a:noFill/>
          <a:ln/>
        </p:spPr>
        <p:txBody>
          <a:bodyPr wrap="square" rtlCol="0" anchor="ctr"/>
          <a:lstStyle/>
          <a:p>
            <a:pPr algn="ctr" indent="0" marL="0">
              <a:buNone/>
            </a:pPr>
            <a:r>
              <a:rPr lang="en-US" sz="1800" b="1" dirty="0">
                <a:solidFill>
                  <a:srgbClr val="FFFFFF"/>
                </a:solidFill>
                <a:latin typeface="Calibri" pitchFamily="34" charset="0"/>
                <a:ea typeface="Calibri" pitchFamily="34" charset="-122"/>
                <a:cs typeface="Calibri" pitchFamily="34" charset="-120"/>
              </a:rPr>
              <a:t>G</a:t>
            </a:r>
            <a:endParaRPr lang="en-US" sz="1800" dirty="0"/>
          </a:p>
        </p:txBody>
      </p:sp>
      <p:sp>
        <p:nvSpPr>
          <p:cNvPr id="61" name="Text 59"/>
          <p:cNvSpPr/>
          <p:nvPr/>
        </p:nvSpPr>
        <p:spPr>
          <a:xfrm>
            <a:off x="5522976" y="3364992"/>
            <a:ext cx="1481328" cy="228600"/>
          </a:xfrm>
          <a:prstGeom prst="rect">
            <a:avLst/>
          </a:prstGeom>
          <a:noFill/>
          <a:ln/>
        </p:spPr>
        <p:txBody>
          <a:bodyPr wrap="square" lIns="0" tIns="0" rIns="0" bIns="0" rtlCol="0" anchor="ctr"/>
          <a:lstStyle/>
          <a:p>
            <a:pPr algn="ctr" indent="0" marL="0">
              <a:buNone/>
            </a:pPr>
            <a:r>
              <a:rPr lang="en-US" sz="1000" b="1" dirty="0">
                <a:solidFill>
                  <a:srgbClr val="1E293B"/>
                </a:solidFill>
                <a:latin typeface="Calibri" pitchFamily="34" charset="0"/>
                <a:ea typeface="Calibri" pitchFamily="34" charset="-122"/>
                <a:cs typeface="Calibri" pitchFamily="34" charset="-120"/>
              </a:rPr>
              <a:t>SQA &amp; Standards</a:t>
            </a:r>
            <a:endParaRPr lang="en-US" sz="1000" dirty="0"/>
          </a:p>
        </p:txBody>
      </p:sp>
      <p:sp>
        <p:nvSpPr>
          <p:cNvPr id="62" name="Text 60"/>
          <p:cNvSpPr/>
          <p:nvPr/>
        </p:nvSpPr>
        <p:spPr>
          <a:xfrm>
            <a:off x="5522976" y="3593592"/>
            <a:ext cx="1481328" cy="457200"/>
          </a:xfrm>
          <a:prstGeom prst="rect">
            <a:avLst/>
          </a:prstGeom>
          <a:noFill/>
          <a:ln/>
        </p:spPr>
        <p:txBody>
          <a:bodyPr wrap="square" lIns="0" tIns="0" rIns="0" bIns="0" rtlCol="0" anchor="t"/>
          <a:lstStyle/>
          <a:p>
            <a:pPr algn="ctr" indent="0" marL="0">
              <a:buNone/>
            </a:pPr>
            <a:r>
              <a:rPr lang="en-US" sz="800" dirty="0">
                <a:solidFill>
                  <a:srgbClr val="475569"/>
                </a:solidFill>
                <a:latin typeface="Calibri" pitchFamily="34" charset="0"/>
                <a:ea typeface="Calibri" pitchFamily="34" charset="-122"/>
                <a:cs typeface="Calibri" pitchFamily="34" charset="-120"/>
              </a:rPr>
              <a:t>SQA audits, IEEE 12207,</a:t>
            </a:r>
            <a:endParaRPr lang="en-US" sz="800" dirty="0"/>
          </a:p>
          <a:p>
            <a:pPr algn="ctr" indent="0" marL="0">
              <a:buNone/>
            </a:pPr>
            <a:r>
              <a:rPr lang="en-US" sz="800" dirty="0">
                <a:solidFill>
                  <a:srgbClr val="475569"/>
                </a:solidFill>
                <a:latin typeface="Calibri" pitchFamily="34" charset="0"/>
                <a:ea typeface="Calibri" pitchFamily="34" charset="-122"/>
                <a:cs typeface="Calibri" pitchFamily="34" charset="-120"/>
              </a:rPr>
              <a:t>MIL-STD-498 DIDs</a:t>
            </a:r>
            <a:endParaRPr lang="en-US" sz="800" dirty="0"/>
          </a:p>
        </p:txBody>
      </p:sp>
      <p:sp>
        <p:nvSpPr>
          <p:cNvPr id="63" name="Text 61"/>
          <p:cNvSpPr/>
          <p:nvPr/>
        </p:nvSpPr>
        <p:spPr>
          <a:xfrm>
            <a:off x="5522976" y="4050792"/>
            <a:ext cx="1481328" cy="182880"/>
          </a:xfrm>
          <a:prstGeom prst="rect">
            <a:avLst/>
          </a:prstGeom>
          <a:noFill/>
          <a:ln/>
        </p:spPr>
        <p:txBody>
          <a:bodyPr wrap="square" lIns="0" tIns="0" rIns="0" bIns="0" rtlCol="0" anchor="ctr"/>
          <a:lstStyle/>
          <a:p>
            <a:pPr algn="ctr" indent="0" marL="0">
              <a:buNone/>
            </a:pPr>
            <a:r>
              <a:rPr lang="en-US" sz="700" dirty="0">
                <a:solidFill>
                  <a:srgbClr val="0D9488"/>
                </a:solidFill>
                <a:latin typeface="Consolas" pitchFamily="34" charset="0"/>
                <a:ea typeface="Consolas" pitchFamily="34" charset="-122"/>
                <a:cs typeface="Consolas" pitchFamily="34" charset="-120"/>
              </a:rPr>
              <a:t>qa.md</a:t>
            </a:r>
            <a:endParaRPr lang="en-US" sz="700" dirty="0"/>
          </a:p>
        </p:txBody>
      </p:sp>
      <p:sp>
        <p:nvSpPr>
          <p:cNvPr id="64" name="Shape 62"/>
          <p:cNvSpPr/>
          <p:nvPr/>
        </p:nvSpPr>
        <p:spPr>
          <a:xfrm>
            <a:off x="7196328" y="2697480"/>
            <a:ext cx="1572768" cy="160020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65" name="Shape 63"/>
          <p:cNvSpPr/>
          <p:nvPr/>
        </p:nvSpPr>
        <p:spPr>
          <a:xfrm>
            <a:off x="7196328" y="2697480"/>
            <a:ext cx="1572768" cy="54864"/>
          </a:xfrm>
          <a:prstGeom prst="rect">
            <a:avLst/>
          </a:prstGeom>
          <a:solidFill>
            <a:srgbClr val="7C3AED"/>
          </a:solidFill>
          <a:ln/>
        </p:spPr>
      </p:sp>
      <p:sp>
        <p:nvSpPr>
          <p:cNvPr id="66" name="Shape 64"/>
          <p:cNvSpPr/>
          <p:nvPr/>
        </p:nvSpPr>
        <p:spPr>
          <a:xfrm>
            <a:off x="7699248" y="2816352"/>
            <a:ext cx="502920" cy="502920"/>
          </a:xfrm>
          <a:prstGeom prst="ellipse">
            <a:avLst/>
          </a:prstGeom>
          <a:solidFill>
            <a:srgbClr val="7C3AED"/>
          </a:solidFill>
          <a:ln/>
        </p:spPr>
      </p:sp>
      <p:sp>
        <p:nvSpPr>
          <p:cNvPr id="67" name="Text 65"/>
          <p:cNvSpPr/>
          <p:nvPr/>
        </p:nvSpPr>
        <p:spPr>
          <a:xfrm>
            <a:off x="7699248" y="2816352"/>
            <a:ext cx="502920" cy="502920"/>
          </a:xfrm>
          <a:prstGeom prst="rect">
            <a:avLst/>
          </a:prstGeom>
          <a:noFill/>
          <a:ln/>
        </p:spPr>
        <p:txBody>
          <a:bodyPr wrap="square" rtlCol="0" anchor="ctr"/>
          <a:lstStyle/>
          <a:p>
            <a:pPr algn="ctr" indent="0" marL="0">
              <a:buNone/>
            </a:pPr>
            <a:r>
              <a:rPr lang="en-US" sz="1800" b="1" dirty="0">
                <a:solidFill>
                  <a:srgbClr val="FFFFFF"/>
                </a:solidFill>
                <a:latin typeface="Calibri" pitchFamily="34" charset="0"/>
                <a:ea typeface="Calibri" pitchFamily="34" charset="-122"/>
                <a:cs typeface="Calibri" pitchFamily="34" charset="-120"/>
              </a:rPr>
              <a:t>D</a:t>
            </a:r>
            <a:endParaRPr lang="en-US" sz="1800" dirty="0"/>
          </a:p>
        </p:txBody>
      </p:sp>
      <p:sp>
        <p:nvSpPr>
          <p:cNvPr id="68" name="Text 66"/>
          <p:cNvSpPr/>
          <p:nvPr/>
        </p:nvSpPr>
        <p:spPr>
          <a:xfrm>
            <a:off x="7242048" y="3364992"/>
            <a:ext cx="1481328" cy="228600"/>
          </a:xfrm>
          <a:prstGeom prst="rect">
            <a:avLst/>
          </a:prstGeom>
          <a:noFill/>
          <a:ln/>
        </p:spPr>
        <p:txBody>
          <a:bodyPr wrap="square" lIns="0" tIns="0" rIns="0" bIns="0" rtlCol="0" anchor="ctr"/>
          <a:lstStyle/>
          <a:p>
            <a:pPr algn="ctr" indent="0" marL="0">
              <a:buNone/>
            </a:pPr>
            <a:r>
              <a:rPr lang="en-US" sz="1000" b="1" dirty="0">
                <a:solidFill>
                  <a:srgbClr val="1E293B"/>
                </a:solidFill>
                <a:latin typeface="Calibri" pitchFamily="34" charset="0"/>
                <a:ea typeface="Calibri" pitchFamily="34" charset="-122"/>
                <a:cs typeface="Calibri" pitchFamily="34" charset="-120"/>
              </a:rPr>
              <a:t>ML Scientist</a:t>
            </a:r>
            <a:endParaRPr lang="en-US" sz="1000" dirty="0"/>
          </a:p>
        </p:txBody>
      </p:sp>
      <p:sp>
        <p:nvSpPr>
          <p:cNvPr id="69" name="Text 67"/>
          <p:cNvSpPr/>
          <p:nvPr/>
        </p:nvSpPr>
        <p:spPr>
          <a:xfrm>
            <a:off x="7242048" y="3593592"/>
            <a:ext cx="1481328" cy="457200"/>
          </a:xfrm>
          <a:prstGeom prst="rect">
            <a:avLst/>
          </a:prstGeom>
          <a:noFill/>
          <a:ln/>
        </p:spPr>
        <p:txBody>
          <a:bodyPr wrap="square" lIns="0" tIns="0" rIns="0" bIns="0" rtlCol="0" anchor="t"/>
          <a:lstStyle/>
          <a:p>
            <a:pPr algn="ctr" indent="0" marL="0">
              <a:buNone/>
            </a:pPr>
            <a:r>
              <a:rPr lang="en-US" sz="800" dirty="0">
                <a:solidFill>
                  <a:srgbClr val="475569"/>
                </a:solidFill>
                <a:latin typeface="Calibri" pitchFamily="34" charset="0"/>
                <a:ea typeface="Calibri" pitchFamily="34" charset="-122"/>
                <a:cs typeface="Calibri" pitchFamily="34" charset="-120"/>
              </a:rPr>
              <a:t>Hypothesis-driven ML</a:t>
            </a:r>
            <a:endParaRPr lang="en-US" sz="800" dirty="0"/>
          </a:p>
          <a:p>
            <a:pPr algn="ctr" indent="0" marL="0">
              <a:buNone/>
            </a:pPr>
            <a:r>
              <a:rPr lang="en-US" sz="800" dirty="0">
                <a:solidFill>
                  <a:srgbClr val="475569"/>
                </a:solidFill>
                <a:latin typeface="Calibri" pitchFamily="34" charset="0"/>
                <a:ea typeface="Calibri" pitchFamily="34" charset="-122"/>
                <a:cs typeface="Calibri" pitchFamily="34" charset="-120"/>
              </a:rPr>
              <a:t>lifecycle, experiments</a:t>
            </a:r>
            <a:endParaRPr lang="en-US" sz="800" dirty="0"/>
          </a:p>
        </p:txBody>
      </p:sp>
      <p:sp>
        <p:nvSpPr>
          <p:cNvPr id="70" name="Text 68"/>
          <p:cNvSpPr/>
          <p:nvPr/>
        </p:nvSpPr>
        <p:spPr>
          <a:xfrm>
            <a:off x="7242048" y="4050792"/>
            <a:ext cx="1481328" cy="182880"/>
          </a:xfrm>
          <a:prstGeom prst="rect">
            <a:avLst/>
          </a:prstGeom>
          <a:noFill/>
          <a:ln/>
        </p:spPr>
        <p:txBody>
          <a:bodyPr wrap="square" lIns="0" tIns="0" rIns="0" bIns="0" rtlCol="0" anchor="ctr"/>
          <a:lstStyle/>
          <a:p>
            <a:pPr algn="ctr" indent="0" marL="0">
              <a:buNone/>
            </a:pPr>
            <a:r>
              <a:rPr lang="en-US" sz="700" dirty="0">
                <a:solidFill>
                  <a:srgbClr val="0D9488"/>
                </a:solidFill>
                <a:latin typeface="Consolas" pitchFamily="34" charset="0"/>
                <a:ea typeface="Consolas" pitchFamily="34" charset="-122"/>
                <a:cs typeface="Consolas" pitchFamily="34" charset="-120"/>
              </a:rPr>
              <a:t>demerzel.md</a:t>
            </a:r>
            <a:endParaRPr lang="en-US" sz="700" dirty="0"/>
          </a:p>
        </p:txBody>
      </p:sp>
      <p:sp>
        <p:nvSpPr>
          <p:cNvPr id="71" name="Text 69"/>
          <p:cNvSpPr/>
          <p:nvPr/>
        </p:nvSpPr>
        <p:spPr>
          <a:xfrm>
            <a:off x="320040" y="4709160"/>
            <a:ext cx="8503920" cy="274320"/>
          </a:xfrm>
          <a:prstGeom prst="rect">
            <a:avLst/>
          </a:prstGeom>
          <a:noFill/>
          <a:ln/>
        </p:spPr>
        <p:txBody>
          <a:bodyPr wrap="square" rtlCol="0" anchor="ctr"/>
          <a:lstStyle/>
          <a:p>
            <a:pPr algn="ctr" indent="0" marL="0">
              <a:buNone/>
            </a:pPr>
            <a:r>
              <a:rPr lang="en-US" sz="1000" i="1" dirty="0">
                <a:solidFill>
                  <a:srgbClr val="0D9488"/>
                </a:solidFill>
                <a:latin typeface="Calibri" pitchFamily="34" charset="0"/>
                <a:ea typeface="Calibri" pitchFamily="34" charset="-122"/>
                <a:cs typeface="Calibri" pitchFamily="34" charset="-120"/>
              </a:rPr>
              <a:t>BMAD agents are full XML-structured personas with specialized workflows, playbooks, and skill orchestration</a:t>
            </a:r>
            <a:endParaRPr lang="en-US" sz="1000" dirty="0"/>
          </a:p>
        </p:txBody>
      </p:sp>
      <p:sp>
        <p:nvSpPr>
          <p:cNvPr id="72" name="Text 70"/>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63 / 100</a:t>
            </a:r>
            <a:endParaRPr lang="en-US" sz="800"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name="Slide 64">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BMAD Specialized Agents — Deep Dive</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Domain experts deployed directly into the BMAD agent system</a:t>
            </a:r>
            <a:endParaRPr lang="en-US" sz="1300" dirty="0"/>
          </a:p>
        </p:txBody>
      </p:sp>
      <p:sp>
        <p:nvSpPr>
          <p:cNvPr id="5" name="Shape 3"/>
          <p:cNvSpPr/>
          <p:nvPr/>
        </p:nvSpPr>
        <p:spPr>
          <a:xfrm>
            <a:off x="274320" y="1234440"/>
            <a:ext cx="2697480" cy="169164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6" name="Shape 4"/>
          <p:cNvSpPr/>
          <p:nvPr/>
        </p:nvSpPr>
        <p:spPr>
          <a:xfrm>
            <a:off x="274320" y="1234440"/>
            <a:ext cx="2697480" cy="36576"/>
          </a:xfrm>
          <a:prstGeom prst="rect">
            <a:avLst/>
          </a:prstGeom>
          <a:solidFill>
            <a:srgbClr val="2563EB"/>
          </a:solidFill>
          <a:ln/>
        </p:spPr>
      </p:sp>
      <p:sp>
        <p:nvSpPr>
          <p:cNvPr id="7" name="Text 5"/>
          <p:cNvSpPr/>
          <p:nvPr/>
        </p:nvSpPr>
        <p:spPr>
          <a:xfrm>
            <a:off x="365760" y="1307592"/>
            <a:ext cx="2514600" cy="256032"/>
          </a:xfrm>
          <a:prstGeom prst="rect">
            <a:avLst/>
          </a:prstGeom>
          <a:noFill/>
          <a:ln/>
        </p:spPr>
        <p:txBody>
          <a:bodyPr wrap="square" lIns="0" tIns="0" rIns="0" bIns="0" rtlCol="0" anchor="ctr"/>
          <a:lstStyle/>
          <a:p>
            <a:pPr indent="0" marL="0">
              <a:buNone/>
            </a:pPr>
            <a:r>
              <a:rPr lang="en-US" sz="1100" b="1" dirty="0">
                <a:solidFill>
                  <a:srgbClr val="FFFFFF"/>
                </a:solidFill>
                <a:latin typeface="Calibri" pitchFamily="34" charset="0"/>
                <a:ea typeface="Calibri" pitchFamily="34" charset="-122"/>
                <a:cs typeface="Calibri" pitchFamily="34" charset="-120"/>
              </a:rPr>
              <a:t>Alex — SRE</a:t>
            </a:r>
            <a:endParaRPr lang="en-US" sz="1100" dirty="0"/>
          </a:p>
        </p:txBody>
      </p:sp>
      <p:sp>
        <p:nvSpPr>
          <p:cNvPr id="8" name="Text 6"/>
          <p:cNvSpPr/>
          <p:nvPr/>
        </p:nvSpPr>
        <p:spPr>
          <a:xfrm>
            <a:off x="365760" y="1618488"/>
            <a:ext cx="2514600" cy="201168"/>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 K8s Day 1/2 operations</a:t>
            </a:r>
            <a:endParaRPr lang="en-US" sz="750" dirty="0"/>
          </a:p>
        </p:txBody>
      </p:sp>
      <p:sp>
        <p:nvSpPr>
          <p:cNvPr id="9" name="Text 7"/>
          <p:cNvSpPr/>
          <p:nvPr/>
        </p:nvSpPr>
        <p:spPr>
          <a:xfrm>
            <a:off x="365760" y="1819656"/>
            <a:ext cx="2514600" cy="201168"/>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 GitOps (ArgoCD/Flux)</a:t>
            </a:r>
            <a:endParaRPr lang="en-US" sz="750" dirty="0"/>
          </a:p>
        </p:txBody>
      </p:sp>
      <p:sp>
        <p:nvSpPr>
          <p:cNvPr id="10" name="Text 8"/>
          <p:cNvSpPr/>
          <p:nvPr/>
        </p:nvSpPr>
        <p:spPr>
          <a:xfrm>
            <a:off x="365760" y="2020824"/>
            <a:ext cx="2514600" cy="201168"/>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 Canary &amp; Blue-Green deploys</a:t>
            </a:r>
            <a:endParaRPr lang="en-US" sz="750" dirty="0"/>
          </a:p>
        </p:txBody>
      </p:sp>
      <p:sp>
        <p:nvSpPr>
          <p:cNvPr id="11" name="Text 9"/>
          <p:cNvSpPr/>
          <p:nvPr/>
        </p:nvSpPr>
        <p:spPr>
          <a:xfrm>
            <a:off x="365760" y="2258568"/>
            <a:ext cx="2514600" cy="164592"/>
          </a:xfrm>
          <a:prstGeom prst="rect">
            <a:avLst/>
          </a:prstGeom>
          <a:noFill/>
          <a:ln/>
        </p:spPr>
        <p:txBody>
          <a:bodyPr wrap="square" lIns="0" tIns="0" rIns="0" bIns="0" rtlCol="0" anchor="ctr"/>
          <a:lstStyle/>
          <a:p>
            <a:pPr indent="0" marL="0">
              <a:buNone/>
            </a:pPr>
            <a:r>
              <a:rPr lang="en-US" sz="750" b="1" dirty="0">
                <a:solidFill>
                  <a:srgbClr val="14B8A6"/>
                </a:solidFill>
                <a:latin typeface="Calibri" pitchFamily="34" charset="0"/>
                <a:ea typeface="Calibri" pitchFamily="34" charset="-122"/>
                <a:cs typeface="Calibri" pitchFamily="34" charset="-120"/>
              </a:rPr>
              <a:t>Workflows:</a:t>
            </a:r>
            <a:endParaRPr lang="en-US" sz="750" dirty="0"/>
          </a:p>
        </p:txBody>
      </p:sp>
      <p:sp>
        <p:nvSpPr>
          <p:cNvPr id="12" name="Text 10"/>
          <p:cNvSpPr/>
          <p:nvPr/>
        </p:nvSpPr>
        <p:spPr>
          <a:xfrm>
            <a:off x="365760" y="2441448"/>
            <a:ext cx="2514600" cy="182880"/>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 Health checks</a:t>
            </a:r>
            <a:endParaRPr lang="en-US" sz="750" dirty="0"/>
          </a:p>
        </p:txBody>
      </p:sp>
      <p:sp>
        <p:nvSpPr>
          <p:cNvPr id="13" name="Text 11"/>
          <p:cNvSpPr/>
          <p:nvPr/>
        </p:nvSpPr>
        <p:spPr>
          <a:xfrm>
            <a:off x="365760" y="2624328"/>
            <a:ext cx="2514600" cy="182880"/>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 Drift remediation</a:t>
            </a:r>
            <a:endParaRPr lang="en-US" sz="750" dirty="0"/>
          </a:p>
        </p:txBody>
      </p:sp>
      <p:sp>
        <p:nvSpPr>
          <p:cNvPr id="14" name="Shape 12"/>
          <p:cNvSpPr/>
          <p:nvPr/>
        </p:nvSpPr>
        <p:spPr>
          <a:xfrm>
            <a:off x="3154680" y="1234440"/>
            <a:ext cx="2697480" cy="169164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5" name="Shape 13"/>
          <p:cNvSpPr/>
          <p:nvPr/>
        </p:nvSpPr>
        <p:spPr>
          <a:xfrm>
            <a:off x="3154680" y="1234440"/>
            <a:ext cx="2697480" cy="36576"/>
          </a:xfrm>
          <a:prstGeom prst="rect">
            <a:avLst/>
          </a:prstGeom>
          <a:solidFill>
            <a:srgbClr val="059669"/>
          </a:solidFill>
          <a:ln/>
        </p:spPr>
      </p:sp>
      <p:sp>
        <p:nvSpPr>
          <p:cNvPr id="16" name="Text 14"/>
          <p:cNvSpPr/>
          <p:nvPr/>
        </p:nvSpPr>
        <p:spPr>
          <a:xfrm>
            <a:off x="3246120" y="1307592"/>
            <a:ext cx="2514600" cy="256032"/>
          </a:xfrm>
          <a:prstGeom prst="rect">
            <a:avLst/>
          </a:prstGeom>
          <a:noFill/>
          <a:ln/>
        </p:spPr>
        <p:txBody>
          <a:bodyPr wrap="square" lIns="0" tIns="0" rIns="0" bIns="0" rtlCol="0" anchor="ctr"/>
          <a:lstStyle/>
          <a:p>
            <a:pPr indent="0" marL="0">
              <a:buNone/>
            </a:pPr>
            <a:r>
              <a:rPr lang="en-US" sz="1100" b="1" dirty="0">
                <a:solidFill>
                  <a:srgbClr val="FFFFFF"/>
                </a:solidFill>
                <a:latin typeface="Calibri" pitchFamily="34" charset="0"/>
                <a:ea typeface="Calibri" pitchFamily="34" charset="-122"/>
                <a:cs typeface="Calibri" pitchFamily="34" charset="-120"/>
              </a:rPr>
              <a:t>Amit — DevOps</a:t>
            </a:r>
            <a:endParaRPr lang="en-US" sz="1100" dirty="0"/>
          </a:p>
        </p:txBody>
      </p:sp>
      <p:sp>
        <p:nvSpPr>
          <p:cNvPr id="17" name="Text 15"/>
          <p:cNvSpPr/>
          <p:nvPr/>
        </p:nvSpPr>
        <p:spPr>
          <a:xfrm>
            <a:off x="3246120" y="1618488"/>
            <a:ext cx="2514600" cy="201168"/>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 Build automation &amp; CI/CD</a:t>
            </a:r>
            <a:endParaRPr lang="en-US" sz="750" dirty="0"/>
          </a:p>
        </p:txBody>
      </p:sp>
      <p:sp>
        <p:nvSpPr>
          <p:cNvPr id="18" name="Text 16"/>
          <p:cNvSpPr/>
          <p:nvPr/>
        </p:nvSpPr>
        <p:spPr>
          <a:xfrm>
            <a:off x="3246120" y="1819656"/>
            <a:ext cx="2514600" cy="201168"/>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 Helm charts &amp; umbrellas</a:t>
            </a:r>
            <a:endParaRPr lang="en-US" sz="750" dirty="0"/>
          </a:p>
        </p:txBody>
      </p:sp>
      <p:sp>
        <p:nvSpPr>
          <p:cNvPr id="19" name="Text 17"/>
          <p:cNvSpPr/>
          <p:nvPr/>
        </p:nvSpPr>
        <p:spPr>
          <a:xfrm>
            <a:off x="3246120" y="2020824"/>
            <a:ext cx="2514600" cy="201168"/>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 Air-gapped environments</a:t>
            </a:r>
            <a:endParaRPr lang="en-US" sz="750" dirty="0"/>
          </a:p>
        </p:txBody>
      </p:sp>
      <p:sp>
        <p:nvSpPr>
          <p:cNvPr id="20" name="Text 18"/>
          <p:cNvSpPr/>
          <p:nvPr/>
        </p:nvSpPr>
        <p:spPr>
          <a:xfrm>
            <a:off x="3246120" y="2258568"/>
            <a:ext cx="2514600" cy="164592"/>
          </a:xfrm>
          <a:prstGeom prst="rect">
            <a:avLst/>
          </a:prstGeom>
          <a:noFill/>
          <a:ln/>
        </p:spPr>
        <p:txBody>
          <a:bodyPr wrap="square" lIns="0" tIns="0" rIns="0" bIns="0" rtlCol="0" anchor="ctr"/>
          <a:lstStyle/>
          <a:p>
            <a:pPr indent="0" marL="0">
              <a:buNone/>
            </a:pPr>
            <a:r>
              <a:rPr lang="en-US" sz="750" b="1" dirty="0">
                <a:solidFill>
                  <a:srgbClr val="14B8A6"/>
                </a:solidFill>
                <a:latin typeface="Calibri" pitchFamily="34" charset="0"/>
                <a:ea typeface="Calibri" pitchFamily="34" charset="-122"/>
                <a:cs typeface="Calibri" pitchFamily="34" charset="-120"/>
              </a:rPr>
              <a:t>Workflows:</a:t>
            </a:r>
            <a:endParaRPr lang="en-US" sz="750" dirty="0"/>
          </a:p>
        </p:txBody>
      </p:sp>
      <p:sp>
        <p:nvSpPr>
          <p:cNvPr id="21" name="Text 19"/>
          <p:cNvSpPr/>
          <p:nvPr/>
        </p:nvSpPr>
        <p:spPr>
          <a:xfrm>
            <a:off x="3246120" y="2441448"/>
            <a:ext cx="2514600" cy="182880"/>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 Multi-env deployment</a:t>
            </a:r>
            <a:endParaRPr lang="en-US" sz="750" dirty="0"/>
          </a:p>
        </p:txBody>
      </p:sp>
      <p:sp>
        <p:nvSpPr>
          <p:cNvPr id="22" name="Text 20"/>
          <p:cNvSpPr/>
          <p:nvPr/>
        </p:nvSpPr>
        <p:spPr>
          <a:xfrm>
            <a:off x="3246120" y="2624328"/>
            <a:ext cx="2514600" cy="182880"/>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 Infra provisioning</a:t>
            </a:r>
            <a:endParaRPr lang="en-US" sz="750" dirty="0"/>
          </a:p>
        </p:txBody>
      </p:sp>
      <p:sp>
        <p:nvSpPr>
          <p:cNvPr id="23" name="Shape 21"/>
          <p:cNvSpPr/>
          <p:nvPr/>
        </p:nvSpPr>
        <p:spPr>
          <a:xfrm>
            <a:off x="6035040" y="1234440"/>
            <a:ext cx="2697480" cy="169164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24" name="Shape 22"/>
          <p:cNvSpPr/>
          <p:nvPr/>
        </p:nvSpPr>
        <p:spPr>
          <a:xfrm>
            <a:off x="6035040" y="1234440"/>
            <a:ext cx="2697480" cy="36576"/>
          </a:xfrm>
          <a:prstGeom prst="rect">
            <a:avLst/>
          </a:prstGeom>
          <a:solidFill>
            <a:srgbClr val="DC2626"/>
          </a:solidFill>
          <a:ln/>
        </p:spPr>
      </p:sp>
      <p:sp>
        <p:nvSpPr>
          <p:cNvPr id="25" name="Text 23"/>
          <p:cNvSpPr/>
          <p:nvPr/>
        </p:nvSpPr>
        <p:spPr>
          <a:xfrm>
            <a:off x="6126480" y="1307592"/>
            <a:ext cx="2514600" cy="256032"/>
          </a:xfrm>
          <a:prstGeom prst="rect">
            <a:avLst/>
          </a:prstGeom>
          <a:noFill/>
          <a:ln/>
        </p:spPr>
        <p:txBody>
          <a:bodyPr wrap="square" lIns="0" tIns="0" rIns="0" bIns="0" rtlCol="0" anchor="ctr"/>
          <a:lstStyle/>
          <a:p>
            <a:pPr indent="0" marL="0">
              <a:buNone/>
            </a:pPr>
            <a:r>
              <a:rPr lang="en-US" sz="1100" b="1" dirty="0">
                <a:solidFill>
                  <a:srgbClr val="FFFFFF"/>
                </a:solidFill>
                <a:latin typeface="Calibri" pitchFamily="34" charset="0"/>
                <a:ea typeface="Calibri" pitchFamily="34" charset="-122"/>
                <a:cs typeface="Calibri" pitchFamily="34" charset="-120"/>
              </a:rPr>
              <a:t>Yael — Cyber</a:t>
            </a:r>
            <a:endParaRPr lang="en-US" sz="1100" dirty="0"/>
          </a:p>
        </p:txBody>
      </p:sp>
      <p:sp>
        <p:nvSpPr>
          <p:cNvPr id="26" name="Text 24"/>
          <p:cNvSpPr/>
          <p:nvPr/>
        </p:nvSpPr>
        <p:spPr>
          <a:xfrm>
            <a:off x="6126480" y="1618488"/>
            <a:ext cx="2514600" cy="201168"/>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 Immunity scoring</a:t>
            </a:r>
            <a:endParaRPr lang="en-US" sz="750" dirty="0"/>
          </a:p>
        </p:txBody>
      </p:sp>
      <p:sp>
        <p:nvSpPr>
          <p:cNvPr id="27" name="Text 25"/>
          <p:cNvSpPr/>
          <p:nvPr/>
        </p:nvSpPr>
        <p:spPr>
          <a:xfrm>
            <a:off x="6126480" y="1819656"/>
            <a:ext cx="2514600" cy="201168"/>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 Vault &amp; PKI automation</a:t>
            </a:r>
            <a:endParaRPr lang="en-US" sz="750" dirty="0"/>
          </a:p>
        </p:txBody>
      </p:sp>
      <p:sp>
        <p:nvSpPr>
          <p:cNvPr id="28" name="Text 26"/>
          <p:cNvSpPr/>
          <p:nvPr/>
        </p:nvSpPr>
        <p:spPr>
          <a:xfrm>
            <a:off x="6126480" y="2020824"/>
            <a:ext cx="2514600" cy="201168"/>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 Orchestrates security skills</a:t>
            </a:r>
            <a:endParaRPr lang="en-US" sz="750" dirty="0"/>
          </a:p>
        </p:txBody>
      </p:sp>
      <p:sp>
        <p:nvSpPr>
          <p:cNvPr id="29" name="Text 27"/>
          <p:cNvSpPr/>
          <p:nvPr/>
        </p:nvSpPr>
        <p:spPr>
          <a:xfrm>
            <a:off x="6126480" y="2258568"/>
            <a:ext cx="2514600" cy="164592"/>
          </a:xfrm>
          <a:prstGeom prst="rect">
            <a:avLst/>
          </a:prstGeom>
          <a:noFill/>
          <a:ln/>
        </p:spPr>
        <p:txBody>
          <a:bodyPr wrap="square" lIns="0" tIns="0" rIns="0" bIns="0" rtlCol="0" anchor="ctr"/>
          <a:lstStyle/>
          <a:p>
            <a:pPr indent="0" marL="0">
              <a:buNone/>
            </a:pPr>
            <a:r>
              <a:rPr lang="en-US" sz="750" b="1" dirty="0">
                <a:solidFill>
                  <a:srgbClr val="14B8A6"/>
                </a:solidFill>
                <a:latin typeface="Calibri" pitchFamily="34" charset="0"/>
                <a:ea typeface="Calibri" pitchFamily="34" charset="-122"/>
                <a:cs typeface="Calibri" pitchFamily="34" charset="-120"/>
              </a:rPr>
              <a:t>Workflows:</a:t>
            </a:r>
            <a:endParaRPr lang="en-US" sz="750" dirty="0"/>
          </a:p>
        </p:txBody>
      </p:sp>
      <p:sp>
        <p:nvSpPr>
          <p:cNvPr id="30" name="Text 28"/>
          <p:cNvSpPr/>
          <p:nvPr/>
        </p:nvSpPr>
        <p:spPr>
          <a:xfrm>
            <a:off x="6126480" y="2441448"/>
            <a:ext cx="2514600" cy="182880"/>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 Vuln scanning</a:t>
            </a:r>
            <a:endParaRPr lang="en-US" sz="750" dirty="0"/>
          </a:p>
        </p:txBody>
      </p:sp>
      <p:sp>
        <p:nvSpPr>
          <p:cNvPr id="31" name="Text 29"/>
          <p:cNvSpPr/>
          <p:nvPr/>
        </p:nvSpPr>
        <p:spPr>
          <a:xfrm>
            <a:off x="6126480" y="2624328"/>
            <a:ext cx="2514600" cy="182880"/>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 Cert generation</a:t>
            </a:r>
            <a:endParaRPr lang="en-US" sz="750" dirty="0"/>
          </a:p>
        </p:txBody>
      </p:sp>
      <p:sp>
        <p:nvSpPr>
          <p:cNvPr id="32" name="Shape 30"/>
          <p:cNvSpPr/>
          <p:nvPr/>
        </p:nvSpPr>
        <p:spPr>
          <a:xfrm>
            <a:off x="1691640" y="3108960"/>
            <a:ext cx="2697480" cy="169164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33" name="Shape 31"/>
          <p:cNvSpPr/>
          <p:nvPr/>
        </p:nvSpPr>
        <p:spPr>
          <a:xfrm>
            <a:off x="1691640" y="3108960"/>
            <a:ext cx="2697480" cy="36576"/>
          </a:xfrm>
          <a:prstGeom prst="rect">
            <a:avLst/>
          </a:prstGeom>
          <a:solidFill>
            <a:srgbClr val="F59E0B"/>
          </a:solidFill>
          <a:ln/>
        </p:spPr>
      </p:sp>
      <p:sp>
        <p:nvSpPr>
          <p:cNvPr id="34" name="Text 32"/>
          <p:cNvSpPr/>
          <p:nvPr/>
        </p:nvSpPr>
        <p:spPr>
          <a:xfrm>
            <a:off x="1783080" y="3182112"/>
            <a:ext cx="2514600" cy="256032"/>
          </a:xfrm>
          <a:prstGeom prst="rect">
            <a:avLst/>
          </a:prstGeom>
          <a:noFill/>
          <a:ln/>
        </p:spPr>
        <p:txBody>
          <a:bodyPr wrap="square" lIns="0" tIns="0" rIns="0" bIns="0" rtlCol="0" anchor="ctr"/>
          <a:lstStyle/>
          <a:p>
            <a:pPr indent="0" marL="0">
              <a:buNone/>
            </a:pPr>
            <a:r>
              <a:rPr lang="en-US" sz="1100" b="1" dirty="0">
                <a:solidFill>
                  <a:srgbClr val="FFFFFF"/>
                </a:solidFill>
                <a:latin typeface="Calibri" pitchFamily="34" charset="0"/>
                <a:ea typeface="Calibri" pitchFamily="34" charset="-122"/>
                <a:cs typeface="Calibri" pitchFamily="34" charset="-120"/>
              </a:rPr>
              <a:t>Gad — SQA</a:t>
            </a:r>
            <a:endParaRPr lang="en-US" sz="1100" dirty="0"/>
          </a:p>
        </p:txBody>
      </p:sp>
      <p:sp>
        <p:nvSpPr>
          <p:cNvPr id="35" name="Text 33"/>
          <p:cNvSpPr/>
          <p:nvPr/>
        </p:nvSpPr>
        <p:spPr>
          <a:xfrm>
            <a:off x="1783080" y="3493008"/>
            <a:ext cx="2514600" cy="201168"/>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 Project quality audits</a:t>
            </a:r>
            <a:endParaRPr lang="en-US" sz="750" dirty="0"/>
          </a:p>
        </p:txBody>
      </p:sp>
      <p:sp>
        <p:nvSpPr>
          <p:cNvPr id="36" name="Text 34"/>
          <p:cNvSpPr/>
          <p:nvPr/>
        </p:nvSpPr>
        <p:spPr>
          <a:xfrm>
            <a:off x="1783080" y="3694176"/>
            <a:ext cx="2514600" cy="201168"/>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 IEEE 12207 compliance</a:t>
            </a:r>
            <a:endParaRPr lang="en-US" sz="750" dirty="0"/>
          </a:p>
        </p:txBody>
      </p:sp>
      <p:sp>
        <p:nvSpPr>
          <p:cNvPr id="37" name="Text 35"/>
          <p:cNvSpPr/>
          <p:nvPr/>
        </p:nvSpPr>
        <p:spPr>
          <a:xfrm>
            <a:off x="1783080" y="3895344"/>
            <a:ext cx="2514600" cy="201168"/>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 MIL-STD-498 DIDs</a:t>
            </a:r>
            <a:endParaRPr lang="en-US" sz="750" dirty="0"/>
          </a:p>
        </p:txBody>
      </p:sp>
      <p:sp>
        <p:nvSpPr>
          <p:cNvPr id="38" name="Text 36"/>
          <p:cNvSpPr/>
          <p:nvPr/>
        </p:nvSpPr>
        <p:spPr>
          <a:xfrm>
            <a:off x="1783080" y="4133088"/>
            <a:ext cx="2514600" cy="164592"/>
          </a:xfrm>
          <a:prstGeom prst="rect">
            <a:avLst/>
          </a:prstGeom>
          <a:noFill/>
          <a:ln/>
        </p:spPr>
        <p:txBody>
          <a:bodyPr wrap="square" lIns="0" tIns="0" rIns="0" bIns="0" rtlCol="0" anchor="ctr"/>
          <a:lstStyle/>
          <a:p>
            <a:pPr indent="0" marL="0">
              <a:buNone/>
            </a:pPr>
            <a:r>
              <a:rPr lang="en-US" sz="750" b="1" dirty="0">
                <a:solidFill>
                  <a:srgbClr val="14B8A6"/>
                </a:solidFill>
                <a:latin typeface="Calibri" pitchFamily="34" charset="0"/>
                <a:ea typeface="Calibri" pitchFamily="34" charset="-122"/>
                <a:cs typeface="Calibri" pitchFamily="34" charset="-120"/>
              </a:rPr>
              <a:t>Workflows:</a:t>
            </a:r>
            <a:endParaRPr lang="en-US" sz="750" dirty="0"/>
          </a:p>
        </p:txBody>
      </p:sp>
      <p:sp>
        <p:nvSpPr>
          <p:cNvPr id="39" name="Text 37"/>
          <p:cNvSpPr/>
          <p:nvPr/>
        </p:nvSpPr>
        <p:spPr>
          <a:xfrm>
            <a:off x="1783080" y="4315968"/>
            <a:ext cx="2514600" cy="182880"/>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 sqa-audit</a:t>
            </a:r>
            <a:endParaRPr lang="en-US" sz="750" dirty="0"/>
          </a:p>
        </p:txBody>
      </p:sp>
      <p:sp>
        <p:nvSpPr>
          <p:cNvPr id="40" name="Text 38"/>
          <p:cNvSpPr/>
          <p:nvPr/>
        </p:nvSpPr>
        <p:spPr>
          <a:xfrm>
            <a:off x="1783080" y="4498848"/>
            <a:ext cx="2514600" cy="182880"/>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 mil498-srs/sdd/...</a:t>
            </a:r>
            <a:endParaRPr lang="en-US" sz="750" dirty="0"/>
          </a:p>
        </p:txBody>
      </p:sp>
      <p:sp>
        <p:nvSpPr>
          <p:cNvPr id="41" name="Shape 39"/>
          <p:cNvSpPr/>
          <p:nvPr/>
        </p:nvSpPr>
        <p:spPr>
          <a:xfrm>
            <a:off x="4572000" y="3108960"/>
            <a:ext cx="2697480" cy="169164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42" name="Shape 40"/>
          <p:cNvSpPr/>
          <p:nvPr/>
        </p:nvSpPr>
        <p:spPr>
          <a:xfrm>
            <a:off x="4572000" y="3108960"/>
            <a:ext cx="2697480" cy="36576"/>
          </a:xfrm>
          <a:prstGeom prst="rect">
            <a:avLst/>
          </a:prstGeom>
          <a:solidFill>
            <a:srgbClr val="7C3AED"/>
          </a:solidFill>
          <a:ln/>
        </p:spPr>
      </p:sp>
      <p:sp>
        <p:nvSpPr>
          <p:cNvPr id="43" name="Text 41"/>
          <p:cNvSpPr/>
          <p:nvPr/>
        </p:nvSpPr>
        <p:spPr>
          <a:xfrm>
            <a:off x="4663440" y="3182112"/>
            <a:ext cx="2514600" cy="256032"/>
          </a:xfrm>
          <a:prstGeom prst="rect">
            <a:avLst/>
          </a:prstGeom>
          <a:noFill/>
          <a:ln/>
        </p:spPr>
        <p:txBody>
          <a:bodyPr wrap="square" lIns="0" tIns="0" rIns="0" bIns="0" rtlCol="0" anchor="ctr"/>
          <a:lstStyle/>
          <a:p>
            <a:pPr indent="0" marL="0">
              <a:buNone/>
            </a:pPr>
            <a:r>
              <a:rPr lang="en-US" sz="1100" b="1" dirty="0">
                <a:solidFill>
                  <a:srgbClr val="FFFFFF"/>
                </a:solidFill>
                <a:latin typeface="Calibri" pitchFamily="34" charset="0"/>
                <a:ea typeface="Calibri" pitchFamily="34" charset="-122"/>
                <a:cs typeface="Calibri" pitchFamily="34" charset="-120"/>
              </a:rPr>
              <a:t>Demerzel — ML</a:t>
            </a:r>
            <a:endParaRPr lang="en-US" sz="1100" dirty="0"/>
          </a:p>
        </p:txBody>
      </p:sp>
      <p:sp>
        <p:nvSpPr>
          <p:cNvPr id="44" name="Text 42"/>
          <p:cNvSpPr/>
          <p:nvPr/>
        </p:nvSpPr>
        <p:spPr>
          <a:xfrm>
            <a:off x="4663440" y="3493008"/>
            <a:ext cx="2514600" cy="201168"/>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 Hypothesis-driven ML lifecycle</a:t>
            </a:r>
            <a:endParaRPr lang="en-US" sz="750" dirty="0"/>
          </a:p>
        </p:txBody>
      </p:sp>
      <p:sp>
        <p:nvSpPr>
          <p:cNvPr id="45" name="Text 43"/>
          <p:cNvSpPr/>
          <p:nvPr/>
        </p:nvSpPr>
        <p:spPr>
          <a:xfrm>
            <a:off x="4663440" y="3694176"/>
            <a:ext cx="2514600" cy="201168"/>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 EDA, architecture, TechSpec</a:t>
            </a:r>
            <a:endParaRPr lang="en-US" sz="750" dirty="0"/>
          </a:p>
        </p:txBody>
      </p:sp>
      <p:sp>
        <p:nvSpPr>
          <p:cNvPr id="46" name="Text 44"/>
          <p:cNvSpPr/>
          <p:nvPr/>
        </p:nvSpPr>
        <p:spPr>
          <a:xfrm>
            <a:off x="4663440" y="3895344"/>
            <a:ext cx="2514600" cy="201168"/>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 Experiment execution &amp; analysis</a:t>
            </a:r>
            <a:endParaRPr lang="en-US" sz="750" dirty="0"/>
          </a:p>
        </p:txBody>
      </p:sp>
      <p:sp>
        <p:nvSpPr>
          <p:cNvPr id="47" name="Text 45"/>
          <p:cNvSpPr/>
          <p:nvPr/>
        </p:nvSpPr>
        <p:spPr>
          <a:xfrm>
            <a:off x="4663440" y="4133088"/>
            <a:ext cx="2514600" cy="164592"/>
          </a:xfrm>
          <a:prstGeom prst="rect">
            <a:avLst/>
          </a:prstGeom>
          <a:noFill/>
          <a:ln/>
        </p:spPr>
        <p:txBody>
          <a:bodyPr wrap="square" lIns="0" tIns="0" rIns="0" bIns="0" rtlCol="0" anchor="ctr"/>
          <a:lstStyle/>
          <a:p>
            <a:pPr indent="0" marL="0">
              <a:buNone/>
            </a:pPr>
            <a:r>
              <a:rPr lang="en-US" sz="750" b="1" dirty="0">
                <a:solidFill>
                  <a:srgbClr val="14B8A6"/>
                </a:solidFill>
                <a:latin typeface="Calibri" pitchFamily="34" charset="0"/>
                <a:ea typeface="Calibri" pitchFamily="34" charset="-122"/>
                <a:cs typeface="Calibri" pitchFamily="34" charset="-120"/>
              </a:rPr>
              <a:t>Workflows:</a:t>
            </a:r>
            <a:endParaRPr lang="en-US" sz="750" dirty="0"/>
          </a:p>
        </p:txBody>
      </p:sp>
      <p:sp>
        <p:nvSpPr>
          <p:cNvPr id="48" name="Text 46"/>
          <p:cNvSpPr/>
          <p:nvPr/>
        </p:nvSpPr>
        <p:spPr>
          <a:xfrm>
            <a:off x="4663440" y="4315968"/>
            <a:ext cx="2514600" cy="182880"/>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 12-stage ML pipeline</a:t>
            </a:r>
            <a:endParaRPr lang="en-US" sz="750" dirty="0"/>
          </a:p>
        </p:txBody>
      </p:sp>
      <p:sp>
        <p:nvSpPr>
          <p:cNvPr id="49" name="Text 47"/>
          <p:cNvSpPr/>
          <p:nvPr/>
        </p:nvSpPr>
        <p:spPr>
          <a:xfrm>
            <a:off x="4663440" y="4498848"/>
            <a:ext cx="2514600" cy="182880"/>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 Hparam optimization</a:t>
            </a:r>
            <a:endParaRPr lang="en-US" sz="750" dirty="0"/>
          </a:p>
        </p:txBody>
      </p:sp>
      <p:sp>
        <p:nvSpPr>
          <p:cNvPr id="50" name="Text 48"/>
          <p:cNvSpPr/>
          <p:nvPr/>
        </p:nvSpPr>
        <p:spPr>
          <a:xfrm>
            <a:off x="365760" y="4709160"/>
            <a:ext cx="8412480" cy="274320"/>
          </a:xfrm>
          <a:prstGeom prst="rect">
            <a:avLst/>
          </a:prstGeom>
          <a:noFill/>
          <a:ln/>
        </p:spPr>
        <p:txBody>
          <a:bodyPr wrap="square" rtlCol="0" anchor="ctr"/>
          <a:lstStyle/>
          <a:p>
            <a:pPr algn="ctr" indent="0" marL="0">
              <a:buNone/>
            </a:pPr>
            <a:r>
              <a:rPr lang="en-US" sz="1000" i="1" dirty="0">
                <a:solidFill>
                  <a:srgbClr val="14B8A6"/>
                </a:solidFill>
                <a:latin typeface="Calibri" pitchFamily="34" charset="0"/>
                <a:ea typeface="Calibri" pitchFamily="34" charset="-122"/>
                <a:cs typeface="Calibri" pitchFamily="34" charset="-120"/>
              </a:rPr>
              <a:t>All agents include specialized playbooks: GitOps, Infrastructure, Security &amp; Trust, Diagnostics</a:t>
            </a:r>
            <a:endParaRPr lang="en-US" sz="1000" dirty="0"/>
          </a:p>
        </p:txBody>
      </p:sp>
      <p:sp>
        <p:nvSpPr>
          <p:cNvPr id="51" name="Text 49"/>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64 / 100</a:t>
            </a:r>
            <a:endParaRPr lang="en-US" sz="800"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name="Slide 65">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Gad — SQA &amp; Standards Expert</a:t>
            </a:r>
            <a:endParaRPr lang="en-US" sz="2600" dirty="0"/>
          </a:p>
        </p:txBody>
      </p:sp>
      <p:sp>
        <p:nvSpPr>
          <p:cNvPr id="5" name="Shape 3"/>
          <p:cNvSpPr/>
          <p:nvPr/>
        </p:nvSpPr>
        <p:spPr>
          <a:xfrm>
            <a:off x="320040" y="1051560"/>
            <a:ext cx="4114800" cy="182880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6" name="Shape 4"/>
          <p:cNvSpPr/>
          <p:nvPr/>
        </p:nvSpPr>
        <p:spPr>
          <a:xfrm>
            <a:off x="320040" y="1051560"/>
            <a:ext cx="54864" cy="1828800"/>
          </a:xfrm>
          <a:prstGeom prst="rect">
            <a:avLst/>
          </a:prstGeom>
          <a:solidFill>
            <a:srgbClr val="DC2626"/>
          </a:solidFill>
          <a:ln/>
        </p:spPr>
      </p:sp>
      <p:sp>
        <p:nvSpPr>
          <p:cNvPr id="7" name="Text 5"/>
          <p:cNvSpPr/>
          <p:nvPr/>
        </p:nvSpPr>
        <p:spPr>
          <a:xfrm>
            <a:off x="502920" y="1097280"/>
            <a:ext cx="3749040" cy="274320"/>
          </a:xfrm>
          <a:prstGeom prst="rect">
            <a:avLst/>
          </a:prstGeom>
          <a:noFill/>
          <a:ln/>
        </p:spPr>
        <p:txBody>
          <a:bodyPr wrap="square" lIns="0" tIns="0" rIns="0" bIns="0" rtlCol="0" anchor="ctr"/>
          <a:lstStyle/>
          <a:p>
            <a:pPr indent="0" marL="0">
              <a:buNone/>
            </a:pPr>
            <a:r>
              <a:rPr lang="en-US" sz="1400" b="1" dirty="0">
                <a:solidFill>
                  <a:srgbClr val="1E293B"/>
                </a:solidFill>
                <a:latin typeface="Calibri" pitchFamily="34" charset="0"/>
                <a:ea typeface="Calibri" pitchFamily="34" charset="-122"/>
                <a:cs typeface="Calibri" pitchFamily="34" charset="-120"/>
              </a:rPr>
              <a:t>SQA Auditing</a:t>
            </a:r>
            <a:endParaRPr lang="en-US" sz="1400" dirty="0"/>
          </a:p>
        </p:txBody>
      </p:sp>
      <p:sp>
        <p:nvSpPr>
          <p:cNvPr id="8" name="Text 6"/>
          <p:cNvSpPr/>
          <p:nvPr/>
        </p:nvSpPr>
        <p:spPr>
          <a:xfrm>
            <a:off x="502920" y="1463040"/>
            <a:ext cx="3749040" cy="164592"/>
          </a:xfrm>
          <a:prstGeom prst="rect">
            <a:avLst/>
          </a:prstGeom>
          <a:noFill/>
          <a:ln/>
        </p:spPr>
        <p:txBody>
          <a:bodyPr wrap="square" lIns="0" tIns="0" rIns="0" bIns="0" rtlCol="0" anchor="ctr"/>
          <a:lstStyle/>
          <a:p>
            <a:pPr indent="0" marL="0">
              <a:buNone/>
            </a:pPr>
            <a:r>
              <a:rPr lang="en-US" sz="800" b="1" dirty="0">
                <a:solidFill>
                  <a:srgbClr val="0D9488"/>
                </a:solidFill>
                <a:latin typeface="Consolas" pitchFamily="34" charset="0"/>
                <a:ea typeface="Consolas" pitchFamily="34" charset="-122"/>
                <a:cs typeface="Consolas" pitchFamily="34" charset="-120"/>
              </a:rPr>
              <a:t>sqa-audit</a:t>
            </a:r>
            <a:endParaRPr lang="en-US" sz="800" dirty="0"/>
          </a:p>
        </p:txBody>
      </p:sp>
      <p:sp>
        <p:nvSpPr>
          <p:cNvPr id="9" name="Text 7"/>
          <p:cNvSpPr/>
          <p:nvPr/>
        </p:nvSpPr>
        <p:spPr>
          <a:xfrm>
            <a:off x="502920" y="1627632"/>
            <a:ext cx="3749040" cy="256032"/>
          </a:xfrm>
          <a:prstGeom prst="rect">
            <a:avLst/>
          </a:prstGeom>
          <a:noFill/>
          <a:ln/>
        </p:spPr>
        <p:txBody>
          <a:bodyPr wrap="square" lIns="0" tIns="0" rIns="0" bIns="0" rtlCol="0" anchor="t"/>
          <a:lstStyle/>
          <a:p>
            <a:pPr indent="0" marL="0">
              <a:buNone/>
            </a:pPr>
            <a:r>
              <a:rPr lang="en-US" sz="750" dirty="0">
                <a:solidFill>
                  <a:srgbClr val="475569"/>
                </a:solidFill>
                <a:latin typeface="Calibri" pitchFamily="34" charset="0"/>
                <a:ea typeface="Calibri" pitchFamily="34" charset="-122"/>
                <a:cs typeface="Calibri" pitchFamily="34" charset="-120"/>
              </a:rPr>
              <a:t>Full project quality audit: code↔story traceability, architecture alignment, process compliance, sprint health</a:t>
            </a:r>
            <a:endParaRPr lang="en-US" sz="750" dirty="0"/>
          </a:p>
        </p:txBody>
      </p:sp>
      <p:sp>
        <p:nvSpPr>
          <p:cNvPr id="10" name="Text 8"/>
          <p:cNvSpPr/>
          <p:nvPr/>
        </p:nvSpPr>
        <p:spPr>
          <a:xfrm>
            <a:off x="502920" y="1901952"/>
            <a:ext cx="3749040" cy="164592"/>
          </a:xfrm>
          <a:prstGeom prst="rect">
            <a:avLst/>
          </a:prstGeom>
          <a:noFill/>
          <a:ln/>
        </p:spPr>
        <p:txBody>
          <a:bodyPr wrap="square" lIns="0" tIns="0" rIns="0" bIns="0" rtlCol="0" anchor="ctr"/>
          <a:lstStyle/>
          <a:p>
            <a:pPr indent="0" marL="0">
              <a:buNone/>
            </a:pPr>
            <a:r>
              <a:rPr lang="en-US" sz="800" b="1" dirty="0">
                <a:solidFill>
                  <a:srgbClr val="0D9488"/>
                </a:solidFill>
                <a:latin typeface="Consolas" pitchFamily="34" charset="0"/>
                <a:ea typeface="Consolas" pitchFamily="34" charset="-122"/>
                <a:cs typeface="Consolas" pitchFamily="34" charset="-120"/>
              </a:rPr>
              <a:t>sqa-ieee12207</a:t>
            </a:r>
            <a:endParaRPr lang="en-US" sz="800" dirty="0"/>
          </a:p>
        </p:txBody>
      </p:sp>
      <p:sp>
        <p:nvSpPr>
          <p:cNvPr id="11" name="Text 9"/>
          <p:cNvSpPr/>
          <p:nvPr/>
        </p:nvSpPr>
        <p:spPr>
          <a:xfrm>
            <a:off x="502920" y="2066544"/>
            <a:ext cx="3749040" cy="256032"/>
          </a:xfrm>
          <a:prstGeom prst="rect">
            <a:avLst/>
          </a:prstGeom>
          <a:noFill/>
          <a:ln/>
        </p:spPr>
        <p:txBody>
          <a:bodyPr wrap="square" lIns="0" tIns="0" rIns="0" bIns="0" rtlCol="0" anchor="t"/>
          <a:lstStyle/>
          <a:p>
            <a:pPr indent="0" marL="0">
              <a:buNone/>
            </a:pPr>
            <a:r>
              <a:rPr lang="en-US" sz="750" dirty="0">
                <a:solidFill>
                  <a:srgbClr val="475569"/>
                </a:solidFill>
                <a:latin typeface="Calibri" pitchFamily="34" charset="0"/>
                <a:ea typeface="Calibri" pitchFamily="34" charset="-122"/>
                <a:cs typeface="Calibri" pitchFamily="34" charset="-120"/>
              </a:rPr>
              <a:t>IEEE/ISO/IEC 12207:2017 compliance across 23 process areas — produces compliance matrix + gap analysis</a:t>
            </a:r>
            <a:endParaRPr lang="en-US" sz="750" dirty="0"/>
          </a:p>
        </p:txBody>
      </p:sp>
      <p:sp>
        <p:nvSpPr>
          <p:cNvPr id="12" name="Text 10"/>
          <p:cNvSpPr/>
          <p:nvPr/>
        </p:nvSpPr>
        <p:spPr>
          <a:xfrm>
            <a:off x="502920" y="2340864"/>
            <a:ext cx="3749040" cy="164592"/>
          </a:xfrm>
          <a:prstGeom prst="rect">
            <a:avLst/>
          </a:prstGeom>
          <a:noFill/>
          <a:ln/>
        </p:spPr>
        <p:txBody>
          <a:bodyPr wrap="square" lIns="0" tIns="0" rIns="0" bIns="0" rtlCol="0" anchor="ctr"/>
          <a:lstStyle/>
          <a:p>
            <a:pPr indent="0" marL="0">
              <a:buNone/>
            </a:pPr>
            <a:r>
              <a:rPr lang="en-US" sz="800" b="1" dirty="0">
                <a:solidFill>
                  <a:srgbClr val="0D9488"/>
                </a:solidFill>
                <a:latin typeface="Consolas" pitchFamily="34" charset="0"/>
                <a:ea typeface="Consolas" pitchFamily="34" charset="-122"/>
                <a:cs typeface="Consolas" pitchFamily="34" charset="-120"/>
              </a:rPr>
              <a:t>sqa-requirements-quality</a:t>
            </a:r>
            <a:endParaRPr lang="en-US" sz="800" dirty="0"/>
          </a:p>
        </p:txBody>
      </p:sp>
      <p:sp>
        <p:nvSpPr>
          <p:cNvPr id="13" name="Text 11"/>
          <p:cNvSpPr/>
          <p:nvPr/>
        </p:nvSpPr>
        <p:spPr>
          <a:xfrm>
            <a:off x="502920" y="2505456"/>
            <a:ext cx="3749040" cy="256032"/>
          </a:xfrm>
          <a:prstGeom prst="rect">
            <a:avLst/>
          </a:prstGeom>
          <a:noFill/>
          <a:ln/>
        </p:spPr>
        <p:txBody>
          <a:bodyPr wrap="square" lIns="0" tIns="0" rIns="0" bIns="0" rtlCol="0" anchor="t"/>
          <a:lstStyle/>
          <a:p>
            <a:pPr indent="0" marL="0">
              <a:buNone/>
            </a:pPr>
            <a:r>
              <a:rPr lang="en-US" sz="750" dirty="0">
                <a:solidFill>
                  <a:srgbClr val="475569"/>
                </a:solidFill>
                <a:latin typeface="Calibri" pitchFamily="34" charset="0"/>
                <a:ea typeface="Calibri" pitchFamily="34" charset="-122"/>
                <a:cs typeface="Calibri" pitchFamily="34" charset="-120"/>
              </a:rPr>
              <a:t>Requirements quality vs 14 criteria (PRD FRs, NFRs, epics, stories) — per-requirement audit table + Overall Quality Score</a:t>
            </a:r>
            <a:endParaRPr lang="en-US" sz="750" dirty="0"/>
          </a:p>
        </p:txBody>
      </p:sp>
      <p:sp>
        <p:nvSpPr>
          <p:cNvPr id="14" name="Shape 12"/>
          <p:cNvSpPr/>
          <p:nvPr/>
        </p:nvSpPr>
        <p:spPr>
          <a:xfrm>
            <a:off x="4709160" y="1051560"/>
            <a:ext cx="4251960" cy="182880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15" name="Shape 13"/>
          <p:cNvSpPr/>
          <p:nvPr/>
        </p:nvSpPr>
        <p:spPr>
          <a:xfrm>
            <a:off x="4709160" y="1051560"/>
            <a:ext cx="54864" cy="1828800"/>
          </a:xfrm>
          <a:prstGeom prst="rect">
            <a:avLst/>
          </a:prstGeom>
          <a:solidFill>
            <a:srgbClr val="F59E0B"/>
          </a:solidFill>
          <a:ln/>
        </p:spPr>
      </p:sp>
      <p:sp>
        <p:nvSpPr>
          <p:cNvPr id="16" name="Text 14"/>
          <p:cNvSpPr/>
          <p:nvPr/>
        </p:nvSpPr>
        <p:spPr>
          <a:xfrm>
            <a:off x="4892040" y="1097280"/>
            <a:ext cx="3931920" cy="274320"/>
          </a:xfrm>
          <a:prstGeom prst="rect">
            <a:avLst/>
          </a:prstGeom>
          <a:noFill/>
          <a:ln/>
        </p:spPr>
        <p:txBody>
          <a:bodyPr wrap="square" lIns="0" tIns="0" rIns="0" bIns="0" rtlCol="0" anchor="ctr"/>
          <a:lstStyle/>
          <a:p>
            <a:pPr indent="0" marL="0">
              <a:buNone/>
            </a:pPr>
            <a:r>
              <a:rPr lang="en-US" sz="1400" b="1" dirty="0">
                <a:solidFill>
                  <a:srgbClr val="1E293B"/>
                </a:solidFill>
                <a:latin typeface="Calibri" pitchFamily="34" charset="0"/>
                <a:ea typeface="Calibri" pitchFamily="34" charset="-122"/>
                <a:cs typeface="Calibri" pitchFamily="34" charset="-120"/>
              </a:rPr>
              <a:t>MIL-STD-498 DID Generation</a:t>
            </a:r>
            <a:endParaRPr lang="en-US" sz="1400" dirty="0"/>
          </a:p>
        </p:txBody>
      </p:sp>
      <p:sp>
        <p:nvSpPr>
          <p:cNvPr id="17" name="Text 15"/>
          <p:cNvSpPr/>
          <p:nvPr/>
        </p:nvSpPr>
        <p:spPr>
          <a:xfrm>
            <a:off x="4892040" y="1353312"/>
            <a:ext cx="3931920" cy="182880"/>
          </a:xfrm>
          <a:prstGeom prst="rect">
            <a:avLst/>
          </a:prstGeom>
          <a:noFill/>
          <a:ln/>
        </p:spPr>
        <p:txBody>
          <a:bodyPr wrap="square" lIns="0" tIns="0" rIns="0" bIns="0" rtlCol="0" anchor="ctr"/>
          <a:lstStyle/>
          <a:p>
            <a:pPr indent="0" marL="0">
              <a:buNone/>
            </a:pPr>
            <a:r>
              <a:rPr lang="en-US" sz="800" dirty="0">
                <a:solidFill>
                  <a:srgbClr val="475569"/>
                </a:solidFill>
                <a:latin typeface="Calibri" pitchFamily="34" charset="0"/>
                <a:ea typeface="Calibri" pitchFamily="34" charset="-122"/>
                <a:cs typeface="Calibri" pitchFamily="34" charset="-120"/>
              </a:rPr>
              <a:t>Full Data Item Description library — stored in lib/mil498-templates/</a:t>
            </a:r>
            <a:endParaRPr lang="en-US" sz="800" dirty="0"/>
          </a:p>
        </p:txBody>
      </p:sp>
      <p:sp>
        <p:nvSpPr>
          <p:cNvPr id="18" name="Text 16"/>
          <p:cNvSpPr/>
          <p:nvPr/>
        </p:nvSpPr>
        <p:spPr>
          <a:xfrm>
            <a:off x="4937760" y="1627632"/>
            <a:ext cx="502920" cy="155448"/>
          </a:xfrm>
          <a:prstGeom prst="rect">
            <a:avLst/>
          </a:prstGeom>
          <a:noFill/>
          <a:ln/>
        </p:spPr>
        <p:txBody>
          <a:bodyPr wrap="square" lIns="0" tIns="0" rIns="0" bIns="0" rtlCol="0" anchor="ctr"/>
          <a:lstStyle/>
          <a:p>
            <a:pPr indent="0" marL="0">
              <a:buNone/>
            </a:pPr>
            <a:r>
              <a:rPr lang="en-US" sz="800" b="1" dirty="0">
                <a:solidFill>
                  <a:srgbClr val="F59E0B"/>
                </a:solidFill>
                <a:latin typeface="Consolas" pitchFamily="34" charset="0"/>
                <a:ea typeface="Consolas" pitchFamily="34" charset="-122"/>
                <a:cs typeface="Consolas" pitchFamily="34" charset="-120"/>
              </a:rPr>
              <a:t>SRS</a:t>
            </a:r>
            <a:endParaRPr lang="en-US" sz="800" dirty="0"/>
          </a:p>
        </p:txBody>
      </p:sp>
      <p:sp>
        <p:nvSpPr>
          <p:cNvPr id="19" name="Text 17"/>
          <p:cNvSpPr/>
          <p:nvPr/>
        </p:nvSpPr>
        <p:spPr>
          <a:xfrm>
            <a:off x="5486400" y="1627632"/>
            <a:ext cx="3291840" cy="155448"/>
          </a:xfrm>
          <a:prstGeom prst="rect">
            <a:avLst/>
          </a:prstGeom>
          <a:noFill/>
          <a:ln/>
        </p:spPr>
        <p:txBody>
          <a:bodyPr wrap="square" lIns="0" tIns="0" rIns="0" bIns="0" rtlCol="0" anchor="ctr"/>
          <a:lstStyle/>
          <a:p>
            <a:pPr indent="0" marL="0">
              <a:buNone/>
            </a:pPr>
            <a:r>
              <a:rPr lang="en-US" sz="800" dirty="0">
                <a:solidFill>
                  <a:srgbClr val="1E293B"/>
                </a:solidFill>
                <a:latin typeface="Calibri" pitchFamily="34" charset="0"/>
                <a:ea typeface="Calibri" pitchFamily="34" charset="-122"/>
                <a:cs typeface="Calibri" pitchFamily="34" charset="-120"/>
              </a:rPr>
              <a:t>Software Requirements Specification</a:t>
            </a:r>
            <a:endParaRPr lang="en-US" sz="800" dirty="0"/>
          </a:p>
        </p:txBody>
      </p:sp>
      <p:sp>
        <p:nvSpPr>
          <p:cNvPr id="20" name="Text 18"/>
          <p:cNvSpPr/>
          <p:nvPr/>
        </p:nvSpPr>
        <p:spPr>
          <a:xfrm>
            <a:off x="4937760" y="1783080"/>
            <a:ext cx="502920" cy="155448"/>
          </a:xfrm>
          <a:prstGeom prst="rect">
            <a:avLst/>
          </a:prstGeom>
          <a:noFill/>
          <a:ln/>
        </p:spPr>
        <p:txBody>
          <a:bodyPr wrap="square" lIns="0" tIns="0" rIns="0" bIns="0" rtlCol="0" anchor="ctr"/>
          <a:lstStyle/>
          <a:p>
            <a:pPr indent="0" marL="0">
              <a:buNone/>
            </a:pPr>
            <a:r>
              <a:rPr lang="en-US" sz="800" b="1" dirty="0">
                <a:solidFill>
                  <a:srgbClr val="F59E0B"/>
                </a:solidFill>
                <a:latin typeface="Consolas" pitchFamily="34" charset="0"/>
                <a:ea typeface="Consolas" pitchFamily="34" charset="-122"/>
                <a:cs typeface="Consolas" pitchFamily="34" charset="-120"/>
              </a:rPr>
              <a:t>SDD</a:t>
            </a:r>
            <a:endParaRPr lang="en-US" sz="800" dirty="0"/>
          </a:p>
        </p:txBody>
      </p:sp>
      <p:sp>
        <p:nvSpPr>
          <p:cNvPr id="21" name="Text 19"/>
          <p:cNvSpPr/>
          <p:nvPr/>
        </p:nvSpPr>
        <p:spPr>
          <a:xfrm>
            <a:off x="5486400" y="1783080"/>
            <a:ext cx="3291840" cy="155448"/>
          </a:xfrm>
          <a:prstGeom prst="rect">
            <a:avLst/>
          </a:prstGeom>
          <a:noFill/>
          <a:ln/>
        </p:spPr>
        <p:txBody>
          <a:bodyPr wrap="square" lIns="0" tIns="0" rIns="0" bIns="0" rtlCol="0" anchor="ctr"/>
          <a:lstStyle/>
          <a:p>
            <a:pPr indent="0" marL="0">
              <a:buNone/>
            </a:pPr>
            <a:r>
              <a:rPr lang="en-US" sz="800" dirty="0">
                <a:solidFill>
                  <a:srgbClr val="1E293B"/>
                </a:solidFill>
                <a:latin typeface="Calibri" pitchFamily="34" charset="0"/>
                <a:ea typeface="Calibri" pitchFamily="34" charset="-122"/>
                <a:cs typeface="Calibri" pitchFamily="34" charset="-120"/>
              </a:rPr>
              <a:t>Software Design Description</a:t>
            </a:r>
            <a:endParaRPr lang="en-US" sz="800" dirty="0"/>
          </a:p>
        </p:txBody>
      </p:sp>
      <p:sp>
        <p:nvSpPr>
          <p:cNvPr id="22" name="Text 20"/>
          <p:cNvSpPr/>
          <p:nvPr/>
        </p:nvSpPr>
        <p:spPr>
          <a:xfrm>
            <a:off x="4937760" y="1938528"/>
            <a:ext cx="502920" cy="155448"/>
          </a:xfrm>
          <a:prstGeom prst="rect">
            <a:avLst/>
          </a:prstGeom>
          <a:noFill/>
          <a:ln/>
        </p:spPr>
        <p:txBody>
          <a:bodyPr wrap="square" lIns="0" tIns="0" rIns="0" bIns="0" rtlCol="0" anchor="ctr"/>
          <a:lstStyle/>
          <a:p>
            <a:pPr indent="0" marL="0">
              <a:buNone/>
            </a:pPr>
            <a:r>
              <a:rPr lang="en-US" sz="800" b="1" dirty="0">
                <a:solidFill>
                  <a:srgbClr val="F59E0B"/>
                </a:solidFill>
                <a:latin typeface="Consolas" pitchFamily="34" charset="0"/>
                <a:ea typeface="Consolas" pitchFamily="34" charset="-122"/>
                <a:cs typeface="Consolas" pitchFamily="34" charset="-120"/>
              </a:rPr>
              <a:t>SDP</a:t>
            </a:r>
            <a:endParaRPr lang="en-US" sz="800" dirty="0"/>
          </a:p>
        </p:txBody>
      </p:sp>
      <p:sp>
        <p:nvSpPr>
          <p:cNvPr id="23" name="Text 21"/>
          <p:cNvSpPr/>
          <p:nvPr/>
        </p:nvSpPr>
        <p:spPr>
          <a:xfrm>
            <a:off x="5486400" y="1938528"/>
            <a:ext cx="3291840" cy="155448"/>
          </a:xfrm>
          <a:prstGeom prst="rect">
            <a:avLst/>
          </a:prstGeom>
          <a:noFill/>
          <a:ln/>
        </p:spPr>
        <p:txBody>
          <a:bodyPr wrap="square" lIns="0" tIns="0" rIns="0" bIns="0" rtlCol="0" anchor="ctr"/>
          <a:lstStyle/>
          <a:p>
            <a:pPr indent="0" marL="0">
              <a:buNone/>
            </a:pPr>
            <a:r>
              <a:rPr lang="en-US" sz="800" dirty="0">
                <a:solidFill>
                  <a:srgbClr val="1E293B"/>
                </a:solidFill>
                <a:latin typeface="Calibri" pitchFamily="34" charset="0"/>
                <a:ea typeface="Calibri" pitchFamily="34" charset="-122"/>
                <a:cs typeface="Calibri" pitchFamily="34" charset="-120"/>
              </a:rPr>
              <a:t>Software Development Plan</a:t>
            </a:r>
            <a:endParaRPr lang="en-US" sz="800" dirty="0"/>
          </a:p>
        </p:txBody>
      </p:sp>
      <p:sp>
        <p:nvSpPr>
          <p:cNvPr id="24" name="Text 22"/>
          <p:cNvSpPr/>
          <p:nvPr/>
        </p:nvSpPr>
        <p:spPr>
          <a:xfrm>
            <a:off x="4937760" y="2093976"/>
            <a:ext cx="502920" cy="155448"/>
          </a:xfrm>
          <a:prstGeom prst="rect">
            <a:avLst/>
          </a:prstGeom>
          <a:noFill/>
          <a:ln/>
        </p:spPr>
        <p:txBody>
          <a:bodyPr wrap="square" lIns="0" tIns="0" rIns="0" bIns="0" rtlCol="0" anchor="ctr"/>
          <a:lstStyle/>
          <a:p>
            <a:pPr indent="0" marL="0">
              <a:buNone/>
            </a:pPr>
            <a:r>
              <a:rPr lang="en-US" sz="800" b="1" dirty="0">
                <a:solidFill>
                  <a:srgbClr val="F59E0B"/>
                </a:solidFill>
                <a:latin typeface="Consolas" pitchFamily="34" charset="0"/>
                <a:ea typeface="Consolas" pitchFamily="34" charset="-122"/>
                <a:cs typeface="Consolas" pitchFamily="34" charset="-120"/>
              </a:rPr>
              <a:t>OCD</a:t>
            </a:r>
            <a:endParaRPr lang="en-US" sz="800" dirty="0"/>
          </a:p>
        </p:txBody>
      </p:sp>
      <p:sp>
        <p:nvSpPr>
          <p:cNvPr id="25" name="Text 23"/>
          <p:cNvSpPr/>
          <p:nvPr/>
        </p:nvSpPr>
        <p:spPr>
          <a:xfrm>
            <a:off x="5486400" y="2093976"/>
            <a:ext cx="3291840" cy="155448"/>
          </a:xfrm>
          <a:prstGeom prst="rect">
            <a:avLst/>
          </a:prstGeom>
          <a:noFill/>
          <a:ln/>
        </p:spPr>
        <p:txBody>
          <a:bodyPr wrap="square" lIns="0" tIns="0" rIns="0" bIns="0" rtlCol="0" anchor="ctr"/>
          <a:lstStyle/>
          <a:p>
            <a:pPr indent="0" marL="0">
              <a:buNone/>
            </a:pPr>
            <a:r>
              <a:rPr lang="en-US" sz="800" dirty="0">
                <a:solidFill>
                  <a:srgbClr val="1E293B"/>
                </a:solidFill>
                <a:latin typeface="Calibri" pitchFamily="34" charset="0"/>
                <a:ea typeface="Calibri" pitchFamily="34" charset="-122"/>
                <a:cs typeface="Calibri" pitchFamily="34" charset="-120"/>
              </a:rPr>
              <a:t>Operational Concept Description</a:t>
            </a:r>
            <a:endParaRPr lang="en-US" sz="800" dirty="0"/>
          </a:p>
        </p:txBody>
      </p:sp>
      <p:sp>
        <p:nvSpPr>
          <p:cNvPr id="26" name="Text 24"/>
          <p:cNvSpPr/>
          <p:nvPr/>
        </p:nvSpPr>
        <p:spPr>
          <a:xfrm>
            <a:off x="4937760" y="2249424"/>
            <a:ext cx="502920" cy="155448"/>
          </a:xfrm>
          <a:prstGeom prst="rect">
            <a:avLst/>
          </a:prstGeom>
          <a:noFill/>
          <a:ln/>
        </p:spPr>
        <p:txBody>
          <a:bodyPr wrap="square" lIns="0" tIns="0" rIns="0" bIns="0" rtlCol="0" anchor="ctr"/>
          <a:lstStyle/>
          <a:p>
            <a:pPr indent="0" marL="0">
              <a:buNone/>
            </a:pPr>
            <a:r>
              <a:rPr lang="en-US" sz="800" b="1" dirty="0">
                <a:solidFill>
                  <a:srgbClr val="F59E0B"/>
                </a:solidFill>
                <a:latin typeface="Consolas" pitchFamily="34" charset="0"/>
                <a:ea typeface="Consolas" pitchFamily="34" charset="-122"/>
                <a:cs typeface="Consolas" pitchFamily="34" charset="-120"/>
              </a:rPr>
              <a:t>SSS</a:t>
            </a:r>
            <a:endParaRPr lang="en-US" sz="800" dirty="0"/>
          </a:p>
        </p:txBody>
      </p:sp>
      <p:sp>
        <p:nvSpPr>
          <p:cNvPr id="27" name="Text 25"/>
          <p:cNvSpPr/>
          <p:nvPr/>
        </p:nvSpPr>
        <p:spPr>
          <a:xfrm>
            <a:off x="5486400" y="2249424"/>
            <a:ext cx="3291840" cy="155448"/>
          </a:xfrm>
          <a:prstGeom prst="rect">
            <a:avLst/>
          </a:prstGeom>
          <a:noFill/>
          <a:ln/>
        </p:spPr>
        <p:txBody>
          <a:bodyPr wrap="square" lIns="0" tIns="0" rIns="0" bIns="0" rtlCol="0" anchor="ctr"/>
          <a:lstStyle/>
          <a:p>
            <a:pPr indent="0" marL="0">
              <a:buNone/>
            </a:pPr>
            <a:r>
              <a:rPr lang="en-US" sz="800" dirty="0">
                <a:solidFill>
                  <a:srgbClr val="1E293B"/>
                </a:solidFill>
                <a:latin typeface="Calibri" pitchFamily="34" charset="0"/>
                <a:ea typeface="Calibri" pitchFamily="34" charset="-122"/>
                <a:cs typeface="Calibri" pitchFamily="34" charset="-120"/>
              </a:rPr>
              <a:t>System/Subsystem Specification</a:t>
            </a:r>
            <a:endParaRPr lang="en-US" sz="800" dirty="0"/>
          </a:p>
        </p:txBody>
      </p:sp>
      <p:sp>
        <p:nvSpPr>
          <p:cNvPr id="28" name="Text 26"/>
          <p:cNvSpPr/>
          <p:nvPr/>
        </p:nvSpPr>
        <p:spPr>
          <a:xfrm>
            <a:off x="4937760" y="2404872"/>
            <a:ext cx="502920" cy="155448"/>
          </a:xfrm>
          <a:prstGeom prst="rect">
            <a:avLst/>
          </a:prstGeom>
          <a:noFill/>
          <a:ln/>
        </p:spPr>
        <p:txBody>
          <a:bodyPr wrap="square" lIns="0" tIns="0" rIns="0" bIns="0" rtlCol="0" anchor="ctr"/>
          <a:lstStyle/>
          <a:p>
            <a:pPr indent="0" marL="0">
              <a:buNone/>
            </a:pPr>
            <a:r>
              <a:rPr lang="en-US" sz="800" b="1" dirty="0">
                <a:solidFill>
                  <a:srgbClr val="F59E0B"/>
                </a:solidFill>
                <a:latin typeface="Consolas" pitchFamily="34" charset="0"/>
                <a:ea typeface="Consolas" pitchFamily="34" charset="-122"/>
                <a:cs typeface="Consolas" pitchFamily="34" charset="-120"/>
              </a:rPr>
              <a:t>STD</a:t>
            </a:r>
            <a:endParaRPr lang="en-US" sz="800" dirty="0"/>
          </a:p>
        </p:txBody>
      </p:sp>
      <p:sp>
        <p:nvSpPr>
          <p:cNvPr id="29" name="Text 27"/>
          <p:cNvSpPr/>
          <p:nvPr/>
        </p:nvSpPr>
        <p:spPr>
          <a:xfrm>
            <a:off x="5486400" y="2404872"/>
            <a:ext cx="3291840" cy="155448"/>
          </a:xfrm>
          <a:prstGeom prst="rect">
            <a:avLst/>
          </a:prstGeom>
          <a:noFill/>
          <a:ln/>
        </p:spPr>
        <p:txBody>
          <a:bodyPr wrap="square" lIns="0" tIns="0" rIns="0" bIns="0" rtlCol="0" anchor="ctr"/>
          <a:lstStyle/>
          <a:p>
            <a:pPr indent="0" marL="0">
              <a:buNone/>
            </a:pPr>
            <a:r>
              <a:rPr lang="en-US" sz="800" dirty="0">
                <a:solidFill>
                  <a:srgbClr val="1E293B"/>
                </a:solidFill>
                <a:latin typeface="Calibri" pitchFamily="34" charset="0"/>
                <a:ea typeface="Calibri" pitchFamily="34" charset="-122"/>
                <a:cs typeface="Calibri" pitchFamily="34" charset="-120"/>
              </a:rPr>
              <a:t>Software Test Description</a:t>
            </a:r>
            <a:endParaRPr lang="en-US" sz="800" dirty="0"/>
          </a:p>
        </p:txBody>
      </p:sp>
      <p:sp>
        <p:nvSpPr>
          <p:cNvPr id="30" name="Text 28"/>
          <p:cNvSpPr/>
          <p:nvPr/>
        </p:nvSpPr>
        <p:spPr>
          <a:xfrm>
            <a:off x="4937760" y="2560320"/>
            <a:ext cx="502920" cy="155448"/>
          </a:xfrm>
          <a:prstGeom prst="rect">
            <a:avLst/>
          </a:prstGeom>
          <a:noFill/>
          <a:ln/>
        </p:spPr>
        <p:txBody>
          <a:bodyPr wrap="square" lIns="0" tIns="0" rIns="0" bIns="0" rtlCol="0" anchor="ctr"/>
          <a:lstStyle/>
          <a:p>
            <a:pPr indent="0" marL="0">
              <a:buNone/>
            </a:pPr>
            <a:r>
              <a:rPr lang="en-US" sz="800" b="1" dirty="0">
                <a:solidFill>
                  <a:srgbClr val="F59E0B"/>
                </a:solidFill>
                <a:latin typeface="Consolas" pitchFamily="34" charset="0"/>
                <a:ea typeface="Consolas" pitchFamily="34" charset="-122"/>
                <a:cs typeface="Consolas" pitchFamily="34" charset="-120"/>
              </a:rPr>
              <a:t>SSDD</a:t>
            </a:r>
            <a:endParaRPr lang="en-US" sz="800" dirty="0"/>
          </a:p>
        </p:txBody>
      </p:sp>
      <p:sp>
        <p:nvSpPr>
          <p:cNvPr id="31" name="Text 29"/>
          <p:cNvSpPr/>
          <p:nvPr/>
        </p:nvSpPr>
        <p:spPr>
          <a:xfrm>
            <a:off x="5486400" y="2560320"/>
            <a:ext cx="3291840" cy="155448"/>
          </a:xfrm>
          <a:prstGeom prst="rect">
            <a:avLst/>
          </a:prstGeom>
          <a:noFill/>
          <a:ln/>
        </p:spPr>
        <p:txBody>
          <a:bodyPr wrap="square" lIns="0" tIns="0" rIns="0" bIns="0" rtlCol="0" anchor="ctr"/>
          <a:lstStyle/>
          <a:p>
            <a:pPr indent="0" marL="0">
              <a:buNone/>
            </a:pPr>
            <a:r>
              <a:rPr lang="en-US" sz="800" dirty="0">
                <a:solidFill>
                  <a:srgbClr val="1E293B"/>
                </a:solidFill>
                <a:latin typeface="Calibri" pitchFamily="34" charset="0"/>
                <a:ea typeface="Calibri" pitchFamily="34" charset="-122"/>
                <a:cs typeface="Calibri" pitchFamily="34" charset="-120"/>
              </a:rPr>
              <a:t>System/Subsystem Design Description</a:t>
            </a:r>
            <a:endParaRPr lang="en-US" sz="800" dirty="0"/>
          </a:p>
        </p:txBody>
      </p:sp>
      <p:sp>
        <p:nvSpPr>
          <p:cNvPr id="32" name="Shape 30"/>
          <p:cNvSpPr/>
          <p:nvPr/>
        </p:nvSpPr>
        <p:spPr>
          <a:xfrm>
            <a:off x="320040" y="3108960"/>
            <a:ext cx="8641080" cy="1600200"/>
          </a:xfrm>
          <a:prstGeom prst="rect">
            <a:avLst/>
          </a:prstGeom>
          <a:solidFill>
            <a:srgbClr val="0F1B2D"/>
          </a:solidFill>
          <a:ln/>
        </p:spPr>
      </p:sp>
      <p:sp>
        <p:nvSpPr>
          <p:cNvPr id="33" name="Text 31"/>
          <p:cNvSpPr/>
          <p:nvPr/>
        </p:nvSpPr>
        <p:spPr>
          <a:xfrm>
            <a:off x="457200" y="3182112"/>
            <a:ext cx="8229600" cy="274320"/>
          </a:xfrm>
          <a:prstGeom prst="rect">
            <a:avLst/>
          </a:prstGeom>
          <a:noFill/>
          <a:ln/>
        </p:spPr>
        <p:txBody>
          <a:bodyPr wrap="square" lIns="0" tIns="0" rIns="0" bIns="0" rtlCol="0" anchor="ctr"/>
          <a:lstStyle/>
          <a:p>
            <a:pPr indent="0" marL="0">
              <a:buNone/>
            </a:pPr>
            <a:r>
              <a:rPr lang="en-US" sz="1200" b="1" dirty="0">
                <a:solidFill>
                  <a:srgbClr val="14B8A6"/>
                </a:solidFill>
                <a:latin typeface="Calibri" pitchFamily="34" charset="0"/>
                <a:ea typeface="Calibri" pitchFamily="34" charset="-122"/>
                <a:cs typeface="Calibri" pitchFamily="34" charset="-120"/>
              </a:rPr>
              <a:t>Unified SQA + MIL-STD-498 Workflow</a:t>
            </a:r>
            <a:endParaRPr lang="en-US" sz="1200" dirty="0"/>
          </a:p>
        </p:txBody>
      </p:sp>
      <p:sp>
        <p:nvSpPr>
          <p:cNvPr id="34" name="Shape 32"/>
          <p:cNvSpPr/>
          <p:nvPr/>
        </p:nvSpPr>
        <p:spPr>
          <a:xfrm>
            <a:off x="502920" y="3566160"/>
            <a:ext cx="1691640" cy="960120"/>
          </a:xfrm>
          <a:prstGeom prst="rect">
            <a:avLst/>
          </a:prstGeom>
          <a:solidFill>
            <a:srgbClr val="1A2744"/>
          </a:solidFill>
          <a:ln/>
        </p:spPr>
      </p:sp>
      <p:sp>
        <p:nvSpPr>
          <p:cNvPr id="35" name="Shape 33"/>
          <p:cNvSpPr/>
          <p:nvPr/>
        </p:nvSpPr>
        <p:spPr>
          <a:xfrm>
            <a:off x="502920" y="3566160"/>
            <a:ext cx="1691640" cy="36576"/>
          </a:xfrm>
          <a:prstGeom prst="rect">
            <a:avLst/>
          </a:prstGeom>
          <a:solidFill>
            <a:srgbClr val="0D9488"/>
          </a:solidFill>
          <a:ln/>
        </p:spPr>
      </p:sp>
      <p:sp>
        <p:nvSpPr>
          <p:cNvPr id="36" name="Text 34"/>
          <p:cNvSpPr/>
          <p:nvPr/>
        </p:nvSpPr>
        <p:spPr>
          <a:xfrm>
            <a:off x="502920" y="3630168"/>
            <a:ext cx="1691640" cy="411480"/>
          </a:xfrm>
          <a:prstGeom prst="rect">
            <a:avLst/>
          </a:prstGeom>
          <a:noFill/>
          <a:ln/>
        </p:spPr>
        <p:txBody>
          <a:bodyPr wrap="square"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BMAD</a:t>
            </a:r>
            <a:endParaRPr lang="en-US" sz="1100" dirty="0"/>
          </a:p>
          <a:p>
            <a:pPr algn="ctr" indent="0" marL="0">
              <a:buNone/>
            </a:pPr>
            <a:r>
              <a:rPr lang="en-US" sz="1100" b="1" dirty="0">
                <a:solidFill>
                  <a:srgbClr val="FFFFFF"/>
                </a:solidFill>
                <a:latin typeface="Calibri" pitchFamily="34" charset="0"/>
                <a:ea typeface="Calibri" pitchFamily="34" charset="-122"/>
                <a:cs typeface="Calibri" pitchFamily="34" charset="-120"/>
              </a:rPr>
              <a:t>Artifacts</a:t>
            </a:r>
            <a:endParaRPr lang="en-US" sz="1100" dirty="0"/>
          </a:p>
        </p:txBody>
      </p:sp>
      <p:sp>
        <p:nvSpPr>
          <p:cNvPr id="37" name="Text 35"/>
          <p:cNvSpPr/>
          <p:nvPr/>
        </p:nvSpPr>
        <p:spPr>
          <a:xfrm>
            <a:off x="502920" y="4069080"/>
            <a:ext cx="1691640" cy="384048"/>
          </a:xfrm>
          <a:prstGeom prst="rect">
            <a:avLst/>
          </a:prstGeom>
          <a:noFill/>
          <a:ln/>
        </p:spPr>
        <p:txBody>
          <a:bodyPr wrap="square" rtlCol="0" anchor="ctr"/>
          <a:lstStyle/>
          <a:p>
            <a:pPr algn="ctr" indent="0" marL="0">
              <a:buNone/>
            </a:pPr>
            <a:r>
              <a:rPr lang="en-US" sz="750" dirty="0">
                <a:solidFill>
                  <a:srgbClr val="94A3B8"/>
                </a:solidFill>
                <a:latin typeface="Consolas" pitchFamily="34" charset="0"/>
                <a:ea typeface="Consolas" pitchFamily="34" charset="-122"/>
                <a:cs typeface="Consolas" pitchFamily="34" charset="-120"/>
              </a:rPr>
              <a:t>PRD + Architecture</a:t>
            </a:r>
            <a:endParaRPr lang="en-US" sz="750" dirty="0"/>
          </a:p>
          <a:p>
            <a:pPr algn="ctr" indent="0" marL="0">
              <a:buNone/>
            </a:pPr>
            <a:r>
              <a:rPr lang="en-US" sz="750" dirty="0">
                <a:solidFill>
                  <a:srgbClr val="94A3B8"/>
                </a:solidFill>
                <a:latin typeface="Consolas" pitchFamily="34" charset="0"/>
                <a:ea typeface="Consolas" pitchFamily="34" charset="-122"/>
                <a:cs typeface="Consolas" pitchFamily="34" charset="-120"/>
              </a:rPr>
              <a:t>+ Stories</a:t>
            </a:r>
            <a:endParaRPr lang="en-US" sz="750" dirty="0"/>
          </a:p>
        </p:txBody>
      </p:sp>
      <p:sp>
        <p:nvSpPr>
          <p:cNvPr id="38" name="Text 36"/>
          <p:cNvSpPr/>
          <p:nvPr/>
        </p:nvSpPr>
        <p:spPr>
          <a:xfrm>
            <a:off x="2194560" y="3749040"/>
            <a:ext cx="731520" cy="457200"/>
          </a:xfrm>
          <a:prstGeom prst="rect">
            <a:avLst/>
          </a:prstGeom>
          <a:noFill/>
          <a:ln/>
        </p:spPr>
        <p:txBody>
          <a:bodyPr wrap="square" rtlCol="0" anchor="ctr"/>
          <a:lstStyle/>
          <a:p>
            <a:pPr algn="ctr" indent="0" marL="0">
              <a:buNone/>
            </a:pPr>
            <a:r>
              <a:rPr lang="en-US" sz="1600" dirty="0">
                <a:solidFill>
                  <a:srgbClr val="0D9488"/>
                </a:solidFill>
              </a:rPr>
              <a:t>▶</a:t>
            </a:r>
            <a:endParaRPr lang="en-US" sz="1600" dirty="0"/>
          </a:p>
        </p:txBody>
      </p:sp>
      <p:sp>
        <p:nvSpPr>
          <p:cNvPr id="39" name="Shape 37"/>
          <p:cNvSpPr/>
          <p:nvPr/>
        </p:nvSpPr>
        <p:spPr>
          <a:xfrm>
            <a:off x="2423160" y="3566160"/>
            <a:ext cx="1691640" cy="960120"/>
          </a:xfrm>
          <a:prstGeom prst="rect">
            <a:avLst/>
          </a:prstGeom>
          <a:solidFill>
            <a:srgbClr val="1A2744"/>
          </a:solidFill>
          <a:ln/>
        </p:spPr>
      </p:sp>
      <p:sp>
        <p:nvSpPr>
          <p:cNvPr id="40" name="Shape 38"/>
          <p:cNvSpPr/>
          <p:nvPr/>
        </p:nvSpPr>
        <p:spPr>
          <a:xfrm>
            <a:off x="2423160" y="3566160"/>
            <a:ext cx="1691640" cy="36576"/>
          </a:xfrm>
          <a:prstGeom prst="rect">
            <a:avLst/>
          </a:prstGeom>
          <a:solidFill>
            <a:srgbClr val="F59E0B"/>
          </a:solidFill>
          <a:ln/>
        </p:spPr>
      </p:sp>
      <p:sp>
        <p:nvSpPr>
          <p:cNvPr id="41" name="Text 39"/>
          <p:cNvSpPr/>
          <p:nvPr/>
        </p:nvSpPr>
        <p:spPr>
          <a:xfrm>
            <a:off x="2423160" y="3630168"/>
            <a:ext cx="1691640" cy="411480"/>
          </a:xfrm>
          <a:prstGeom prst="rect">
            <a:avLst/>
          </a:prstGeom>
          <a:noFill/>
          <a:ln/>
        </p:spPr>
        <p:txBody>
          <a:bodyPr wrap="square"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Gad</a:t>
            </a:r>
            <a:endParaRPr lang="en-US" sz="1100" dirty="0"/>
          </a:p>
          <a:p>
            <a:pPr algn="ctr" indent="0" marL="0">
              <a:buNone/>
            </a:pPr>
            <a:r>
              <a:rPr lang="en-US" sz="1100" b="1" dirty="0">
                <a:solidFill>
                  <a:srgbClr val="FFFFFF"/>
                </a:solidFill>
                <a:latin typeface="Calibri" pitchFamily="34" charset="0"/>
                <a:ea typeface="Calibri" pitchFamily="34" charset="-122"/>
                <a:cs typeface="Calibri" pitchFamily="34" charset="-120"/>
              </a:rPr>
              <a:t>Agent</a:t>
            </a:r>
            <a:endParaRPr lang="en-US" sz="1100" dirty="0"/>
          </a:p>
        </p:txBody>
      </p:sp>
      <p:sp>
        <p:nvSpPr>
          <p:cNvPr id="42" name="Text 40"/>
          <p:cNvSpPr/>
          <p:nvPr/>
        </p:nvSpPr>
        <p:spPr>
          <a:xfrm>
            <a:off x="2423160" y="4069080"/>
            <a:ext cx="1691640" cy="384048"/>
          </a:xfrm>
          <a:prstGeom prst="rect">
            <a:avLst/>
          </a:prstGeom>
          <a:noFill/>
          <a:ln/>
        </p:spPr>
        <p:txBody>
          <a:bodyPr wrap="square" rtlCol="0" anchor="ctr"/>
          <a:lstStyle/>
          <a:p>
            <a:pPr algn="ctr" indent="0" marL="0">
              <a:buNone/>
            </a:pPr>
            <a:r>
              <a:rPr lang="en-US" sz="750" dirty="0">
                <a:solidFill>
                  <a:srgbClr val="94A3B8"/>
                </a:solidFill>
                <a:latin typeface="Consolas" pitchFamily="34" charset="0"/>
                <a:ea typeface="Consolas" pitchFamily="34" charset="-122"/>
                <a:cs typeface="Consolas" pitchFamily="34" charset="-120"/>
              </a:rPr>
              <a:t>qa.md</a:t>
            </a:r>
            <a:endParaRPr lang="en-US" sz="750" dirty="0"/>
          </a:p>
          <a:p>
            <a:pPr algn="ctr" indent="0" marL="0">
              <a:buNone/>
            </a:pPr>
            <a:r>
              <a:rPr lang="en-US" sz="750" dirty="0">
                <a:solidFill>
                  <a:srgbClr val="94A3B8"/>
                </a:solidFill>
                <a:latin typeface="Consolas" pitchFamily="34" charset="0"/>
                <a:ea typeface="Consolas" pitchFamily="34" charset="-122"/>
                <a:cs typeface="Consolas" pitchFamily="34" charset="-120"/>
              </a:rPr>
              <a:t>persona</a:t>
            </a:r>
            <a:endParaRPr lang="en-US" sz="750" dirty="0"/>
          </a:p>
        </p:txBody>
      </p:sp>
      <p:sp>
        <p:nvSpPr>
          <p:cNvPr id="43" name="Text 41"/>
          <p:cNvSpPr/>
          <p:nvPr/>
        </p:nvSpPr>
        <p:spPr>
          <a:xfrm>
            <a:off x="4114800" y="3749040"/>
            <a:ext cx="731520" cy="457200"/>
          </a:xfrm>
          <a:prstGeom prst="rect">
            <a:avLst/>
          </a:prstGeom>
          <a:noFill/>
          <a:ln/>
        </p:spPr>
        <p:txBody>
          <a:bodyPr wrap="square" rtlCol="0" anchor="ctr"/>
          <a:lstStyle/>
          <a:p>
            <a:pPr algn="ctr" indent="0" marL="0">
              <a:buNone/>
            </a:pPr>
            <a:r>
              <a:rPr lang="en-US" sz="1600" dirty="0">
                <a:solidFill>
                  <a:srgbClr val="0D9488"/>
                </a:solidFill>
              </a:rPr>
              <a:t>▶</a:t>
            </a:r>
            <a:endParaRPr lang="en-US" sz="1600" dirty="0"/>
          </a:p>
        </p:txBody>
      </p:sp>
      <p:sp>
        <p:nvSpPr>
          <p:cNvPr id="44" name="Shape 42"/>
          <p:cNvSpPr/>
          <p:nvPr/>
        </p:nvSpPr>
        <p:spPr>
          <a:xfrm>
            <a:off x="4343400" y="3566160"/>
            <a:ext cx="1691640" cy="960120"/>
          </a:xfrm>
          <a:prstGeom prst="rect">
            <a:avLst/>
          </a:prstGeom>
          <a:solidFill>
            <a:srgbClr val="1A2744"/>
          </a:solidFill>
          <a:ln/>
        </p:spPr>
      </p:sp>
      <p:sp>
        <p:nvSpPr>
          <p:cNvPr id="45" name="Shape 43"/>
          <p:cNvSpPr/>
          <p:nvPr/>
        </p:nvSpPr>
        <p:spPr>
          <a:xfrm>
            <a:off x="4343400" y="3566160"/>
            <a:ext cx="1691640" cy="36576"/>
          </a:xfrm>
          <a:prstGeom prst="rect">
            <a:avLst/>
          </a:prstGeom>
          <a:solidFill>
            <a:srgbClr val="7C3AED"/>
          </a:solidFill>
          <a:ln/>
        </p:spPr>
      </p:sp>
      <p:sp>
        <p:nvSpPr>
          <p:cNvPr id="46" name="Text 44"/>
          <p:cNvSpPr/>
          <p:nvPr/>
        </p:nvSpPr>
        <p:spPr>
          <a:xfrm>
            <a:off x="4343400" y="3630168"/>
            <a:ext cx="1691640" cy="411480"/>
          </a:xfrm>
          <a:prstGeom prst="rect">
            <a:avLst/>
          </a:prstGeom>
          <a:noFill/>
          <a:ln/>
        </p:spPr>
        <p:txBody>
          <a:bodyPr wrap="square"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SQA Audit</a:t>
            </a:r>
            <a:endParaRPr lang="en-US" sz="1100" dirty="0"/>
          </a:p>
          <a:p>
            <a:pPr algn="ctr" indent="0" marL="0">
              <a:buNone/>
            </a:pPr>
            <a:r>
              <a:rPr lang="en-US" sz="1100" b="1" dirty="0">
                <a:solidFill>
                  <a:srgbClr val="FFFFFF"/>
                </a:solidFill>
                <a:latin typeface="Calibri" pitchFamily="34" charset="0"/>
                <a:ea typeface="Calibri" pitchFamily="34" charset="-122"/>
                <a:cs typeface="Calibri" pitchFamily="34" charset="-120"/>
              </a:rPr>
              <a:t>or DID Gen</a:t>
            </a:r>
            <a:endParaRPr lang="en-US" sz="1100" dirty="0"/>
          </a:p>
        </p:txBody>
      </p:sp>
      <p:sp>
        <p:nvSpPr>
          <p:cNvPr id="47" name="Text 45"/>
          <p:cNvSpPr/>
          <p:nvPr/>
        </p:nvSpPr>
        <p:spPr>
          <a:xfrm>
            <a:off x="4343400" y="4069080"/>
            <a:ext cx="1691640" cy="384048"/>
          </a:xfrm>
          <a:prstGeom prst="rect">
            <a:avLst/>
          </a:prstGeom>
          <a:noFill/>
          <a:ln/>
        </p:spPr>
        <p:txBody>
          <a:bodyPr wrap="square" rtlCol="0" anchor="ctr"/>
          <a:lstStyle/>
          <a:p>
            <a:pPr algn="ctr" indent="0" marL="0">
              <a:buNone/>
            </a:pPr>
            <a:r>
              <a:rPr lang="en-US" sz="750" dirty="0">
                <a:solidFill>
                  <a:srgbClr val="94A3B8"/>
                </a:solidFill>
                <a:latin typeface="Consolas" pitchFamily="34" charset="0"/>
                <a:ea typeface="Consolas" pitchFamily="34" charset="-122"/>
                <a:cs typeface="Consolas" pitchFamily="34" charset="-120"/>
              </a:rPr>
              <a:t>sqa-audit / mil498-srs</a:t>
            </a:r>
            <a:endParaRPr lang="en-US" sz="750" dirty="0"/>
          </a:p>
          <a:p>
            <a:pPr algn="ctr" indent="0" marL="0">
              <a:buNone/>
            </a:pPr>
            <a:r>
              <a:rPr lang="en-US" sz="750" dirty="0">
                <a:solidFill>
                  <a:srgbClr val="94A3B8"/>
                </a:solidFill>
                <a:latin typeface="Consolas" pitchFamily="34" charset="0"/>
                <a:ea typeface="Consolas" pitchFamily="34" charset="-122"/>
                <a:cs typeface="Consolas" pitchFamily="34" charset="-120"/>
              </a:rPr>
              <a:t>sqa-ieee12207 / ...</a:t>
            </a:r>
            <a:endParaRPr lang="en-US" sz="750" dirty="0"/>
          </a:p>
        </p:txBody>
      </p:sp>
      <p:sp>
        <p:nvSpPr>
          <p:cNvPr id="48" name="Text 46"/>
          <p:cNvSpPr/>
          <p:nvPr/>
        </p:nvSpPr>
        <p:spPr>
          <a:xfrm>
            <a:off x="6035040" y="3749040"/>
            <a:ext cx="731520" cy="457200"/>
          </a:xfrm>
          <a:prstGeom prst="rect">
            <a:avLst/>
          </a:prstGeom>
          <a:noFill/>
          <a:ln/>
        </p:spPr>
        <p:txBody>
          <a:bodyPr wrap="square" rtlCol="0" anchor="ctr"/>
          <a:lstStyle/>
          <a:p>
            <a:pPr algn="ctr" indent="0" marL="0">
              <a:buNone/>
            </a:pPr>
            <a:r>
              <a:rPr lang="en-US" sz="1600" dirty="0">
                <a:solidFill>
                  <a:srgbClr val="0D9488"/>
                </a:solidFill>
              </a:rPr>
              <a:t>▶</a:t>
            </a:r>
            <a:endParaRPr lang="en-US" sz="1600" dirty="0"/>
          </a:p>
        </p:txBody>
      </p:sp>
      <p:sp>
        <p:nvSpPr>
          <p:cNvPr id="49" name="Shape 47"/>
          <p:cNvSpPr/>
          <p:nvPr/>
        </p:nvSpPr>
        <p:spPr>
          <a:xfrm>
            <a:off x="6263640" y="3566160"/>
            <a:ext cx="1691640" cy="960120"/>
          </a:xfrm>
          <a:prstGeom prst="rect">
            <a:avLst/>
          </a:prstGeom>
          <a:solidFill>
            <a:srgbClr val="1A2744"/>
          </a:solidFill>
          <a:ln/>
        </p:spPr>
      </p:sp>
      <p:sp>
        <p:nvSpPr>
          <p:cNvPr id="50" name="Shape 48"/>
          <p:cNvSpPr/>
          <p:nvPr/>
        </p:nvSpPr>
        <p:spPr>
          <a:xfrm>
            <a:off x="6263640" y="3566160"/>
            <a:ext cx="1691640" cy="36576"/>
          </a:xfrm>
          <a:prstGeom prst="rect">
            <a:avLst/>
          </a:prstGeom>
          <a:solidFill>
            <a:srgbClr val="059669"/>
          </a:solidFill>
          <a:ln/>
        </p:spPr>
      </p:sp>
      <p:sp>
        <p:nvSpPr>
          <p:cNvPr id="51" name="Text 49"/>
          <p:cNvSpPr/>
          <p:nvPr/>
        </p:nvSpPr>
        <p:spPr>
          <a:xfrm>
            <a:off x="6263640" y="3630168"/>
            <a:ext cx="1691640" cy="411480"/>
          </a:xfrm>
          <a:prstGeom prst="rect">
            <a:avLst/>
          </a:prstGeom>
          <a:noFill/>
          <a:ln/>
        </p:spPr>
        <p:txBody>
          <a:bodyPr wrap="square"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Reports &amp;</a:t>
            </a:r>
            <a:endParaRPr lang="en-US" sz="1100" dirty="0"/>
          </a:p>
          <a:p>
            <a:pPr algn="ctr" indent="0" marL="0">
              <a:buNone/>
            </a:pPr>
            <a:r>
              <a:rPr lang="en-US" sz="1100" b="1" dirty="0">
                <a:solidFill>
                  <a:srgbClr val="FFFFFF"/>
                </a:solidFill>
                <a:latin typeface="Calibri" pitchFamily="34" charset="0"/>
                <a:ea typeface="Calibri" pitchFamily="34" charset="-122"/>
                <a:cs typeface="Calibri" pitchFamily="34" charset="-120"/>
              </a:rPr>
              <a:t>Documents</a:t>
            </a:r>
            <a:endParaRPr lang="en-US" sz="1100" dirty="0"/>
          </a:p>
        </p:txBody>
      </p:sp>
      <p:sp>
        <p:nvSpPr>
          <p:cNvPr id="52" name="Text 50"/>
          <p:cNvSpPr/>
          <p:nvPr/>
        </p:nvSpPr>
        <p:spPr>
          <a:xfrm>
            <a:off x="6263640" y="4069080"/>
            <a:ext cx="1691640" cy="384048"/>
          </a:xfrm>
          <a:prstGeom prst="rect">
            <a:avLst/>
          </a:prstGeom>
          <a:noFill/>
          <a:ln/>
        </p:spPr>
        <p:txBody>
          <a:bodyPr wrap="square" rtlCol="0" anchor="ctr"/>
          <a:lstStyle/>
          <a:p>
            <a:pPr algn="ctr" indent="0" marL="0">
              <a:buNone/>
            </a:pPr>
            <a:r>
              <a:rPr lang="en-US" sz="750" dirty="0">
                <a:solidFill>
                  <a:srgbClr val="94A3B8"/>
                </a:solidFill>
                <a:latin typeface="Consolas" pitchFamily="34" charset="0"/>
                <a:ea typeface="Consolas" pitchFamily="34" charset="-122"/>
                <a:cs typeface="Consolas" pitchFamily="34" charset="-120"/>
              </a:rPr>
              <a:t>Audit reports, DIDs</a:t>
            </a:r>
            <a:endParaRPr lang="en-US" sz="750" dirty="0"/>
          </a:p>
          <a:p>
            <a:pPr algn="ctr" indent="0" marL="0">
              <a:buNone/>
            </a:pPr>
            <a:r>
              <a:rPr lang="en-US" sz="750" dirty="0">
                <a:solidFill>
                  <a:srgbClr val="94A3B8"/>
                </a:solidFill>
                <a:latin typeface="Consolas" pitchFamily="34" charset="0"/>
                <a:ea typeface="Consolas" pitchFamily="34" charset="-122"/>
                <a:cs typeface="Consolas" pitchFamily="34" charset="-120"/>
              </a:rPr>
              <a:t>+ remediation plans</a:t>
            </a:r>
            <a:endParaRPr lang="en-US" sz="750" dirty="0"/>
          </a:p>
        </p:txBody>
      </p:sp>
      <p:sp>
        <p:nvSpPr>
          <p:cNvPr id="53" name="Text 51"/>
          <p:cNvSpPr/>
          <p:nvPr/>
        </p:nvSpPr>
        <p:spPr>
          <a:xfrm>
            <a:off x="320040" y="4754880"/>
            <a:ext cx="8503920" cy="256032"/>
          </a:xfrm>
          <a:prstGeom prst="rect">
            <a:avLst/>
          </a:prstGeom>
          <a:noFill/>
          <a:ln/>
        </p:spPr>
        <p:txBody>
          <a:bodyPr wrap="square" rtlCol="0" anchor="ctr"/>
          <a:lstStyle/>
          <a:p>
            <a:pPr algn="ctr" indent="0" marL="0">
              <a:buNone/>
            </a:pPr>
            <a:r>
              <a:rPr lang="en-US" sz="1000" i="1" dirty="0">
                <a:solidFill>
                  <a:srgbClr val="0D9488"/>
                </a:solidFill>
                <a:latin typeface="Calibri" pitchFamily="34" charset="0"/>
                <a:ea typeface="Calibri" pitchFamily="34" charset="-122"/>
                <a:cs typeface="Calibri" pitchFamily="34" charset="-120"/>
              </a:rPr>
              <a:t>All audits offer optional remediation plans + create-bug-story integration for critical gaps</a:t>
            </a:r>
            <a:endParaRPr lang="en-US" sz="1000" dirty="0"/>
          </a:p>
        </p:txBody>
      </p:sp>
      <p:sp>
        <p:nvSpPr>
          <p:cNvPr id="54" name="Text 52"/>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65 / 100</a:t>
            </a:r>
            <a:endParaRPr lang="en-US" sz="800"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name="Slide 66">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Demerzel — ML Scientist</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200" dirty="0">
                <a:solidFill>
                  <a:srgbClr val="14B8A6"/>
                </a:solidFill>
                <a:latin typeface="Calibri" pitchFamily="34" charset="0"/>
                <a:ea typeface="Calibri" pitchFamily="34" charset="-122"/>
                <a:cs typeface="Calibri" pitchFamily="34" charset="-120"/>
              </a:rPr>
              <a:t>Hypothesis-driven machine learning lifecycle with scientific rigor and mandatory review gates</a:t>
            </a:r>
            <a:endParaRPr lang="en-US" sz="1200" dirty="0"/>
          </a:p>
        </p:txBody>
      </p:sp>
      <p:sp>
        <p:nvSpPr>
          <p:cNvPr id="5" name="Shape 3"/>
          <p:cNvSpPr/>
          <p:nvPr/>
        </p:nvSpPr>
        <p:spPr>
          <a:xfrm>
            <a:off x="365760" y="1234440"/>
            <a:ext cx="4572000" cy="338328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6" name="Shape 4"/>
          <p:cNvSpPr/>
          <p:nvPr/>
        </p:nvSpPr>
        <p:spPr>
          <a:xfrm>
            <a:off x="365760" y="1234440"/>
            <a:ext cx="4572000" cy="54864"/>
          </a:xfrm>
          <a:prstGeom prst="rect">
            <a:avLst/>
          </a:prstGeom>
          <a:solidFill>
            <a:srgbClr val="7C3AED"/>
          </a:solidFill>
          <a:ln/>
        </p:spPr>
      </p:sp>
      <p:sp>
        <p:nvSpPr>
          <p:cNvPr id="7" name="Text 5"/>
          <p:cNvSpPr/>
          <p:nvPr/>
        </p:nvSpPr>
        <p:spPr>
          <a:xfrm>
            <a:off x="548640" y="1325880"/>
            <a:ext cx="4206240" cy="27432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12-Stage ML Lifecycle</a:t>
            </a:r>
            <a:endParaRPr lang="en-US" sz="1300" dirty="0"/>
          </a:p>
        </p:txBody>
      </p:sp>
      <p:sp>
        <p:nvSpPr>
          <p:cNvPr id="8" name="Text 6"/>
          <p:cNvSpPr/>
          <p:nvPr/>
        </p:nvSpPr>
        <p:spPr>
          <a:xfrm>
            <a:off x="548640" y="1691640"/>
            <a:ext cx="274320" cy="219456"/>
          </a:xfrm>
          <a:prstGeom prst="rect">
            <a:avLst/>
          </a:prstGeom>
          <a:noFill/>
          <a:ln/>
        </p:spPr>
        <p:txBody>
          <a:bodyPr wrap="square" lIns="0" tIns="0" rIns="0" bIns="0" rtlCol="0" anchor="ctr"/>
          <a:lstStyle/>
          <a:p>
            <a:pPr indent="0" marL="0">
              <a:buNone/>
            </a:pPr>
            <a:r>
              <a:rPr lang="en-US" sz="800" b="1" dirty="0">
                <a:solidFill>
                  <a:srgbClr val="7C3AED"/>
                </a:solidFill>
                <a:latin typeface="Calibri" pitchFamily="34" charset="0"/>
                <a:ea typeface="Calibri" pitchFamily="34" charset="-122"/>
                <a:cs typeface="Calibri" pitchFamily="34" charset="-120"/>
              </a:rPr>
              <a:t>1</a:t>
            </a:r>
            <a:endParaRPr lang="en-US" sz="800" dirty="0"/>
          </a:p>
        </p:txBody>
      </p:sp>
      <p:sp>
        <p:nvSpPr>
          <p:cNvPr id="9" name="Text 7"/>
          <p:cNvSpPr/>
          <p:nvPr/>
        </p:nvSpPr>
        <p:spPr>
          <a:xfrm>
            <a:off x="868680" y="1691640"/>
            <a:ext cx="1371600" cy="219456"/>
          </a:xfrm>
          <a:prstGeom prst="rect">
            <a:avLst/>
          </a:prstGeom>
          <a:noFill/>
          <a:ln/>
        </p:spPr>
        <p:txBody>
          <a:bodyPr wrap="square" lIns="0" tIns="0" rIns="0" bIns="0" rtlCol="0" anchor="ctr"/>
          <a:lstStyle/>
          <a:p>
            <a:pPr indent="0" marL="0">
              <a:buNone/>
            </a:pPr>
            <a:r>
              <a:rPr lang="en-US" sz="750" dirty="0">
                <a:solidFill>
                  <a:srgbClr val="14B8A6"/>
                </a:solidFill>
                <a:latin typeface="Consolas" pitchFamily="34" charset="0"/>
                <a:ea typeface="Consolas" pitchFamily="34" charset="-122"/>
                <a:cs typeface="Consolas" pitchFamily="34" charset="-120"/>
              </a:rPr>
              <a:t>ml-ideation</a:t>
            </a:r>
            <a:endParaRPr lang="en-US" sz="750" dirty="0"/>
          </a:p>
        </p:txBody>
      </p:sp>
      <p:sp>
        <p:nvSpPr>
          <p:cNvPr id="10" name="Text 8"/>
          <p:cNvSpPr/>
          <p:nvPr/>
        </p:nvSpPr>
        <p:spPr>
          <a:xfrm>
            <a:off x="2286000" y="1691640"/>
            <a:ext cx="2468880" cy="219456"/>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Frame research problem, produce Thesis + PRD</a:t>
            </a:r>
            <a:endParaRPr lang="en-US" sz="750" dirty="0"/>
          </a:p>
        </p:txBody>
      </p:sp>
      <p:sp>
        <p:nvSpPr>
          <p:cNvPr id="11" name="Text 9"/>
          <p:cNvSpPr/>
          <p:nvPr/>
        </p:nvSpPr>
        <p:spPr>
          <a:xfrm>
            <a:off x="548640" y="1929384"/>
            <a:ext cx="274320" cy="219456"/>
          </a:xfrm>
          <a:prstGeom prst="rect">
            <a:avLst/>
          </a:prstGeom>
          <a:noFill/>
          <a:ln/>
        </p:spPr>
        <p:txBody>
          <a:bodyPr wrap="square" lIns="0" tIns="0" rIns="0" bIns="0" rtlCol="0" anchor="ctr"/>
          <a:lstStyle/>
          <a:p>
            <a:pPr indent="0" marL="0">
              <a:buNone/>
            </a:pPr>
            <a:r>
              <a:rPr lang="en-US" sz="800" b="1" dirty="0">
                <a:solidFill>
                  <a:srgbClr val="7C3AED"/>
                </a:solidFill>
                <a:latin typeface="Calibri" pitchFamily="34" charset="0"/>
                <a:ea typeface="Calibri" pitchFamily="34" charset="-122"/>
                <a:cs typeface="Calibri" pitchFamily="34" charset="-120"/>
              </a:rPr>
              <a:t>2</a:t>
            </a:r>
            <a:endParaRPr lang="en-US" sz="800" dirty="0"/>
          </a:p>
        </p:txBody>
      </p:sp>
      <p:sp>
        <p:nvSpPr>
          <p:cNvPr id="12" name="Text 10"/>
          <p:cNvSpPr/>
          <p:nvPr/>
        </p:nvSpPr>
        <p:spPr>
          <a:xfrm>
            <a:off x="868680" y="1929384"/>
            <a:ext cx="1371600" cy="219456"/>
          </a:xfrm>
          <a:prstGeom prst="rect">
            <a:avLst/>
          </a:prstGeom>
          <a:noFill/>
          <a:ln/>
        </p:spPr>
        <p:txBody>
          <a:bodyPr wrap="square" lIns="0" tIns="0" rIns="0" bIns="0" rtlCol="0" anchor="ctr"/>
          <a:lstStyle/>
          <a:p>
            <a:pPr indent="0" marL="0">
              <a:buNone/>
            </a:pPr>
            <a:r>
              <a:rPr lang="en-US" sz="750" dirty="0">
                <a:solidFill>
                  <a:srgbClr val="14B8A6"/>
                </a:solidFill>
                <a:latin typeface="Consolas" pitchFamily="34" charset="0"/>
                <a:ea typeface="Consolas" pitchFamily="34" charset="-122"/>
                <a:cs typeface="Consolas" pitchFamily="34" charset="-120"/>
              </a:rPr>
              <a:t>ml-eda</a:t>
            </a:r>
            <a:endParaRPr lang="en-US" sz="750" dirty="0"/>
          </a:p>
        </p:txBody>
      </p:sp>
      <p:sp>
        <p:nvSpPr>
          <p:cNvPr id="13" name="Text 11"/>
          <p:cNvSpPr/>
          <p:nvPr/>
        </p:nvSpPr>
        <p:spPr>
          <a:xfrm>
            <a:off x="2286000" y="1929384"/>
            <a:ext cx="2468880" cy="219456"/>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Exploratory Data Analysis, establish baselines</a:t>
            </a:r>
            <a:endParaRPr lang="en-US" sz="750" dirty="0"/>
          </a:p>
        </p:txBody>
      </p:sp>
      <p:sp>
        <p:nvSpPr>
          <p:cNvPr id="14" name="Text 12"/>
          <p:cNvSpPr/>
          <p:nvPr/>
        </p:nvSpPr>
        <p:spPr>
          <a:xfrm>
            <a:off x="548640" y="2167128"/>
            <a:ext cx="274320" cy="219456"/>
          </a:xfrm>
          <a:prstGeom prst="rect">
            <a:avLst/>
          </a:prstGeom>
          <a:noFill/>
          <a:ln/>
        </p:spPr>
        <p:txBody>
          <a:bodyPr wrap="square" lIns="0" tIns="0" rIns="0" bIns="0" rtlCol="0" anchor="ctr"/>
          <a:lstStyle/>
          <a:p>
            <a:pPr indent="0" marL="0">
              <a:buNone/>
            </a:pPr>
            <a:r>
              <a:rPr lang="en-US" sz="800" b="1" dirty="0">
                <a:solidFill>
                  <a:srgbClr val="7C3AED"/>
                </a:solidFill>
                <a:latin typeface="Calibri" pitchFamily="34" charset="0"/>
                <a:ea typeface="Calibri" pitchFamily="34" charset="-122"/>
                <a:cs typeface="Calibri" pitchFamily="34" charset="-120"/>
              </a:rPr>
              <a:t>3</a:t>
            </a:r>
            <a:endParaRPr lang="en-US" sz="800" dirty="0"/>
          </a:p>
        </p:txBody>
      </p:sp>
      <p:sp>
        <p:nvSpPr>
          <p:cNvPr id="15" name="Text 13"/>
          <p:cNvSpPr/>
          <p:nvPr/>
        </p:nvSpPr>
        <p:spPr>
          <a:xfrm>
            <a:off x="868680" y="2167128"/>
            <a:ext cx="1371600" cy="219456"/>
          </a:xfrm>
          <a:prstGeom prst="rect">
            <a:avLst/>
          </a:prstGeom>
          <a:noFill/>
          <a:ln/>
        </p:spPr>
        <p:txBody>
          <a:bodyPr wrap="square" lIns="0" tIns="0" rIns="0" bIns="0" rtlCol="0" anchor="ctr"/>
          <a:lstStyle/>
          <a:p>
            <a:pPr indent="0" marL="0">
              <a:buNone/>
            </a:pPr>
            <a:r>
              <a:rPr lang="en-US" sz="750" dirty="0">
                <a:solidFill>
                  <a:srgbClr val="14B8A6"/>
                </a:solidFill>
                <a:latin typeface="Consolas" pitchFamily="34" charset="0"/>
                <a:ea typeface="Consolas" pitchFamily="34" charset="-122"/>
                <a:cs typeface="Consolas" pitchFamily="34" charset="-120"/>
              </a:rPr>
              <a:t>ml-architecture</a:t>
            </a:r>
            <a:endParaRPr lang="en-US" sz="750" dirty="0"/>
          </a:p>
        </p:txBody>
      </p:sp>
      <p:sp>
        <p:nvSpPr>
          <p:cNvPr id="16" name="Text 14"/>
          <p:cNvSpPr/>
          <p:nvPr/>
        </p:nvSpPr>
        <p:spPr>
          <a:xfrm>
            <a:off x="2286000" y="2167128"/>
            <a:ext cx="2468880" cy="219456"/>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Model architecture, stack, experiment tracking</a:t>
            </a:r>
            <a:endParaRPr lang="en-US" sz="750" dirty="0"/>
          </a:p>
        </p:txBody>
      </p:sp>
      <p:sp>
        <p:nvSpPr>
          <p:cNvPr id="17" name="Text 15"/>
          <p:cNvSpPr/>
          <p:nvPr/>
        </p:nvSpPr>
        <p:spPr>
          <a:xfrm>
            <a:off x="548640" y="2404872"/>
            <a:ext cx="274320" cy="219456"/>
          </a:xfrm>
          <a:prstGeom prst="rect">
            <a:avLst/>
          </a:prstGeom>
          <a:noFill/>
          <a:ln/>
        </p:spPr>
        <p:txBody>
          <a:bodyPr wrap="square" lIns="0" tIns="0" rIns="0" bIns="0" rtlCol="0" anchor="ctr"/>
          <a:lstStyle/>
          <a:p>
            <a:pPr indent="0" marL="0">
              <a:buNone/>
            </a:pPr>
            <a:r>
              <a:rPr lang="en-US" sz="800" b="1" dirty="0">
                <a:solidFill>
                  <a:srgbClr val="7C3AED"/>
                </a:solidFill>
                <a:latin typeface="Calibri" pitchFamily="34" charset="0"/>
                <a:ea typeface="Calibri" pitchFamily="34" charset="-122"/>
                <a:cs typeface="Calibri" pitchFamily="34" charset="-120"/>
              </a:rPr>
              <a:t>4</a:t>
            </a:r>
            <a:endParaRPr lang="en-US" sz="800" dirty="0"/>
          </a:p>
        </p:txBody>
      </p:sp>
      <p:sp>
        <p:nvSpPr>
          <p:cNvPr id="18" name="Text 16"/>
          <p:cNvSpPr/>
          <p:nvPr/>
        </p:nvSpPr>
        <p:spPr>
          <a:xfrm>
            <a:off x="868680" y="2404872"/>
            <a:ext cx="1371600" cy="219456"/>
          </a:xfrm>
          <a:prstGeom prst="rect">
            <a:avLst/>
          </a:prstGeom>
          <a:noFill/>
          <a:ln/>
        </p:spPr>
        <p:txBody>
          <a:bodyPr wrap="square" lIns="0" tIns="0" rIns="0" bIns="0" rtlCol="0" anchor="ctr"/>
          <a:lstStyle/>
          <a:p>
            <a:pPr indent="0" marL="0">
              <a:buNone/>
            </a:pPr>
            <a:r>
              <a:rPr lang="en-US" sz="750" dirty="0">
                <a:solidFill>
                  <a:srgbClr val="14B8A6"/>
                </a:solidFill>
                <a:latin typeface="Consolas" pitchFamily="34" charset="0"/>
                <a:ea typeface="Consolas" pitchFamily="34" charset="-122"/>
                <a:cs typeface="Consolas" pitchFamily="34" charset="-120"/>
              </a:rPr>
              <a:t>ml-detailed-design</a:t>
            </a:r>
            <a:endParaRPr lang="en-US" sz="750" dirty="0"/>
          </a:p>
        </p:txBody>
      </p:sp>
      <p:sp>
        <p:nvSpPr>
          <p:cNvPr id="19" name="Text 17"/>
          <p:cNvSpPr/>
          <p:nvPr/>
        </p:nvSpPr>
        <p:spPr>
          <a:xfrm>
            <a:off x="2286000" y="2404872"/>
            <a:ext cx="2468880" cy="219456"/>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Implementation tasks (INF-* and EXP-* namespaces)</a:t>
            </a:r>
            <a:endParaRPr lang="en-US" sz="750" dirty="0"/>
          </a:p>
        </p:txBody>
      </p:sp>
      <p:sp>
        <p:nvSpPr>
          <p:cNvPr id="20" name="Text 18"/>
          <p:cNvSpPr/>
          <p:nvPr/>
        </p:nvSpPr>
        <p:spPr>
          <a:xfrm>
            <a:off x="548640" y="2642616"/>
            <a:ext cx="274320" cy="219456"/>
          </a:xfrm>
          <a:prstGeom prst="rect">
            <a:avLst/>
          </a:prstGeom>
          <a:noFill/>
          <a:ln/>
        </p:spPr>
        <p:txBody>
          <a:bodyPr wrap="square" lIns="0" tIns="0" rIns="0" bIns="0" rtlCol="0" anchor="ctr"/>
          <a:lstStyle/>
          <a:p>
            <a:pPr indent="0" marL="0">
              <a:buNone/>
            </a:pPr>
            <a:r>
              <a:rPr lang="en-US" sz="800" b="1" dirty="0">
                <a:solidFill>
                  <a:srgbClr val="7C3AED"/>
                </a:solidFill>
                <a:latin typeface="Calibri" pitchFamily="34" charset="0"/>
                <a:ea typeface="Calibri" pitchFamily="34" charset="-122"/>
                <a:cs typeface="Calibri" pitchFamily="34" charset="-120"/>
              </a:rPr>
              <a:t>5</a:t>
            </a:r>
            <a:endParaRPr lang="en-US" sz="800" dirty="0"/>
          </a:p>
        </p:txBody>
      </p:sp>
      <p:sp>
        <p:nvSpPr>
          <p:cNvPr id="21" name="Text 19"/>
          <p:cNvSpPr/>
          <p:nvPr/>
        </p:nvSpPr>
        <p:spPr>
          <a:xfrm>
            <a:off x="868680" y="2642616"/>
            <a:ext cx="1371600" cy="219456"/>
          </a:xfrm>
          <a:prstGeom prst="rect">
            <a:avLst/>
          </a:prstGeom>
          <a:noFill/>
          <a:ln/>
        </p:spPr>
        <p:txBody>
          <a:bodyPr wrap="square" lIns="0" tIns="0" rIns="0" bIns="0" rtlCol="0" anchor="ctr"/>
          <a:lstStyle/>
          <a:p>
            <a:pPr indent="0" marL="0">
              <a:buNone/>
            </a:pPr>
            <a:r>
              <a:rPr lang="en-US" sz="750" dirty="0">
                <a:solidFill>
                  <a:srgbClr val="14B8A6"/>
                </a:solidFill>
                <a:latin typeface="Consolas" pitchFamily="34" charset="0"/>
                <a:ea typeface="Consolas" pitchFamily="34" charset="-122"/>
                <a:cs typeface="Consolas" pitchFamily="34" charset="-120"/>
              </a:rPr>
              <a:t>ml-techspec</a:t>
            </a:r>
            <a:endParaRPr lang="en-US" sz="750" dirty="0"/>
          </a:p>
        </p:txBody>
      </p:sp>
      <p:sp>
        <p:nvSpPr>
          <p:cNvPr id="22" name="Text 20"/>
          <p:cNvSpPr/>
          <p:nvPr/>
        </p:nvSpPr>
        <p:spPr>
          <a:xfrm>
            <a:off x="2286000" y="2642616"/>
            <a:ext cx="2468880" cy="219456"/>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Lock experiment params and performance tiers</a:t>
            </a:r>
            <a:endParaRPr lang="en-US" sz="750" dirty="0"/>
          </a:p>
        </p:txBody>
      </p:sp>
      <p:sp>
        <p:nvSpPr>
          <p:cNvPr id="23" name="Text 21"/>
          <p:cNvSpPr/>
          <p:nvPr/>
        </p:nvSpPr>
        <p:spPr>
          <a:xfrm>
            <a:off x="548640" y="2880360"/>
            <a:ext cx="274320" cy="219456"/>
          </a:xfrm>
          <a:prstGeom prst="rect">
            <a:avLst/>
          </a:prstGeom>
          <a:noFill/>
          <a:ln/>
        </p:spPr>
        <p:txBody>
          <a:bodyPr wrap="square" lIns="0" tIns="0" rIns="0" bIns="0" rtlCol="0" anchor="ctr"/>
          <a:lstStyle/>
          <a:p>
            <a:pPr indent="0" marL="0">
              <a:buNone/>
            </a:pPr>
            <a:r>
              <a:rPr lang="en-US" sz="800" b="1" dirty="0">
                <a:solidFill>
                  <a:srgbClr val="7C3AED"/>
                </a:solidFill>
                <a:latin typeface="Calibri" pitchFamily="34" charset="0"/>
                <a:ea typeface="Calibri" pitchFamily="34" charset="-122"/>
                <a:cs typeface="Calibri" pitchFamily="34" charset="-120"/>
              </a:rPr>
              <a:t>6</a:t>
            </a:r>
            <a:endParaRPr lang="en-US" sz="800" dirty="0"/>
          </a:p>
        </p:txBody>
      </p:sp>
      <p:sp>
        <p:nvSpPr>
          <p:cNvPr id="24" name="Text 22"/>
          <p:cNvSpPr/>
          <p:nvPr/>
        </p:nvSpPr>
        <p:spPr>
          <a:xfrm>
            <a:off x="868680" y="2880360"/>
            <a:ext cx="1371600" cy="219456"/>
          </a:xfrm>
          <a:prstGeom prst="rect">
            <a:avLst/>
          </a:prstGeom>
          <a:noFill/>
          <a:ln/>
        </p:spPr>
        <p:txBody>
          <a:bodyPr wrap="square" lIns="0" tIns="0" rIns="0" bIns="0" rtlCol="0" anchor="ctr"/>
          <a:lstStyle/>
          <a:p>
            <a:pPr indent="0" marL="0">
              <a:buNone/>
            </a:pPr>
            <a:r>
              <a:rPr lang="en-US" sz="750" dirty="0">
                <a:solidFill>
                  <a:srgbClr val="14B8A6"/>
                </a:solidFill>
                <a:latin typeface="Consolas" pitchFamily="34" charset="0"/>
                <a:ea typeface="Consolas" pitchFamily="34" charset="-122"/>
                <a:cs typeface="Consolas" pitchFamily="34" charset="-120"/>
              </a:rPr>
              <a:t>ml-infra</a:t>
            </a:r>
            <a:endParaRPr lang="en-US" sz="750" dirty="0"/>
          </a:p>
        </p:txBody>
      </p:sp>
      <p:sp>
        <p:nvSpPr>
          <p:cNvPr id="25" name="Text 23"/>
          <p:cNvSpPr/>
          <p:nvPr/>
        </p:nvSpPr>
        <p:spPr>
          <a:xfrm>
            <a:off x="2286000" y="2880360"/>
            <a:ext cx="2468880" cy="219456"/>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Build ML infra, manage deps, run smoke tests</a:t>
            </a:r>
            <a:endParaRPr lang="en-US" sz="750" dirty="0"/>
          </a:p>
        </p:txBody>
      </p:sp>
      <p:sp>
        <p:nvSpPr>
          <p:cNvPr id="26" name="Text 24"/>
          <p:cNvSpPr/>
          <p:nvPr/>
        </p:nvSpPr>
        <p:spPr>
          <a:xfrm>
            <a:off x="548640" y="3118104"/>
            <a:ext cx="274320" cy="219456"/>
          </a:xfrm>
          <a:prstGeom prst="rect">
            <a:avLst/>
          </a:prstGeom>
          <a:noFill/>
          <a:ln/>
        </p:spPr>
        <p:txBody>
          <a:bodyPr wrap="square" lIns="0" tIns="0" rIns="0" bIns="0" rtlCol="0" anchor="ctr"/>
          <a:lstStyle/>
          <a:p>
            <a:pPr indent="0" marL="0">
              <a:buNone/>
            </a:pPr>
            <a:r>
              <a:rPr lang="en-US" sz="800" b="1" dirty="0">
                <a:solidFill>
                  <a:srgbClr val="7C3AED"/>
                </a:solidFill>
                <a:latin typeface="Calibri" pitchFamily="34" charset="0"/>
                <a:ea typeface="Calibri" pitchFamily="34" charset="-122"/>
                <a:cs typeface="Calibri" pitchFamily="34" charset="-120"/>
              </a:rPr>
              <a:t>7</a:t>
            </a:r>
            <a:endParaRPr lang="en-US" sz="800" dirty="0"/>
          </a:p>
        </p:txBody>
      </p:sp>
      <p:sp>
        <p:nvSpPr>
          <p:cNvPr id="27" name="Text 25"/>
          <p:cNvSpPr/>
          <p:nvPr/>
        </p:nvSpPr>
        <p:spPr>
          <a:xfrm>
            <a:off x="868680" y="3118104"/>
            <a:ext cx="1371600" cy="219456"/>
          </a:xfrm>
          <a:prstGeom prst="rect">
            <a:avLst/>
          </a:prstGeom>
          <a:noFill/>
          <a:ln/>
        </p:spPr>
        <p:txBody>
          <a:bodyPr wrap="square" lIns="0" tIns="0" rIns="0" bIns="0" rtlCol="0" anchor="ctr"/>
          <a:lstStyle/>
          <a:p>
            <a:pPr indent="0" marL="0">
              <a:buNone/>
            </a:pPr>
            <a:r>
              <a:rPr lang="en-US" sz="750" dirty="0">
                <a:solidFill>
                  <a:srgbClr val="14B8A6"/>
                </a:solidFill>
                <a:latin typeface="Consolas" pitchFamily="34" charset="0"/>
                <a:ea typeface="Consolas" pitchFamily="34" charset="-122"/>
                <a:cs typeface="Consolas" pitchFamily="34" charset="-120"/>
              </a:rPr>
              <a:t>ml-experiment</a:t>
            </a:r>
            <a:endParaRPr lang="en-US" sz="750" dirty="0"/>
          </a:p>
        </p:txBody>
      </p:sp>
      <p:sp>
        <p:nvSpPr>
          <p:cNvPr id="28" name="Text 26"/>
          <p:cNvSpPr/>
          <p:nvPr/>
        </p:nvSpPr>
        <p:spPr>
          <a:xfrm>
            <a:off x="2286000" y="3118104"/>
            <a:ext cx="2468880" cy="219456"/>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Execute training against locked TechSpec</a:t>
            </a:r>
            <a:endParaRPr lang="en-US" sz="750" dirty="0"/>
          </a:p>
        </p:txBody>
      </p:sp>
      <p:sp>
        <p:nvSpPr>
          <p:cNvPr id="29" name="Text 27"/>
          <p:cNvSpPr/>
          <p:nvPr/>
        </p:nvSpPr>
        <p:spPr>
          <a:xfrm>
            <a:off x="548640" y="3355848"/>
            <a:ext cx="274320" cy="219456"/>
          </a:xfrm>
          <a:prstGeom prst="rect">
            <a:avLst/>
          </a:prstGeom>
          <a:noFill/>
          <a:ln/>
        </p:spPr>
        <p:txBody>
          <a:bodyPr wrap="square" lIns="0" tIns="0" rIns="0" bIns="0" rtlCol="0" anchor="ctr"/>
          <a:lstStyle/>
          <a:p>
            <a:pPr indent="0" marL="0">
              <a:buNone/>
            </a:pPr>
            <a:r>
              <a:rPr lang="en-US" sz="800" b="1" dirty="0">
                <a:solidFill>
                  <a:srgbClr val="7C3AED"/>
                </a:solidFill>
                <a:latin typeface="Calibri" pitchFamily="34" charset="0"/>
                <a:ea typeface="Calibri" pitchFamily="34" charset="-122"/>
                <a:cs typeface="Calibri" pitchFamily="34" charset="-120"/>
              </a:rPr>
              <a:t>8</a:t>
            </a:r>
            <a:endParaRPr lang="en-US" sz="800" dirty="0"/>
          </a:p>
        </p:txBody>
      </p:sp>
      <p:sp>
        <p:nvSpPr>
          <p:cNvPr id="30" name="Text 28"/>
          <p:cNvSpPr/>
          <p:nvPr/>
        </p:nvSpPr>
        <p:spPr>
          <a:xfrm>
            <a:off x="868680" y="3355848"/>
            <a:ext cx="1371600" cy="219456"/>
          </a:xfrm>
          <a:prstGeom prst="rect">
            <a:avLst/>
          </a:prstGeom>
          <a:noFill/>
          <a:ln/>
        </p:spPr>
        <p:txBody>
          <a:bodyPr wrap="square" lIns="0" tIns="0" rIns="0" bIns="0" rtlCol="0" anchor="ctr"/>
          <a:lstStyle/>
          <a:p>
            <a:pPr indent="0" marL="0">
              <a:buNone/>
            </a:pPr>
            <a:r>
              <a:rPr lang="en-US" sz="750" dirty="0">
                <a:solidFill>
                  <a:srgbClr val="14B8A6"/>
                </a:solidFill>
                <a:latin typeface="Consolas" pitchFamily="34" charset="0"/>
                <a:ea typeface="Consolas" pitchFamily="34" charset="-122"/>
                <a:cs typeface="Consolas" pitchFamily="34" charset="-120"/>
              </a:rPr>
              <a:t>ml-analysis</a:t>
            </a:r>
            <a:endParaRPr lang="en-US" sz="750" dirty="0"/>
          </a:p>
        </p:txBody>
      </p:sp>
      <p:sp>
        <p:nvSpPr>
          <p:cNvPr id="31" name="Text 29"/>
          <p:cNvSpPr/>
          <p:nvPr/>
        </p:nvSpPr>
        <p:spPr>
          <a:xfrm>
            <a:off x="2286000" y="3355848"/>
            <a:ext cx="2468880" cy="219456"/>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Evaluate outcomes against success tiers</a:t>
            </a:r>
            <a:endParaRPr lang="en-US" sz="750" dirty="0"/>
          </a:p>
        </p:txBody>
      </p:sp>
      <p:sp>
        <p:nvSpPr>
          <p:cNvPr id="32" name="Text 30"/>
          <p:cNvSpPr/>
          <p:nvPr/>
        </p:nvSpPr>
        <p:spPr>
          <a:xfrm>
            <a:off x="548640" y="3593592"/>
            <a:ext cx="274320" cy="219456"/>
          </a:xfrm>
          <a:prstGeom prst="rect">
            <a:avLst/>
          </a:prstGeom>
          <a:noFill/>
          <a:ln/>
        </p:spPr>
        <p:txBody>
          <a:bodyPr wrap="square" lIns="0" tIns="0" rIns="0" bIns="0" rtlCol="0" anchor="ctr"/>
          <a:lstStyle/>
          <a:p>
            <a:pPr indent="0" marL="0">
              <a:buNone/>
            </a:pPr>
            <a:r>
              <a:rPr lang="en-US" sz="800" b="1" dirty="0">
                <a:solidFill>
                  <a:srgbClr val="7C3AED"/>
                </a:solidFill>
                <a:latin typeface="Calibri" pitchFamily="34" charset="0"/>
                <a:ea typeface="Calibri" pitchFamily="34" charset="-122"/>
                <a:cs typeface="Calibri" pitchFamily="34" charset="-120"/>
              </a:rPr>
              <a:t>9</a:t>
            </a:r>
            <a:endParaRPr lang="en-US" sz="800" dirty="0"/>
          </a:p>
        </p:txBody>
      </p:sp>
      <p:sp>
        <p:nvSpPr>
          <p:cNvPr id="33" name="Text 31"/>
          <p:cNvSpPr/>
          <p:nvPr/>
        </p:nvSpPr>
        <p:spPr>
          <a:xfrm>
            <a:off x="868680" y="3593592"/>
            <a:ext cx="1371600" cy="219456"/>
          </a:xfrm>
          <a:prstGeom prst="rect">
            <a:avLst/>
          </a:prstGeom>
          <a:noFill/>
          <a:ln/>
        </p:spPr>
        <p:txBody>
          <a:bodyPr wrap="square" lIns="0" tIns="0" rIns="0" bIns="0" rtlCol="0" anchor="ctr"/>
          <a:lstStyle/>
          <a:p>
            <a:pPr indent="0" marL="0">
              <a:buNone/>
            </a:pPr>
            <a:r>
              <a:rPr lang="en-US" sz="750" dirty="0">
                <a:solidFill>
                  <a:srgbClr val="14B8A6"/>
                </a:solidFill>
                <a:latin typeface="Consolas" pitchFamily="34" charset="0"/>
                <a:ea typeface="Consolas" pitchFamily="34" charset="-122"/>
                <a:cs typeface="Consolas" pitchFamily="34" charset="-120"/>
              </a:rPr>
              <a:t>ml-hparam</a:t>
            </a:r>
            <a:endParaRPr lang="en-US" sz="750" dirty="0"/>
          </a:p>
        </p:txBody>
      </p:sp>
      <p:sp>
        <p:nvSpPr>
          <p:cNvPr id="34" name="Text 32"/>
          <p:cNvSpPr/>
          <p:nvPr/>
        </p:nvSpPr>
        <p:spPr>
          <a:xfrm>
            <a:off x="2286000" y="3593592"/>
            <a:ext cx="2468880" cy="219456"/>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Hyperparameter optimization (Optuna, W&amp;B, Ray)</a:t>
            </a:r>
            <a:endParaRPr lang="en-US" sz="750" dirty="0"/>
          </a:p>
        </p:txBody>
      </p:sp>
      <p:sp>
        <p:nvSpPr>
          <p:cNvPr id="35" name="Text 33"/>
          <p:cNvSpPr/>
          <p:nvPr/>
        </p:nvSpPr>
        <p:spPr>
          <a:xfrm>
            <a:off x="548640" y="3831336"/>
            <a:ext cx="274320" cy="219456"/>
          </a:xfrm>
          <a:prstGeom prst="rect">
            <a:avLst/>
          </a:prstGeom>
          <a:noFill/>
          <a:ln/>
        </p:spPr>
        <p:txBody>
          <a:bodyPr wrap="square" lIns="0" tIns="0" rIns="0" bIns="0" rtlCol="0" anchor="ctr"/>
          <a:lstStyle/>
          <a:p>
            <a:pPr indent="0" marL="0">
              <a:buNone/>
            </a:pPr>
            <a:r>
              <a:rPr lang="en-US" sz="800" b="1" dirty="0">
                <a:solidFill>
                  <a:srgbClr val="7C3AED"/>
                </a:solidFill>
                <a:latin typeface="Calibri" pitchFamily="34" charset="0"/>
                <a:ea typeface="Calibri" pitchFamily="34" charset="-122"/>
                <a:cs typeface="Calibri" pitchFamily="34" charset="-120"/>
              </a:rPr>
              <a:t>10</a:t>
            </a:r>
            <a:endParaRPr lang="en-US" sz="800" dirty="0"/>
          </a:p>
        </p:txBody>
      </p:sp>
      <p:sp>
        <p:nvSpPr>
          <p:cNvPr id="36" name="Text 34"/>
          <p:cNvSpPr/>
          <p:nvPr/>
        </p:nvSpPr>
        <p:spPr>
          <a:xfrm>
            <a:off x="868680" y="3831336"/>
            <a:ext cx="1371600" cy="219456"/>
          </a:xfrm>
          <a:prstGeom prst="rect">
            <a:avLst/>
          </a:prstGeom>
          <a:noFill/>
          <a:ln/>
        </p:spPr>
        <p:txBody>
          <a:bodyPr wrap="square" lIns="0" tIns="0" rIns="0" bIns="0" rtlCol="0" anchor="ctr"/>
          <a:lstStyle/>
          <a:p>
            <a:pPr indent="0" marL="0">
              <a:buNone/>
            </a:pPr>
            <a:r>
              <a:rPr lang="en-US" sz="750" dirty="0">
                <a:solidFill>
                  <a:srgbClr val="14B8A6"/>
                </a:solidFill>
                <a:latin typeface="Consolas" pitchFamily="34" charset="0"/>
                <a:ea typeface="Consolas" pitchFamily="34" charset="-122"/>
                <a:cs typeface="Consolas" pitchFamily="34" charset="-120"/>
              </a:rPr>
              <a:t>ml-revision</a:t>
            </a:r>
            <a:endParaRPr lang="en-US" sz="750" dirty="0"/>
          </a:p>
        </p:txBody>
      </p:sp>
      <p:sp>
        <p:nvSpPr>
          <p:cNvPr id="37" name="Text 35"/>
          <p:cNvSpPr/>
          <p:nvPr/>
        </p:nvSpPr>
        <p:spPr>
          <a:xfrm>
            <a:off x="2286000" y="3831336"/>
            <a:ext cx="2468880" cy="219456"/>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Amend hypothesis based on findings</a:t>
            </a:r>
            <a:endParaRPr lang="en-US" sz="750" dirty="0"/>
          </a:p>
        </p:txBody>
      </p:sp>
      <p:sp>
        <p:nvSpPr>
          <p:cNvPr id="38" name="Text 36"/>
          <p:cNvSpPr/>
          <p:nvPr/>
        </p:nvSpPr>
        <p:spPr>
          <a:xfrm>
            <a:off x="548640" y="4069080"/>
            <a:ext cx="274320" cy="219456"/>
          </a:xfrm>
          <a:prstGeom prst="rect">
            <a:avLst/>
          </a:prstGeom>
          <a:noFill/>
          <a:ln/>
        </p:spPr>
        <p:txBody>
          <a:bodyPr wrap="square" lIns="0" tIns="0" rIns="0" bIns="0" rtlCol="0" anchor="ctr"/>
          <a:lstStyle/>
          <a:p>
            <a:pPr indent="0" marL="0">
              <a:buNone/>
            </a:pPr>
            <a:r>
              <a:rPr lang="en-US" sz="800" b="1" dirty="0">
                <a:solidFill>
                  <a:srgbClr val="7C3AED"/>
                </a:solidFill>
                <a:latin typeface="Calibri" pitchFamily="34" charset="0"/>
                <a:ea typeface="Calibri" pitchFamily="34" charset="-122"/>
                <a:cs typeface="Calibri" pitchFamily="34" charset="-120"/>
              </a:rPr>
              <a:t>11</a:t>
            </a:r>
            <a:endParaRPr lang="en-US" sz="800" dirty="0"/>
          </a:p>
        </p:txBody>
      </p:sp>
      <p:sp>
        <p:nvSpPr>
          <p:cNvPr id="39" name="Text 37"/>
          <p:cNvSpPr/>
          <p:nvPr/>
        </p:nvSpPr>
        <p:spPr>
          <a:xfrm>
            <a:off x="868680" y="4069080"/>
            <a:ext cx="1371600" cy="219456"/>
          </a:xfrm>
          <a:prstGeom prst="rect">
            <a:avLst/>
          </a:prstGeom>
          <a:noFill/>
          <a:ln/>
        </p:spPr>
        <p:txBody>
          <a:bodyPr wrap="square" lIns="0" tIns="0" rIns="0" bIns="0" rtlCol="0" anchor="ctr"/>
          <a:lstStyle/>
          <a:p>
            <a:pPr indent="0" marL="0">
              <a:buNone/>
            </a:pPr>
            <a:r>
              <a:rPr lang="en-US" sz="750" dirty="0">
                <a:solidFill>
                  <a:srgbClr val="14B8A6"/>
                </a:solidFill>
                <a:latin typeface="Consolas" pitchFamily="34" charset="0"/>
                <a:ea typeface="Consolas" pitchFamily="34" charset="-122"/>
                <a:cs typeface="Consolas" pitchFamily="34" charset="-120"/>
              </a:rPr>
              <a:t>ml-advise</a:t>
            </a:r>
            <a:endParaRPr lang="en-US" sz="750" dirty="0"/>
          </a:p>
        </p:txBody>
      </p:sp>
      <p:sp>
        <p:nvSpPr>
          <p:cNvPr id="40" name="Text 38"/>
          <p:cNvSpPr/>
          <p:nvPr/>
        </p:nvSpPr>
        <p:spPr>
          <a:xfrm>
            <a:off x="2286000" y="4069080"/>
            <a:ext cx="2468880" cy="219456"/>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Search past experiments, surface warnings</a:t>
            </a:r>
            <a:endParaRPr lang="en-US" sz="750" dirty="0"/>
          </a:p>
        </p:txBody>
      </p:sp>
      <p:sp>
        <p:nvSpPr>
          <p:cNvPr id="41" name="Text 39"/>
          <p:cNvSpPr/>
          <p:nvPr/>
        </p:nvSpPr>
        <p:spPr>
          <a:xfrm>
            <a:off x="548640" y="4306824"/>
            <a:ext cx="274320" cy="219456"/>
          </a:xfrm>
          <a:prstGeom prst="rect">
            <a:avLst/>
          </a:prstGeom>
          <a:noFill/>
          <a:ln/>
        </p:spPr>
        <p:txBody>
          <a:bodyPr wrap="square" lIns="0" tIns="0" rIns="0" bIns="0" rtlCol="0" anchor="ctr"/>
          <a:lstStyle/>
          <a:p>
            <a:pPr indent="0" marL="0">
              <a:buNone/>
            </a:pPr>
            <a:r>
              <a:rPr lang="en-US" sz="800" b="1" dirty="0">
                <a:solidFill>
                  <a:srgbClr val="7C3AED"/>
                </a:solidFill>
                <a:latin typeface="Calibri" pitchFamily="34" charset="0"/>
                <a:ea typeface="Calibri" pitchFamily="34" charset="-122"/>
                <a:cs typeface="Calibri" pitchFamily="34" charset="-120"/>
              </a:rPr>
              <a:t>12</a:t>
            </a:r>
            <a:endParaRPr lang="en-US" sz="800" dirty="0"/>
          </a:p>
        </p:txBody>
      </p:sp>
      <p:sp>
        <p:nvSpPr>
          <p:cNvPr id="42" name="Text 40"/>
          <p:cNvSpPr/>
          <p:nvPr/>
        </p:nvSpPr>
        <p:spPr>
          <a:xfrm>
            <a:off x="868680" y="4306824"/>
            <a:ext cx="1371600" cy="219456"/>
          </a:xfrm>
          <a:prstGeom prst="rect">
            <a:avLst/>
          </a:prstGeom>
          <a:noFill/>
          <a:ln/>
        </p:spPr>
        <p:txBody>
          <a:bodyPr wrap="square" lIns="0" tIns="0" rIns="0" bIns="0" rtlCol="0" anchor="ctr"/>
          <a:lstStyle/>
          <a:p>
            <a:pPr indent="0" marL="0">
              <a:buNone/>
            </a:pPr>
            <a:r>
              <a:rPr lang="en-US" sz="750" dirty="0">
                <a:solidFill>
                  <a:srgbClr val="14B8A6"/>
                </a:solidFill>
                <a:latin typeface="Consolas" pitchFamily="34" charset="0"/>
                <a:ea typeface="Consolas" pitchFamily="34" charset="-122"/>
                <a:cs typeface="Consolas" pitchFamily="34" charset="-120"/>
              </a:rPr>
              <a:t>ml-retrospective</a:t>
            </a:r>
            <a:endParaRPr lang="en-US" sz="750" dirty="0"/>
          </a:p>
        </p:txBody>
      </p:sp>
      <p:sp>
        <p:nvSpPr>
          <p:cNvPr id="43" name="Text 41"/>
          <p:cNvSpPr/>
          <p:nvPr/>
        </p:nvSpPr>
        <p:spPr>
          <a:xfrm>
            <a:off x="2286000" y="4306824"/>
            <a:ext cx="2468880" cy="219456"/>
          </a:xfrm>
          <a:prstGeom prst="rect">
            <a:avLst/>
          </a:prstGeom>
          <a:noFill/>
          <a:ln/>
        </p:spPr>
        <p:txBody>
          <a:bodyPr wrap="square" lIns="0" tIns="0" rIns="0" bIns="0" rtlCol="0" anchor="ctr"/>
          <a:lstStyle/>
          <a:p>
            <a:pPr indent="0" marL="0">
              <a:buNone/>
            </a:pPr>
            <a:r>
              <a:rPr lang="en-US" sz="750" dirty="0">
                <a:solidFill>
                  <a:srgbClr val="94A3B8"/>
                </a:solidFill>
                <a:latin typeface="Calibri" pitchFamily="34" charset="0"/>
                <a:ea typeface="Calibri" pitchFamily="34" charset="-122"/>
                <a:cs typeface="Calibri" pitchFamily="34" charset="-120"/>
              </a:rPr>
              <a:t>Capture learnings, update project context</a:t>
            </a:r>
            <a:endParaRPr lang="en-US" sz="750" dirty="0"/>
          </a:p>
        </p:txBody>
      </p:sp>
      <p:sp>
        <p:nvSpPr>
          <p:cNvPr id="44" name="Shape 42"/>
          <p:cNvSpPr/>
          <p:nvPr/>
        </p:nvSpPr>
        <p:spPr>
          <a:xfrm>
            <a:off x="5212080" y="1234440"/>
            <a:ext cx="3566160" cy="155448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45" name="Shape 43"/>
          <p:cNvSpPr/>
          <p:nvPr/>
        </p:nvSpPr>
        <p:spPr>
          <a:xfrm>
            <a:off x="5212080" y="1234440"/>
            <a:ext cx="3566160" cy="54864"/>
          </a:xfrm>
          <a:prstGeom prst="rect">
            <a:avLst/>
          </a:prstGeom>
          <a:solidFill>
            <a:srgbClr val="7C3AED"/>
          </a:solidFill>
          <a:ln/>
        </p:spPr>
      </p:sp>
      <p:sp>
        <p:nvSpPr>
          <p:cNvPr id="46" name="Text 44"/>
          <p:cNvSpPr/>
          <p:nvPr/>
        </p:nvSpPr>
        <p:spPr>
          <a:xfrm>
            <a:off x="5394960" y="1325880"/>
            <a:ext cx="3200400" cy="228600"/>
          </a:xfrm>
          <a:prstGeom prst="rect">
            <a:avLst/>
          </a:prstGeom>
          <a:noFill/>
          <a:ln/>
        </p:spPr>
        <p:txBody>
          <a:bodyPr wrap="square" lIns="0" tIns="0" rIns="0" bIns="0" rtlCol="0" anchor="ctr"/>
          <a:lstStyle/>
          <a:p>
            <a:pPr indent="0" marL="0">
              <a:buNone/>
            </a:pPr>
            <a:r>
              <a:rPr lang="en-US" sz="1200" b="1" dirty="0">
                <a:solidFill>
                  <a:srgbClr val="1E293B"/>
                </a:solidFill>
                <a:latin typeface="Calibri" pitchFamily="34" charset="0"/>
                <a:ea typeface="Calibri" pitchFamily="34" charset="-122"/>
                <a:cs typeface="Calibri" pitchFamily="34" charset="-120"/>
              </a:rPr>
              <a:t>Key Principles</a:t>
            </a:r>
            <a:endParaRPr lang="en-US" sz="1200" dirty="0"/>
          </a:p>
        </p:txBody>
      </p:sp>
      <p:sp>
        <p:nvSpPr>
          <p:cNvPr id="47" name="Text 45"/>
          <p:cNvSpPr/>
          <p:nvPr/>
        </p:nvSpPr>
        <p:spPr>
          <a:xfrm>
            <a:off x="5394960" y="1627632"/>
            <a:ext cx="3200400" cy="201168"/>
          </a:xfrm>
          <a:prstGeom prst="rect">
            <a:avLst/>
          </a:prstGeom>
          <a:noFill/>
          <a:ln/>
        </p:spPr>
        <p:txBody>
          <a:bodyPr wrap="square" lIns="0" tIns="0" rIns="0" bIns="0" rtlCol="0" anchor="ctr"/>
          <a:lstStyle/>
          <a:p>
            <a:pPr indent="0" marL="0">
              <a:buNone/>
            </a:pPr>
            <a:r>
              <a:rPr lang="en-US" sz="800" dirty="0">
                <a:solidFill>
                  <a:srgbClr val="475569"/>
                </a:solidFill>
                <a:latin typeface="Calibri" pitchFamily="34" charset="0"/>
                <a:ea typeface="Calibri" pitchFamily="34" charset="-122"/>
                <a:cs typeface="Calibri" pitchFamily="34" charset="-120"/>
              </a:rPr>
              <a:t>✔  Locked TechSpec contracts before training</a:t>
            </a:r>
            <a:endParaRPr lang="en-US" sz="800" dirty="0"/>
          </a:p>
        </p:txBody>
      </p:sp>
      <p:sp>
        <p:nvSpPr>
          <p:cNvPr id="48" name="Text 46"/>
          <p:cNvSpPr/>
          <p:nvPr/>
        </p:nvSpPr>
        <p:spPr>
          <a:xfrm>
            <a:off x="5394960" y="1828800"/>
            <a:ext cx="3200400" cy="201168"/>
          </a:xfrm>
          <a:prstGeom prst="rect">
            <a:avLst/>
          </a:prstGeom>
          <a:noFill/>
          <a:ln/>
        </p:spPr>
        <p:txBody>
          <a:bodyPr wrap="square" lIns="0" tIns="0" rIns="0" bIns="0" rtlCol="0" anchor="ctr"/>
          <a:lstStyle/>
          <a:p>
            <a:pPr indent="0" marL="0">
              <a:buNone/>
            </a:pPr>
            <a:r>
              <a:rPr lang="en-US" sz="800" dirty="0">
                <a:solidFill>
                  <a:srgbClr val="475569"/>
                </a:solidFill>
                <a:latin typeface="Calibri" pitchFamily="34" charset="0"/>
                <a:ea typeface="Calibri" pitchFamily="34" charset="-122"/>
                <a:cs typeface="Calibri" pitchFamily="34" charset="-120"/>
              </a:rPr>
              <a:t>✔  Mandatory review gates between stages</a:t>
            </a:r>
            <a:endParaRPr lang="en-US" sz="800" dirty="0"/>
          </a:p>
        </p:txBody>
      </p:sp>
      <p:sp>
        <p:nvSpPr>
          <p:cNvPr id="49" name="Text 47"/>
          <p:cNvSpPr/>
          <p:nvPr/>
        </p:nvSpPr>
        <p:spPr>
          <a:xfrm>
            <a:off x="5394960" y="2029968"/>
            <a:ext cx="3200400" cy="201168"/>
          </a:xfrm>
          <a:prstGeom prst="rect">
            <a:avLst/>
          </a:prstGeom>
          <a:noFill/>
          <a:ln/>
        </p:spPr>
        <p:txBody>
          <a:bodyPr wrap="square" lIns="0" tIns="0" rIns="0" bIns="0" rtlCol="0" anchor="ctr"/>
          <a:lstStyle/>
          <a:p>
            <a:pPr indent="0" marL="0">
              <a:buNone/>
            </a:pPr>
            <a:r>
              <a:rPr lang="en-US" sz="800" dirty="0">
                <a:solidFill>
                  <a:srgbClr val="475569"/>
                </a:solidFill>
                <a:latin typeface="Calibri" pitchFamily="34" charset="0"/>
                <a:ea typeface="Calibri" pitchFamily="34" charset="-122"/>
                <a:cs typeface="Calibri" pitchFamily="34" charset="-120"/>
              </a:rPr>
              <a:t>✔  Failure-cost analysis at every decision point</a:t>
            </a:r>
            <a:endParaRPr lang="en-US" sz="800" dirty="0"/>
          </a:p>
        </p:txBody>
      </p:sp>
      <p:sp>
        <p:nvSpPr>
          <p:cNvPr id="50" name="Text 48"/>
          <p:cNvSpPr/>
          <p:nvPr/>
        </p:nvSpPr>
        <p:spPr>
          <a:xfrm>
            <a:off x="5394960" y="2231136"/>
            <a:ext cx="3200400" cy="201168"/>
          </a:xfrm>
          <a:prstGeom prst="rect">
            <a:avLst/>
          </a:prstGeom>
          <a:noFill/>
          <a:ln/>
        </p:spPr>
        <p:txBody>
          <a:bodyPr wrap="square" lIns="0" tIns="0" rIns="0" bIns="0" rtlCol="0" anchor="ctr"/>
          <a:lstStyle/>
          <a:p>
            <a:pPr indent="0" marL="0">
              <a:buNone/>
            </a:pPr>
            <a:r>
              <a:rPr lang="en-US" sz="800" dirty="0">
                <a:solidFill>
                  <a:srgbClr val="475569"/>
                </a:solidFill>
                <a:latin typeface="Calibri" pitchFamily="34" charset="0"/>
                <a:ea typeface="Calibri" pitchFamily="34" charset="-122"/>
                <a:cs typeface="Calibri" pitchFamily="34" charset="-120"/>
              </a:rPr>
              <a:t>✔  Experiment logs with full reproducibility</a:t>
            </a:r>
            <a:endParaRPr lang="en-US" sz="800" dirty="0"/>
          </a:p>
        </p:txBody>
      </p:sp>
      <p:sp>
        <p:nvSpPr>
          <p:cNvPr id="51" name="Text 49"/>
          <p:cNvSpPr/>
          <p:nvPr/>
        </p:nvSpPr>
        <p:spPr>
          <a:xfrm>
            <a:off x="5394960" y="2432304"/>
            <a:ext cx="3200400" cy="201168"/>
          </a:xfrm>
          <a:prstGeom prst="rect">
            <a:avLst/>
          </a:prstGeom>
          <a:noFill/>
          <a:ln/>
        </p:spPr>
        <p:txBody>
          <a:bodyPr wrap="square" lIns="0" tIns="0" rIns="0" bIns="0" rtlCol="0" anchor="ctr"/>
          <a:lstStyle/>
          <a:p>
            <a:pPr indent="0" marL="0">
              <a:buNone/>
            </a:pPr>
            <a:r>
              <a:rPr lang="en-US" sz="800" dirty="0">
                <a:solidFill>
                  <a:srgbClr val="475569"/>
                </a:solidFill>
                <a:latin typeface="Calibri" pitchFamily="34" charset="0"/>
                <a:ea typeface="Calibri" pitchFamily="34" charset="-122"/>
                <a:cs typeface="Calibri" pitchFamily="34" charset="-120"/>
              </a:rPr>
              <a:t>✔  Hypothesis → Experiment → Evidence cycle</a:t>
            </a:r>
            <a:endParaRPr lang="en-US" sz="800" dirty="0"/>
          </a:p>
        </p:txBody>
      </p:sp>
      <p:sp>
        <p:nvSpPr>
          <p:cNvPr id="52" name="Shape 50"/>
          <p:cNvSpPr/>
          <p:nvPr/>
        </p:nvSpPr>
        <p:spPr>
          <a:xfrm>
            <a:off x="5212080" y="2926080"/>
            <a:ext cx="3566160" cy="1691640"/>
          </a:xfrm>
          <a:prstGeom prst="rect">
            <a:avLst/>
          </a:prstGeom>
          <a:solidFill>
            <a:srgbClr val="0F1B2D"/>
          </a:solidFill>
          <a:ln/>
        </p:spPr>
      </p:sp>
      <p:sp>
        <p:nvSpPr>
          <p:cNvPr id="53" name="Shape 51"/>
          <p:cNvSpPr/>
          <p:nvPr/>
        </p:nvSpPr>
        <p:spPr>
          <a:xfrm>
            <a:off x="5212080" y="2926080"/>
            <a:ext cx="3566160" cy="54864"/>
          </a:xfrm>
          <a:prstGeom prst="rect">
            <a:avLst/>
          </a:prstGeom>
          <a:solidFill>
            <a:srgbClr val="10B981"/>
          </a:solidFill>
          <a:ln/>
        </p:spPr>
      </p:sp>
      <p:sp>
        <p:nvSpPr>
          <p:cNvPr id="54" name="Text 52"/>
          <p:cNvSpPr/>
          <p:nvPr/>
        </p:nvSpPr>
        <p:spPr>
          <a:xfrm>
            <a:off x="5394960" y="3017520"/>
            <a:ext cx="3200400" cy="228600"/>
          </a:xfrm>
          <a:prstGeom prst="rect">
            <a:avLst/>
          </a:prstGeom>
          <a:noFill/>
          <a:ln/>
        </p:spPr>
        <p:txBody>
          <a:bodyPr wrap="square" lIns="0" tIns="0" rIns="0" bIns="0" rtlCol="0" anchor="ctr"/>
          <a:lstStyle/>
          <a:p>
            <a:pPr indent="0" marL="0">
              <a:buNone/>
            </a:pPr>
            <a:r>
              <a:rPr lang="en-US" sz="1200" b="1" dirty="0">
                <a:solidFill>
                  <a:srgbClr val="14B8A6"/>
                </a:solidFill>
                <a:latin typeface="Calibri" pitchFamily="34" charset="0"/>
                <a:ea typeface="Calibri" pitchFamily="34" charset="-122"/>
                <a:cs typeface="Calibri" pitchFamily="34" charset="-120"/>
              </a:rPr>
              <a:t>Supported Tools</a:t>
            </a:r>
            <a:endParaRPr lang="en-US" sz="1200" dirty="0"/>
          </a:p>
        </p:txBody>
      </p:sp>
      <p:sp>
        <p:nvSpPr>
          <p:cNvPr id="55" name="Text 53"/>
          <p:cNvSpPr/>
          <p:nvPr/>
        </p:nvSpPr>
        <p:spPr>
          <a:xfrm>
            <a:off x="5394960" y="3337560"/>
            <a:ext cx="1463040" cy="274320"/>
          </a:xfrm>
          <a:prstGeom prst="rect">
            <a:avLst/>
          </a:prstGeom>
          <a:noFill/>
          <a:ln/>
        </p:spPr>
        <p:txBody>
          <a:bodyPr wrap="square" lIns="0" tIns="0" rIns="0" bIns="0" rtlCol="0" anchor="ctr"/>
          <a:lstStyle/>
          <a:p>
            <a:pPr indent="0" marL="0">
              <a:buNone/>
            </a:pPr>
            <a:r>
              <a:rPr lang="en-US" sz="800" b="1" dirty="0">
                <a:solidFill>
                  <a:srgbClr val="14B8A6"/>
                </a:solidFill>
                <a:latin typeface="Calibri" pitchFamily="34" charset="0"/>
                <a:ea typeface="Calibri" pitchFamily="34" charset="-122"/>
                <a:cs typeface="Calibri" pitchFamily="34" charset="-120"/>
              </a:rPr>
              <a:t>Experiment Tracking</a:t>
            </a:r>
            <a:endParaRPr lang="en-US" sz="800" dirty="0"/>
          </a:p>
        </p:txBody>
      </p:sp>
      <p:sp>
        <p:nvSpPr>
          <p:cNvPr id="56" name="Text 54"/>
          <p:cNvSpPr/>
          <p:nvPr/>
        </p:nvSpPr>
        <p:spPr>
          <a:xfrm>
            <a:off x="6858000" y="3337560"/>
            <a:ext cx="1828800" cy="274320"/>
          </a:xfrm>
          <a:prstGeom prst="rect">
            <a:avLst/>
          </a:prstGeom>
          <a:noFill/>
          <a:ln/>
        </p:spPr>
        <p:txBody>
          <a:bodyPr wrap="square" lIns="0" tIns="0" rIns="0" bIns="0" rtlCol="0" anchor="ctr"/>
          <a:lstStyle/>
          <a:p>
            <a:pPr indent="0" marL="0">
              <a:buNone/>
            </a:pPr>
            <a:r>
              <a:rPr lang="en-US" sz="800" dirty="0">
                <a:solidFill>
                  <a:srgbClr val="94A3B8"/>
                </a:solidFill>
                <a:latin typeface="Calibri" pitchFamily="34" charset="0"/>
                <a:ea typeface="Calibri" pitchFamily="34" charset="-122"/>
                <a:cs typeface="Calibri" pitchFamily="34" charset="-120"/>
              </a:rPr>
              <a:t>W&amp;B, MLflow, Neptune</a:t>
            </a:r>
            <a:endParaRPr lang="en-US" sz="800" dirty="0"/>
          </a:p>
        </p:txBody>
      </p:sp>
      <p:sp>
        <p:nvSpPr>
          <p:cNvPr id="57" name="Text 55"/>
          <p:cNvSpPr/>
          <p:nvPr/>
        </p:nvSpPr>
        <p:spPr>
          <a:xfrm>
            <a:off x="5394960" y="3657600"/>
            <a:ext cx="1463040" cy="274320"/>
          </a:xfrm>
          <a:prstGeom prst="rect">
            <a:avLst/>
          </a:prstGeom>
          <a:noFill/>
          <a:ln/>
        </p:spPr>
        <p:txBody>
          <a:bodyPr wrap="square" lIns="0" tIns="0" rIns="0" bIns="0" rtlCol="0" anchor="ctr"/>
          <a:lstStyle/>
          <a:p>
            <a:pPr indent="0" marL="0">
              <a:buNone/>
            </a:pPr>
            <a:r>
              <a:rPr lang="en-US" sz="800" b="1" dirty="0">
                <a:solidFill>
                  <a:srgbClr val="14B8A6"/>
                </a:solidFill>
                <a:latin typeface="Calibri" pitchFamily="34" charset="0"/>
                <a:ea typeface="Calibri" pitchFamily="34" charset="-122"/>
                <a:cs typeface="Calibri" pitchFamily="34" charset="-120"/>
              </a:rPr>
              <a:t>Hparam Optimization</a:t>
            </a:r>
            <a:endParaRPr lang="en-US" sz="800" dirty="0"/>
          </a:p>
        </p:txBody>
      </p:sp>
      <p:sp>
        <p:nvSpPr>
          <p:cNvPr id="58" name="Text 56"/>
          <p:cNvSpPr/>
          <p:nvPr/>
        </p:nvSpPr>
        <p:spPr>
          <a:xfrm>
            <a:off x="6858000" y="3657600"/>
            <a:ext cx="1828800" cy="274320"/>
          </a:xfrm>
          <a:prstGeom prst="rect">
            <a:avLst/>
          </a:prstGeom>
          <a:noFill/>
          <a:ln/>
        </p:spPr>
        <p:txBody>
          <a:bodyPr wrap="square" lIns="0" tIns="0" rIns="0" bIns="0" rtlCol="0" anchor="ctr"/>
          <a:lstStyle/>
          <a:p>
            <a:pPr indent="0" marL="0">
              <a:buNone/>
            </a:pPr>
            <a:r>
              <a:rPr lang="en-US" sz="800" dirty="0">
                <a:solidFill>
                  <a:srgbClr val="94A3B8"/>
                </a:solidFill>
                <a:latin typeface="Calibri" pitchFamily="34" charset="0"/>
                <a:ea typeface="Calibri" pitchFamily="34" charset="-122"/>
                <a:cs typeface="Calibri" pitchFamily="34" charset="-120"/>
              </a:rPr>
              <a:t>Optuna, W&amp;B Sweeps, Ray Tune</a:t>
            </a:r>
            <a:endParaRPr lang="en-US" sz="800" dirty="0"/>
          </a:p>
        </p:txBody>
      </p:sp>
      <p:sp>
        <p:nvSpPr>
          <p:cNvPr id="59" name="Text 57"/>
          <p:cNvSpPr/>
          <p:nvPr/>
        </p:nvSpPr>
        <p:spPr>
          <a:xfrm>
            <a:off x="5394960" y="3977640"/>
            <a:ext cx="1463040" cy="274320"/>
          </a:xfrm>
          <a:prstGeom prst="rect">
            <a:avLst/>
          </a:prstGeom>
          <a:noFill/>
          <a:ln/>
        </p:spPr>
        <p:txBody>
          <a:bodyPr wrap="square" lIns="0" tIns="0" rIns="0" bIns="0" rtlCol="0" anchor="ctr"/>
          <a:lstStyle/>
          <a:p>
            <a:pPr indent="0" marL="0">
              <a:buNone/>
            </a:pPr>
            <a:r>
              <a:rPr lang="en-US" sz="800" b="1" dirty="0">
                <a:solidFill>
                  <a:srgbClr val="14B8A6"/>
                </a:solidFill>
                <a:latin typeface="Calibri" pitchFamily="34" charset="0"/>
                <a:ea typeface="Calibri" pitchFamily="34" charset="-122"/>
                <a:cs typeface="Calibri" pitchFamily="34" charset="-120"/>
              </a:rPr>
              <a:t>Frameworks</a:t>
            </a:r>
            <a:endParaRPr lang="en-US" sz="800" dirty="0"/>
          </a:p>
        </p:txBody>
      </p:sp>
      <p:sp>
        <p:nvSpPr>
          <p:cNvPr id="60" name="Text 58"/>
          <p:cNvSpPr/>
          <p:nvPr/>
        </p:nvSpPr>
        <p:spPr>
          <a:xfrm>
            <a:off x="6858000" y="3977640"/>
            <a:ext cx="1828800" cy="274320"/>
          </a:xfrm>
          <a:prstGeom prst="rect">
            <a:avLst/>
          </a:prstGeom>
          <a:noFill/>
          <a:ln/>
        </p:spPr>
        <p:txBody>
          <a:bodyPr wrap="square" lIns="0" tIns="0" rIns="0" bIns="0" rtlCol="0" anchor="ctr"/>
          <a:lstStyle/>
          <a:p>
            <a:pPr indent="0" marL="0">
              <a:buNone/>
            </a:pPr>
            <a:r>
              <a:rPr lang="en-US" sz="800" dirty="0">
                <a:solidFill>
                  <a:srgbClr val="94A3B8"/>
                </a:solidFill>
                <a:latin typeface="Calibri" pitchFamily="34" charset="0"/>
                <a:ea typeface="Calibri" pitchFamily="34" charset="-122"/>
                <a:cs typeface="Calibri" pitchFamily="34" charset="-120"/>
              </a:rPr>
              <a:t>PyTorch, TensorFlow, scikit-learn</a:t>
            </a:r>
            <a:endParaRPr lang="en-US" sz="800" dirty="0"/>
          </a:p>
        </p:txBody>
      </p:sp>
      <p:sp>
        <p:nvSpPr>
          <p:cNvPr id="61" name="Text 59"/>
          <p:cNvSpPr/>
          <p:nvPr/>
        </p:nvSpPr>
        <p:spPr>
          <a:xfrm>
            <a:off x="5394960" y="4297680"/>
            <a:ext cx="1463040" cy="274320"/>
          </a:xfrm>
          <a:prstGeom prst="rect">
            <a:avLst/>
          </a:prstGeom>
          <a:noFill/>
          <a:ln/>
        </p:spPr>
        <p:txBody>
          <a:bodyPr wrap="square" lIns="0" tIns="0" rIns="0" bIns="0" rtlCol="0" anchor="ctr"/>
          <a:lstStyle/>
          <a:p>
            <a:pPr indent="0" marL="0">
              <a:buNone/>
            </a:pPr>
            <a:r>
              <a:rPr lang="en-US" sz="800" b="1" dirty="0">
                <a:solidFill>
                  <a:srgbClr val="14B8A6"/>
                </a:solidFill>
                <a:latin typeface="Calibri" pitchFamily="34" charset="0"/>
                <a:ea typeface="Calibri" pitchFamily="34" charset="-122"/>
                <a:cs typeface="Calibri" pitchFamily="34" charset="-120"/>
              </a:rPr>
              <a:t>Infrastructure</a:t>
            </a:r>
            <a:endParaRPr lang="en-US" sz="800" dirty="0"/>
          </a:p>
        </p:txBody>
      </p:sp>
      <p:sp>
        <p:nvSpPr>
          <p:cNvPr id="62" name="Text 60"/>
          <p:cNvSpPr/>
          <p:nvPr/>
        </p:nvSpPr>
        <p:spPr>
          <a:xfrm>
            <a:off x="6858000" y="4297680"/>
            <a:ext cx="1828800" cy="274320"/>
          </a:xfrm>
          <a:prstGeom prst="rect">
            <a:avLst/>
          </a:prstGeom>
          <a:noFill/>
          <a:ln/>
        </p:spPr>
        <p:txBody>
          <a:bodyPr wrap="square" lIns="0" tIns="0" rIns="0" bIns="0" rtlCol="0" anchor="ctr"/>
          <a:lstStyle/>
          <a:p>
            <a:pPr indent="0" marL="0">
              <a:buNone/>
            </a:pPr>
            <a:r>
              <a:rPr lang="en-US" sz="800" dirty="0">
                <a:solidFill>
                  <a:srgbClr val="94A3B8"/>
                </a:solidFill>
                <a:latin typeface="Calibri" pitchFamily="34" charset="0"/>
                <a:ea typeface="Calibri" pitchFamily="34" charset="-122"/>
                <a:cs typeface="Calibri" pitchFamily="34" charset="-120"/>
              </a:rPr>
              <a:t>Docker, CUDA, distributed training</a:t>
            </a:r>
            <a:endParaRPr lang="en-US" sz="800" dirty="0"/>
          </a:p>
        </p:txBody>
      </p:sp>
      <p:sp>
        <p:nvSpPr>
          <p:cNvPr id="63" name="Text 61"/>
          <p:cNvSpPr/>
          <p:nvPr/>
        </p:nvSpPr>
        <p:spPr>
          <a:xfrm>
            <a:off x="365760" y="4709160"/>
            <a:ext cx="8412480" cy="274320"/>
          </a:xfrm>
          <a:prstGeom prst="rect">
            <a:avLst/>
          </a:prstGeom>
          <a:noFill/>
          <a:ln/>
        </p:spPr>
        <p:txBody>
          <a:bodyPr wrap="square" rtlCol="0" anchor="ctr"/>
          <a:lstStyle/>
          <a:p>
            <a:pPr algn="ctr" indent="0" marL="0">
              <a:buNone/>
            </a:pPr>
            <a:r>
              <a:rPr lang="en-US" sz="1000" i="1" dirty="0">
                <a:solidFill>
                  <a:srgbClr val="F59E0B"/>
                </a:solidFill>
                <a:latin typeface="Calibri" pitchFamily="34" charset="0"/>
                <a:ea typeface="Calibri" pitchFamily="34" charset="-122"/>
                <a:cs typeface="Calibri" pitchFamily="34" charset="-120"/>
              </a:rPr>
              <a:t>Scientific rigor meets AI speed — every experiment is tracked, every hypothesis is tested, every failure teaches</a:t>
            </a:r>
            <a:endParaRPr lang="en-US" sz="1000" dirty="0"/>
          </a:p>
        </p:txBody>
      </p:sp>
      <p:sp>
        <p:nvSpPr>
          <p:cNvPr id="64" name="Text 62"/>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66 / 100</a:t>
            </a:r>
            <a:endParaRPr lang="en-US" sz="800"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name="Slide 67">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Operational Workflows &amp; Playbooks</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Built-in playbooks for the SRE, DevOps, and Cyber agents</a:t>
            </a:r>
            <a:endParaRPr lang="en-US" sz="1300" dirty="0"/>
          </a:p>
        </p:txBody>
      </p:sp>
      <p:sp>
        <p:nvSpPr>
          <p:cNvPr id="5" name="Shape 3"/>
          <p:cNvSpPr/>
          <p:nvPr/>
        </p:nvSpPr>
        <p:spPr>
          <a:xfrm>
            <a:off x="365760" y="1234440"/>
            <a:ext cx="4160520" cy="160020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6" name="Shape 4"/>
          <p:cNvSpPr/>
          <p:nvPr/>
        </p:nvSpPr>
        <p:spPr>
          <a:xfrm>
            <a:off x="365760" y="1234440"/>
            <a:ext cx="4160520" cy="365760"/>
          </a:xfrm>
          <a:prstGeom prst="rect">
            <a:avLst/>
          </a:prstGeom>
          <a:solidFill>
            <a:srgbClr val="2563EB"/>
          </a:solidFill>
          <a:ln/>
        </p:spPr>
      </p:sp>
      <p:sp>
        <p:nvSpPr>
          <p:cNvPr id="7" name="Text 5"/>
          <p:cNvSpPr/>
          <p:nvPr/>
        </p:nvSpPr>
        <p:spPr>
          <a:xfrm>
            <a:off x="502920" y="1234440"/>
            <a:ext cx="3840480" cy="36576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GitOps &amp; Deployment</a:t>
            </a:r>
            <a:endParaRPr lang="en-US" sz="1300" dirty="0"/>
          </a:p>
        </p:txBody>
      </p:sp>
      <p:sp>
        <p:nvSpPr>
          <p:cNvPr id="8" name="Text 6"/>
          <p:cNvSpPr/>
          <p:nvPr/>
        </p:nvSpPr>
        <p:spPr>
          <a:xfrm>
            <a:off x="548640" y="1691640"/>
            <a:ext cx="3749040" cy="256032"/>
          </a:xfrm>
          <a:prstGeom prst="rect">
            <a:avLst/>
          </a:prstGeom>
          <a:noFill/>
          <a:ln/>
        </p:spPr>
        <p:txBody>
          <a:bodyPr wrap="square" lIns="0" tIns="0" rIns="0" bIns="0" rtlCol="0" anchor="ctr"/>
          <a:lstStyle/>
          <a:p>
            <a:pPr indent="0" marL="0">
              <a:buNone/>
            </a:pPr>
            <a:r>
              <a:rPr lang="en-US" sz="1000" dirty="0">
                <a:solidFill>
                  <a:srgbClr val="14B8A6"/>
                </a:solidFill>
                <a:latin typeface="Calibri" pitchFamily="34" charset="0"/>
                <a:ea typeface="Calibri" pitchFamily="34" charset="-122"/>
                <a:cs typeface="Calibri" pitchFamily="34" charset="-120"/>
              </a:rPr>
              <a:t>✔  Canary releases with progressive rollout</a:t>
            </a:r>
            <a:endParaRPr lang="en-US" sz="1000" dirty="0"/>
          </a:p>
        </p:txBody>
      </p:sp>
      <p:sp>
        <p:nvSpPr>
          <p:cNvPr id="9" name="Text 7"/>
          <p:cNvSpPr/>
          <p:nvPr/>
        </p:nvSpPr>
        <p:spPr>
          <a:xfrm>
            <a:off x="548640" y="1947672"/>
            <a:ext cx="3749040" cy="256032"/>
          </a:xfrm>
          <a:prstGeom prst="rect">
            <a:avLst/>
          </a:prstGeom>
          <a:noFill/>
          <a:ln/>
        </p:spPr>
        <p:txBody>
          <a:bodyPr wrap="square" lIns="0" tIns="0" rIns="0" bIns="0" rtlCol="0" anchor="ctr"/>
          <a:lstStyle/>
          <a:p>
            <a:pPr indent="0" marL="0">
              <a:buNone/>
            </a:pPr>
            <a:r>
              <a:rPr lang="en-US" sz="1000" dirty="0">
                <a:solidFill>
                  <a:srgbClr val="14B8A6"/>
                </a:solidFill>
                <a:latin typeface="Calibri" pitchFamily="34" charset="0"/>
                <a:ea typeface="Calibri" pitchFamily="34" charset="-122"/>
                <a:cs typeface="Calibri" pitchFamily="34" charset="-120"/>
              </a:rPr>
              <a:t>✔  Blue-Green deployment switching</a:t>
            </a:r>
            <a:endParaRPr lang="en-US" sz="1000" dirty="0"/>
          </a:p>
        </p:txBody>
      </p:sp>
      <p:sp>
        <p:nvSpPr>
          <p:cNvPr id="10" name="Text 8"/>
          <p:cNvSpPr/>
          <p:nvPr/>
        </p:nvSpPr>
        <p:spPr>
          <a:xfrm>
            <a:off x="548640" y="2203704"/>
            <a:ext cx="3749040" cy="256032"/>
          </a:xfrm>
          <a:prstGeom prst="rect">
            <a:avLst/>
          </a:prstGeom>
          <a:noFill/>
          <a:ln/>
        </p:spPr>
        <p:txBody>
          <a:bodyPr wrap="square" lIns="0" tIns="0" rIns="0" bIns="0" rtlCol="0" anchor="ctr"/>
          <a:lstStyle/>
          <a:p>
            <a:pPr indent="0" marL="0">
              <a:buNone/>
            </a:pPr>
            <a:r>
              <a:rPr lang="en-US" sz="1000" dirty="0">
                <a:solidFill>
                  <a:srgbClr val="14B8A6"/>
                </a:solidFill>
                <a:latin typeface="Calibri" pitchFamily="34" charset="0"/>
                <a:ea typeface="Calibri" pitchFamily="34" charset="-122"/>
                <a:cs typeface="Calibri" pitchFamily="34" charset="-120"/>
              </a:rPr>
              <a:t>✔  Rolling updates with health validation</a:t>
            </a:r>
            <a:endParaRPr lang="en-US" sz="1000" dirty="0"/>
          </a:p>
        </p:txBody>
      </p:sp>
      <p:sp>
        <p:nvSpPr>
          <p:cNvPr id="11" name="Text 9"/>
          <p:cNvSpPr/>
          <p:nvPr/>
        </p:nvSpPr>
        <p:spPr>
          <a:xfrm>
            <a:off x="548640" y="2459736"/>
            <a:ext cx="3749040" cy="256032"/>
          </a:xfrm>
          <a:prstGeom prst="rect">
            <a:avLst/>
          </a:prstGeom>
          <a:noFill/>
          <a:ln/>
        </p:spPr>
        <p:txBody>
          <a:bodyPr wrap="square" lIns="0" tIns="0" rIns="0" bIns="0" rtlCol="0" anchor="ctr"/>
          <a:lstStyle/>
          <a:p>
            <a:pPr indent="0" marL="0">
              <a:buNone/>
            </a:pPr>
            <a:r>
              <a:rPr lang="en-US" sz="1000" dirty="0">
                <a:solidFill>
                  <a:srgbClr val="14B8A6"/>
                </a:solidFill>
                <a:latin typeface="Calibri" pitchFamily="34" charset="0"/>
                <a:ea typeface="Calibri" pitchFamily="34" charset="-122"/>
                <a:cs typeface="Calibri" pitchFamily="34" charset="-120"/>
              </a:rPr>
              <a:t>✔  ArgoCD / Flux sync monitoring</a:t>
            </a:r>
            <a:endParaRPr lang="en-US" sz="1000" dirty="0"/>
          </a:p>
        </p:txBody>
      </p:sp>
      <p:sp>
        <p:nvSpPr>
          <p:cNvPr id="12" name="Shape 10"/>
          <p:cNvSpPr/>
          <p:nvPr/>
        </p:nvSpPr>
        <p:spPr>
          <a:xfrm>
            <a:off x="4754880" y="1234440"/>
            <a:ext cx="4160520" cy="160020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3" name="Shape 11"/>
          <p:cNvSpPr/>
          <p:nvPr/>
        </p:nvSpPr>
        <p:spPr>
          <a:xfrm>
            <a:off x="4754880" y="1234440"/>
            <a:ext cx="4160520" cy="365760"/>
          </a:xfrm>
          <a:prstGeom prst="rect">
            <a:avLst/>
          </a:prstGeom>
          <a:solidFill>
            <a:srgbClr val="7C3AED"/>
          </a:solidFill>
          <a:ln/>
        </p:spPr>
      </p:sp>
      <p:sp>
        <p:nvSpPr>
          <p:cNvPr id="14" name="Text 12"/>
          <p:cNvSpPr/>
          <p:nvPr/>
        </p:nvSpPr>
        <p:spPr>
          <a:xfrm>
            <a:off x="4892040" y="1234440"/>
            <a:ext cx="3840480" cy="36576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Infrastructure</a:t>
            </a:r>
            <a:endParaRPr lang="en-US" sz="1300" dirty="0"/>
          </a:p>
        </p:txBody>
      </p:sp>
      <p:sp>
        <p:nvSpPr>
          <p:cNvPr id="15" name="Text 13"/>
          <p:cNvSpPr/>
          <p:nvPr/>
        </p:nvSpPr>
        <p:spPr>
          <a:xfrm>
            <a:off x="4937760" y="1691640"/>
            <a:ext cx="3749040" cy="256032"/>
          </a:xfrm>
          <a:prstGeom prst="rect">
            <a:avLst/>
          </a:prstGeom>
          <a:noFill/>
          <a:ln/>
        </p:spPr>
        <p:txBody>
          <a:bodyPr wrap="square" lIns="0" tIns="0" rIns="0" bIns="0" rtlCol="0" anchor="ctr"/>
          <a:lstStyle/>
          <a:p>
            <a:pPr indent="0" marL="0">
              <a:buNone/>
            </a:pPr>
            <a:r>
              <a:rPr lang="en-US" sz="1000" dirty="0">
                <a:solidFill>
                  <a:srgbClr val="14B8A6"/>
                </a:solidFill>
                <a:latin typeface="Calibri" pitchFamily="34" charset="0"/>
                <a:ea typeface="Calibri" pitchFamily="34" charset="-122"/>
                <a:cs typeface="Calibri" pitchFamily="34" charset="-120"/>
              </a:rPr>
              <a:t>✔  PV/PVC storage management</a:t>
            </a:r>
            <a:endParaRPr lang="en-US" sz="1000" dirty="0"/>
          </a:p>
        </p:txBody>
      </p:sp>
      <p:sp>
        <p:nvSpPr>
          <p:cNvPr id="16" name="Text 14"/>
          <p:cNvSpPr/>
          <p:nvPr/>
        </p:nvSpPr>
        <p:spPr>
          <a:xfrm>
            <a:off x="4937760" y="1947672"/>
            <a:ext cx="3749040" cy="256032"/>
          </a:xfrm>
          <a:prstGeom prst="rect">
            <a:avLst/>
          </a:prstGeom>
          <a:noFill/>
          <a:ln/>
        </p:spPr>
        <p:txBody>
          <a:bodyPr wrap="square" lIns="0" tIns="0" rIns="0" bIns="0" rtlCol="0" anchor="ctr"/>
          <a:lstStyle/>
          <a:p>
            <a:pPr indent="0" marL="0">
              <a:buNone/>
            </a:pPr>
            <a:r>
              <a:rPr lang="en-US" sz="1000" dirty="0">
                <a:solidFill>
                  <a:srgbClr val="14B8A6"/>
                </a:solidFill>
                <a:latin typeface="Calibri" pitchFamily="34" charset="0"/>
                <a:ea typeface="Calibri" pitchFamily="34" charset="-122"/>
                <a:cs typeface="Calibri" pitchFamily="34" charset="-120"/>
              </a:rPr>
              <a:t>✔  Load Balancer configuration</a:t>
            </a:r>
            <a:endParaRPr lang="en-US" sz="1000" dirty="0"/>
          </a:p>
        </p:txBody>
      </p:sp>
      <p:sp>
        <p:nvSpPr>
          <p:cNvPr id="17" name="Text 15"/>
          <p:cNvSpPr/>
          <p:nvPr/>
        </p:nvSpPr>
        <p:spPr>
          <a:xfrm>
            <a:off x="4937760" y="2203704"/>
            <a:ext cx="3749040" cy="256032"/>
          </a:xfrm>
          <a:prstGeom prst="rect">
            <a:avLst/>
          </a:prstGeom>
          <a:noFill/>
          <a:ln/>
        </p:spPr>
        <p:txBody>
          <a:bodyPr wrap="square" lIns="0" tIns="0" rIns="0" bIns="0" rtlCol="0" anchor="ctr"/>
          <a:lstStyle/>
          <a:p>
            <a:pPr indent="0" marL="0">
              <a:buNone/>
            </a:pPr>
            <a:r>
              <a:rPr lang="en-US" sz="1000" dirty="0">
                <a:solidFill>
                  <a:srgbClr val="14B8A6"/>
                </a:solidFill>
                <a:latin typeface="Calibri" pitchFamily="34" charset="0"/>
                <a:ea typeface="Calibri" pitchFamily="34" charset="-122"/>
                <a:cs typeface="Calibri" pitchFamily="34" charset="-120"/>
              </a:rPr>
              <a:t>✔  Helm chart &amp; umbrella generation</a:t>
            </a:r>
            <a:endParaRPr lang="en-US" sz="1000" dirty="0"/>
          </a:p>
        </p:txBody>
      </p:sp>
      <p:sp>
        <p:nvSpPr>
          <p:cNvPr id="18" name="Text 16"/>
          <p:cNvSpPr/>
          <p:nvPr/>
        </p:nvSpPr>
        <p:spPr>
          <a:xfrm>
            <a:off x="4937760" y="2459736"/>
            <a:ext cx="3749040" cy="256032"/>
          </a:xfrm>
          <a:prstGeom prst="rect">
            <a:avLst/>
          </a:prstGeom>
          <a:noFill/>
          <a:ln/>
        </p:spPr>
        <p:txBody>
          <a:bodyPr wrap="square" lIns="0" tIns="0" rIns="0" bIns="0" rtlCol="0" anchor="ctr"/>
          <a:lstStyle/>
          <a:p>
            <a:pPr indent="0" marL="0">
              <a:buNone/>
            </a:pPr>
            <a:r>
              <a:rPr lang="en-US" sz="1000" dirty="0">
                <a:solidFill>
                  <a:srgbClr val="14B8A6"/>
                </a:solidFill>
                <a:latin typeface="Calibri" pitchFamily="34" charset="0"/>
                <a:ea typeface="Calibri" pitchFamily="34" charset="-122"/>
                <a:cs typeface="Calibri" pitchFamily="34" charset="-120"/>
              </a:rPr>
              <a:t>✔  Docker Compose orchestration</a:t>
            </a:r>
            <a:endParaRPr lang="en-US" sz="1000" dirty="0"/>
          </a:p>
        </p:txBody>
      </p:sp>
      <p:sp>
        <p:nvSpPr>
          <p:cNvPr id="19" name="Shape 17"/>
          <p:cNvSpPr/>
          <p:nvPr/>
        </p:nvSpPr>
        <p:spPr>
          <a:xfrm>
            <a:off x="365760" y="3017520"/>
            <a:ext cx="4160520" cy="160020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20" name="Shape 18"/>
          <p:cNvSpPr/>
          <p:nvPr/>
        </p:nvSpPr>
        <p:spPr>
          <a:xfrm>
            <a:off x="365760" y="3017520"/>
            <a:ext cx="4160520" cy="365760"/>
          </a:xfrm>
          <a:prstGeom prst="rect">
            <a:avLst/>
          </a:prstGeom>
          <a:solidFill>
            <a:srgbClr val="DC2626"/>
          </a:solidFill>
          <a:ln/>
        </p:spPr>
      </p:sp>
      <p:sp>
        <p:nvSpPr>
          <p:cNvPr id="21" name="Text 19"/>
          <p:cNvSpPr/>
          <p:nvPr/>
        </p:nvSpPr>
        <p:spPr>
          <a:xfrm>
            <a:off x="502920" y="3017520"/>
            <a:ext cx="3840480" cy="36576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Security &amp; Trust</a:t>
            </a:r>
            <a:endParaRPr lang="en-US" sz="1300" dirty="0"/>
          </a:p>
        </p:txBody>
      </p:sp>
      <p:sp>
        <p:nvSpPr>
          <p:cNvPr id="22" name="Text 20"/>
          <p:cNvSpPr/>
          <p:nvPr/>
        </p:nvSpPr>
        <p:spPr>
          <a:xfrm>
            <a:off x="548640" y="3474720"/>
            <a:ext cx="3749040" cy="256032"/>
          </a:xfrm>
          <a:prstGeom prst="rect">
            <a:avLst/>
          </a:prstGeom>
          <a:noFill/>
          <a:ln/>
        </p:spPr>
        <p:txBody>
          <a:bodyPr wrap="square" lIns="0" tIns="0" rIns="0" bIns="0" rtlCol="0" anchor="ctr"/>
          <a:lstStyle/>
          <a:p>
            <a:pPr indent="0" marL="0">
              <a:buNone/>
            </a:pPr>
            <a:r>
              <a:rPr lang="en-US" sz="1000" dirty="0">
                <a:solidFill>
                  <a:srgbClr val="14B8A6"/>
                </a:solidFill>
                <a:latin typeface="Calibri" pitchFamily="34" charset="0"/>
                <a:ea typeface="Calibri" pitchFamily="34" charset="-122"/>
                <a:cs typeface="Calibri" pitchFamily="34" charset="-120"/>
              </a:rPr>
              <a:t>✔  Vault secrets management</a:t>
            </a:r>
            <a:endParaRPr lang="en-US" sz="1000" dirty="0"/>
          </a:p>
        </p:txBody>
      </p:sp>
      <p:sp>
        <p:nvSpPr>
          <p:cNvPr id="23" name="Text 21"/>
          <p:cNvSpPr/>
          <p:nvPr/>
        </p:nvSpPr>
        <p:spPr>
          <a:xfrm>
            <a:off x="548640" y="3730752"/>
            <a:ext cx="3749040" cy="256032"/>
          </a:xfrm>
          <a:prstGeom prst="rect">
            <a:avLst/>
          </a:prstGeom>
          <a:noFill/>
          <a:ln/>
        </p:spPr>
        <p:txBody>
          <a:bodyPr wrap="square" lIns="0" tIns="0" rIns="0" bIns="0" rtlCol="0" anchor="ctr"/>
          <a:lstStyle/>
          <a:p>
            <a:pPr indent="0" marL="0">
              <a:buNone/>
            </a:pPr>
            <a:r>
              <a:rPr lang="en-US" sz="1000" dirty="0">
                <a:solidFill>
                  <a:srgbClr val="14B8A6"/>
                </a:solidFill>
                <a:latin typeface="Calibri" pitchFamily="34" charset="0"/>
                <a:ea typeface="Calibri" pitchFamily="34" charset="-122"/>
                <a:cs typeface="Calibri" pitchFamily="34" charset="-120"/>
              </a:rPr>
              <a:t>✔  Certificate generation &amp; PKI</a:t>
            </a:r>
            <a:endParaRPr lang="en-US" sz="1000" dirty="0"/>
          </a:p>
        </p:txBody>
      </p:sp>
      <p:sp>
        <p:nvSpPr>
          <p:cNvPr id="24" name="Text 22"/>
          <p:cNvSpPr/>
          <p:nvPr/>
        </p:nvSpPr>
        <p:spPr>
          <a:xfrm>
            <a:off x="548640" y="3986784"/>
            <a:ext cx="3749040" cy="256032"/>
          </a:xfrm>
          <a:prstGeom prst="rect">
            <a:avLst/>
          </a:prstGeom>
          <a:noFill/>
          <a:ln/>
        </p:spPr>
        <p:txBody>
          <a:bodyPr wrap="square" lIns="0" tIns="0" rIns="0" bIns="0" rtlCol="0" anchor="ctr"/>
          <a:lstStyle/>
          <a:p>
            <a:pPr indent="0" marL="0">
              <a:buNone/>
            </a:pPr>
            <a:r>
              <a:rPr lang="en-US" sz="1000" dirty="0">
                <a:solidFill>
                  <a:srgbClr val="14B8A6"/>
                </a:solidFill>
                <a:latin typeface="Calibri" pitchFamily="34" charset="0"/>
                <a:ea typeface="Calibri" pitchFamily="34" charset="-122"/>
                <a:cs typeface="Calibri" pitchFamily="34" charset="-120"/>
              </a:rPr>
              <a:t>✔  Vulnerability scanning workflows</a:t>
            </a:r>
            <a:endParaRPr lang="en-US" sz="1000" dirty="0"/>
          </a:p>
        </p:txBody>
      </p:sp>
      <p:sp>
        <p:nvSpPr>
          <p:cNvPr id="25" name="Text 23"/>
          <p:cNvSpPr/>
          <p:nvPr/>
        </p:nvSpPr>
        <p:spPr>
          <a:xfrm>
            <a:off x="548640" y="4242816"/>
            <a:ext cx="3749040" cy="256032"/>
          </a:xfrm>
          <a:prstGeom prst="rect">
            <a:avLst/>
          </a:prstGeom>
          <a:noFill/>
          <a:ln/>
        </p:spPr>
        <p:txBody>
          <a:bodyPr wrap="square" lIns="0" tIns="0" rIns="0" bIns="0" rtlCol="0" anchor="ctr"/>
          <a:lstStyle/>
          <a:p>
            <a:pPr indent="0" marL="0">
              <a:buNone/>
            </a:pPr>
            <a:r>
              <a:rPr lang="en-US" sz="1000" dirty="0">
                <a:solidFill>
                  <a:srgbClr val="14B8A6"/>
                </a:solidFill>
                <a:latin typeface="Calibri" pitchFamily="34" charset="0"/>
                <a:ea typeface="Calibri" pitchFamily="34" charset="-122"/>
                <a:cs typeface="Calibri" pitchFamily="34" charset="-120"/>
              </a:rPr>
              <a:t>✔  Docker image signing &amp; verification</a:t>
            </a:r>
            <a:endParaRPr lang="en-US" sz="1000" dirty="0"/>
          </a:p>
        </p:txBody>
      </p:sp>
      <p:sp>
        <p:nvSpPr>
          <p:cNvPr id="26" name="Shape 24"/>
          <p:cNvSpPr/>
          <p:nvPr/>
        </p:nvSpPr>
        <p:spPr>
          <a:xfrm>
            <a:off x="4754880" y="3017520"/>
            <a:ext cx="4160520" cy="160020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27" name="Shape 25"/>
          <p:cNvSpPr/>
          <p:nvPr/>
        </p:nvSpPr>
        <p:spPr>
          <a:xfrm>
            <a:off x="4754880" y="3017520"/>
            <a:ext cx="4160520" cy="365760"/>
          </a:xfrm>
          <a:prstGeom prst="rect">
            <a:avLst/>
          </a:prstGeom>
          <a:solidFill>
            <a:srgbClr val="059669"/>
          </a:solidFill>
          <a:ln/>
        </p:spPr>
      </p:sp>
      <p:sp>
        <p:nvSpPr>
          <p:cNvPr id="28" name="Text 26"/>
          <p:cNvSpPr/>
          <p:nvPr/>
        </p:nvSpPr>
        <p:spPr>
          <a:xfrm>
            <a:off x="4892040" y="3017520"/>
            <a:ext cx="3840480" cy="36576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Diagnostics</a:t>
            </a:r>
            <a:endParaRPr lang="en-US" sz="1300" dirty="0"/>
          </a:p>
        </p:txBody>
      </p:sp>
      <p:sp>
        <p:nvSpPr>
          <p:cNvPr id="29" name="Text 27"/>
          <p:cNvSpPr/>
          <p:nvPr/>
        </p:nvSpPr>
        <p:spPr>
          <a:xfrm>
            <a:off x="4937760" y="3474720"/>
            <a:ext cx="3749040" cy="256032"/>
          </a:xfrm>
          <a:prstGeom prst="rect">
            <a:avLst/>
          </a:prstGeom>
          <a:noFill/>
          <a:ln/>
        </p:spPr>
        <p:txBody>
          <a:bodyPr wrap="square" lIns="0" tIns="0" rIns="0" bIns="0" rtlCol="0" anchor="ctr"/>
          <a:lstStyle/>
          <a:p>
            <a:pPr indent="0" marL="0">
              <a:buNone/>
            </a:pPr>
            <a:r>
              <a:rPr lang="en-US" sz="1000" dirty="0">
                <a:solidFill>
                  <a:srgbClr val="14B8A6"/>
                </a:solidFill>
                <a:latin typeface="Calibri" pitchFamily="34" charset="0"/>
                <a:ea typeface="Calibri" pitchFamily="34" charset="-122"/>
                <a:cs typeface="Calibri" pitchFamily="34" charset="-120"/>
              </a:rPr>
              <a:t>✔  K8s cluster health checks</a:t>
            </a:r>
            <a:endParaRPr lang="en-US" sz="1000" dirty="0"/>
          </a:p>
        </p:txBody>
      </p:sp>
      <p:sp>
        <p:nvSpPr>
          <p:cNvPr id="30" name="Text 28"/>
          <p:cNvSpPr/>
          <p:nvPr/>
        </p:nvSpPr>
        <p:spPr>
          <a:xfrm>
            <a:off x="4937760" y="3730752"/>
            <a:ext cx="3749040" cy="256032"/>
          </a:xfrm>
          <a:prstGeom prst="rect">
            <a:avLst/>
          </a:prstGeom>
          <a:noFill/>
          <a:ln/>
        </p:spPr>
        <p:txBody>
          <a:bodyPr wrap="square" lIns="0" tIns="0" rIns="0" bIns="0" rtlCol="0" anchor="ctr"/>
          <a:lstStyle/>
          <a:p>
            <a:pPr indent="0" marL="0">
              <a:buNone/>
            </a:pPr>
            <a:r>
              <a:rPr lang="en-US" sz="1000" dirty="0">
                <a:solidFill>
                  <a:srgbClr val="14B8A6"/>
                </a:solidFill>
                <a:latin typeface="Calibri" pitchFamily="34" charset="0"/>
                <a:ea typeface="Calibri" pitchFamily="34" charset="-122"/>
                <a:cs typeface="Calibri" pitchFamily="34" charset="-120"/>
              </a:rPr>
              <a:t>✔  Docker / Podman diagnostics</a:t>
            </a:r>
            <a:endParaRPr lang="en-US" sz="1000" dirty="0"/>
          </a:p>
        </p:txBody>
      </p:sp>
      <p:sp>
        <p:nvSpPr>
          <p:cNvPr id="31" name="Text 29"/>
          <p:cNvSpPr/>
          <p:nvPr/>
        </p:nvSpPr>
        <p:spPr>
          <a:xfrm>
            <a:off x="4937760" y="3986784"/>
            <a:ext cx="3749040" cy="256032"/>
          </a:xfrm>
          <a:prstGeom prst="rect">
            <a:avLst/>
          </a:prstGeom>
          <a:noFill/>
          <a:ln/>
        </p:spPr>
        <p:txBody>
          <a:bodyPr wrap="square" lIns="0" tIns="0" rIns="0" bIns="0" rtlCol="0" anchor="ctr"/>
          <a:lstStyle/>
          <a:p>
            <a:pPr indent="0" marL="0">
              <a:buNone/>
            </a:pPr>
            <a:r>
              <a:rPr lang="en-US" sz="1000" dirty="0">
                <a:solidFill>
                  <a:srgbClr val="14B8A6"/>
                </a:solidFill>
                <a:latin typeface="Calibri" pitchFamily="34" charset="0"/>
                <a:ea typeface="Calibri" pitchFamily="34" charset="-122"/>
                <a:cs typeface="Calibri" pitchFamily="34" charset="-120"/>
              </a:rPr>
              <a:t>✔  Drift detection &amp; remediation</a:t>
            </a:r>
            <a:endParaRPr lang="en-US" sz="1000" dirty="0"/>
          </a:p>
        </p:txBody>
      </p:sp>
      <p:sp>
        <p:nvSpPr>
          <p:cNvPr id="32" name="Text 30"/>
          <p:cNvSpPr/>
          <p:nvPr/>
        </p:nvSpPr>
        <p:spPr>
          <a:xfrm>
            <a:off x="4937760" y="4242816"/>
            <a:ext cx="3749040" cy="256032"/>
          </a:xfrm>
          <a:prstGeom prst="rect">
            <a:avLst/>
          </a:prstGeom>
          <a:noFill/>
          <a:ln/>
        </p:spPr>
        <p:txBody>
          <a:bodyPr wrap="square" lIns="0" tIns="0" rIns="0" bIns="0" rtlCol="0" anchor="ctr"/>
          <a:lstStyle/>
          <a:p>
            <a:pPr indent="0" marL="0">
              <a:buNone/>
            </a:pPr>
            <a:r>
              <a:rPr lang="en-US" sz="1000" dirty="0">
                <a:solidFill>
                  <a:srgbClr val="14B8A6"/>
                </a:solidFill>
                <a:latin typeface="Calibri" pitchFamily="34" charset="0"/>
                <a:ea typeface="Calibri" pitchFamily="34" charset="-122"/>
                <a:cs typeface="Calibri" pitchFamily="34" charset="-120"/>
              </a:rPr>
              <a:t>✔  Automated troubleshooting runbooks</a:t>
            </a:r>
            <a:endParaRPr lang="en-US" sz="1000" dirty="0"/>
          </a:p>
        </p:txBody>
      </p:sp>
      <p:sp>
        <p:nvSpPr>
          <p:cNvPr id="33" name="Text 31"/>
          <p:cNvSpPr/>
          <p:nvPr/>
        </p:nvSpPr>
        <p:spPr>
          <a:xfrm>
            <a:off x="365760" y="4709160"/>
            <a:ext cx="8412480" cy="274320"/>
          </a:xfrm>
          <a:prstGeom prst="rect">
            <a:avLst/>
          </a:prstGeom>
          <a:noFill/>
          <a:ln/>
        </p:spPr>
        <p:txBody>
          <a:bodyPr wrap="square" rtlCol="0" anchor="ctr"/>
          <a:lstStyle/>
          <a:p>
            <a:pPr algn="ctr" indent="0" marL="0">
              <a:buNone/>
            </a:pPr>
            <a:r>
              <a:rPr lang="en-US" sz="1000" i="1" dirty="0">
                <a:solidFill>
                  <a:srgbClr val="14B8A6"/>
                </a:solidFill>
                <a:latin typeface="Calibri" pitchFamily="34" charset="0"/>
                <a:ea typeface="Calibri" pitchFamily="34" charset="-122"/>
                <a:cs typeface="Calibri" pitchFamily="34" charset="-120"/>
              </a:rPr>
              <a:t>Playbooks stored in lib/bmad-workflows/ — automatically deployed with agent installation</a:t>
            </a:r>
            <a:endParaRPr lang="en-US" sz="1000" dirty="0"/>
          </a:p>
        </p:txBody>
      </p:sp>
      <p:sp>
        <p:nvSpPr>
          <p:cNvPr id="34" name="Text 32"/>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67 / 100</a:t>
            </a:r>
            <a:endParaRPr lang="en-US" sz="800"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name="Slide 68">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0F1B2D"/>
          </a:solidFill>
          <a:ln/>
        </p:spPr>
      </p:sp>
      <p:sp>
        <p:nvSpPr>
          <p:cNvPr id="3" name="Shape 1"/>
          <p:cNvSpPr/>
          <p:nvPr/>
        </p:nvSpPr>
        <p:spPr>
          <a:xfrm>
            <a:off x="0" y="0"/>
            <a:ext cx="9144000" cy="54864"/>
          </a:xfrm>
          <a:prstGeom prst="rect">
            <a:avLst/>
          </a:prstGeom>
          <a:solidFill>
            <a:srgbClr val="0D9488"/>
          </a:solidFill>
          <a:ln/>
        </p:spPr>
      </p:sp>
      <p:sp>
        <p:nvSpPr>
          <p:cNvPr id="4" name="Shape 2"/>
          <p:cNvSpPr/>
          <p:nvPr/>
        </p:nvSpPr>
        <p:spPr>
          <a:xfrm>
            <a:off x="457200" y="1645920"/>
            <a:ext cx="8229600" cy="36576"/>
          </a:xfrm>
          <a:prstGeom prst="rect">
            <a:avLst/>
          </a:prstGeom>
          <a:solidFill>
            <a:srgbClr val="0D9488"/>
          </a:solidFill>
          <a:ln/>
        </p:spPr>
      </p:sp>
      <p:sp>
        <p:nvSpPr>
          <p:cNvPr id="5" name="Text 3"/>
          <p:cNvSpPr/>
          <p:nvPr/>
        </p:nvSpPr>
        <p:spPr>
          <a:xfrm>
            <a:off x="457200" y="1828800"/>
            <a:ext cx="8229600" cy="731520"/>
          </a:xfrm>
          <a:prstGeom prst="rect">
            <a:avLst/>
          </a:prstGeom>
          <a:noFill/>
          <a:ln/>
        </p:spPr>
        <p:txBody>
          <a:bodyPr wrap="square" rtlCol="0" anchor="ctr"/>
          <a:lstStyle/>
          <a:p>
            <a:pPr algn="ctr" indent="0" marL="0">
              <a:buNone/>
            </a:pPr>
            <a:r>
              <a:rPr lang="en-US" sz="3800" b="1" dirty="0">
                <a:solidFill>
                  <a:srgbClr val="FFFFFF"/>
                </a:solidFill>
              </a:rPr>
              <a:t>Methodology &amp; Compliance</a:t>
            </a:r>
            <a:endParaRPr lang="en-US" sz="3800" dirty="0"/>
          </a:p>
        </p:txBody>
      </p:sp>
      <p:sp>
        <p:nvSpPr>
          <p:cNvPr id="6" name="Text 4"/>
          <p:cNvSpPr/>
          <p:nvPr/>
        </p:nvSpPr>
        <p:spPr>
          <a:xfrm>
            <a:off x="457200" y="2560320"/>
            <a:ext cx="8229600" cy="548640"/>
          </a:xfrm>
          <a:prstGeom prst="rect">
            <a:avLst/>
          </a:prstGeom>
          <a:noFill/>
          <a:ln/>
        </p:spPr>
        <p:txBody>
          <a:bodyPr wrap="square" rtlCol="0" anchor="ctr"/>
          <a:lstStyle/>
          <a:p>
            <a:pPr algn="ctr" indent="0" marL="0">
              <a:buNone/>
            </a:pPr>
            <a:r>
              <a:rPr lang="en-US" sz="1800" dirty="0">
                <a:solidFill>
                  <a:srgbClr val="14B8A6"/>
                </a:solidFill>
              </a:rPr>
              <a:t>The theory behind the practice: AI revolution, MIL-STD-498, quality gates, testing, and verification</a:t>
            </a:r>
            <a:endParaRPr lang="en-US" sz="1800" dirty="0"/>
          </a:p>
        </p:txBody>
      </p:sp>
      <p:sp>
        <p:nvSpPr>
          <p:cNvPr id="7" name="Shape 5"/>
          <p:cNvSpPr/>
          <p:nvPr/>
        </p:nvSpPr>
        <p:spPr>
          <a:xfrm>
            <a:off x="457200" y="3291840"/>
            <a:ext cx="8229600" cy="36576"/>
          </a:xfrm>
          <a:prstGeom prst="rect">
            <a:avLst/>
          </a:prstGeom>
          <a:solidFill>
            <a:srgbClr val="0D9488"/>
          </a:solidFill>
          <a:ln/>
        </p:spPr>
      </p:sp>
      <p:sp>
        <p:nvSpPr>
          <p:cNvPr id="8" name="Text 6"/>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68 / 100</a:t>
            </a:r>
            <a:endParaRPr lang="en-US" sz="800"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name="Slide 69">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Why AI-Driven Development?</a:t>
            </a:r>
            <a:endParaRPr lang="en-US" sz="2600" dirty="0"/>
          </a:p>
        </p:txBody>
      </p:sp>
      <p:sp>
        <p:nvSpPr>
          <p:cNvPr id="5" name="Shape 3"/>
          <p:cNvSpPr/>
          <p:nvPr/>
        </p:nvSpPr>
        <p:spPr>
          <a:xfrm>
            <a:off x="457200" y="1188720"/>
            <a:ext cx="3840480" cy="338328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6" name="Shape 4"/>
          <p:cNvSpPr/>
          <p:nvPr/>
        </p:nvSpPr>
        <p:spPr>
          <a:xfrm>
            <a:off x="457200" y="1188720"/>
            <a:ext cx="3840480" cy="457200"/>
          </a:xfrm>
          <a:prstGeom prst="rect">
            <a:avLst/>
          </a:prstGeom>
          <a:solidFill>
            <a:srgbClr val="DC2626"/>
          </a:solidFill>
          <a:ln/>
        </p:spPr>
      </p:sp>
      <p:sp>
        <p:nvSpPr>
          <p:cNvPr id="7" name="Text 5"/>
          <p:cNvSpPr/>
          <p:nvPr/>
        </p:nvSpPr>
        <p:spPr>
          <a:xfrm>
            <a:off x="457200" y="1188720"/>
            <a:ext cx="3840480" cy="457200"/>
          </a:xfrm>
          <a:prstGeom prst="rect">
            <a:avLst/>
          </a:prstGeom>
          <a:noFill/>
          <a:ln/>
        </p:spPr>
        <p:txBody>
          <a:bodyPr wrap="square" rtlCol="0" anchor="ctr"/>
          <a:lstStyle/>
          <a:p>
            <a:pPr algn="ctr" indent="0" marL="0">
              <a:buNone/>
            </a:pPr>
            <a:r>
              <a:rPr lang="en-US" sz="1600" b="1" dirty="0">
                <a:solidFill>
                  <a:srgbClr val="FFFFFF"/>
                </a:solidFill>
                <a:latin typeface="Calibri" pitchFamily="34" charset="0"/>
                <a:ea typeface="Calibri" pitchFamily="34" charset="-122"/>
                <a:cs typeface="Calibri" pitchFamily="34" charset="-120"/>
              </a:rPr>
              <a:t>The Problem</a:t>
            </a:r>
            <a:endParaRPr lang="en-US" sz="1600" dirty="0"/>
          </a:p>
        </p:txBody>
      </p:sp>
      <p:sp>
        <p:nvSpPr>
          <p:cNvPr id="8" name="Text 6"/>
          <p:cNvSpPr/>
          <p:nvPr/>
        </p:nvSpPr>
        <p:spPr>
          <a:xfrm>
            <a:off x="731520" y="1783080"/>
            <a:ext cx="3383280" cy="457200"/>
          </a:xfrm>
          <a:prstGeom prst="rect">
            <a:avLst/>
          </a:prstGeom>
          <a:noFill/>
          <a:ln/>
        </p:spPr>
        <p:txBody>
          <a:bodyPr wrap="square" lIns="0" tIns="0" rIns="0" bIns="0" rtlCol="0" anchor="t"/>
          <a:lstStyle/>
          <a:p>
            <a:pPr indent="0" marL="0">
              <a:buNone/>
            </a:pPr>
            <a:r>
              <a:rPr lang="en-US" sz="1150" dirty="0">
                <a:solidFill>
                  <a:srgbClr val="1E293B"/>
                </a:solidFill>
                <a:latin typeface="Calibri" pitchFamily="34" charset="0"/>
                <a:ea typeface="Calibri" pitchFamily="34" charset="-122"/>
                <a:cs typeface="Calibri" pitchFamily="34" charset="-120"/>
              </a:rPr>
              <a:t>1.  Unstructured AI prompting leads to inconsistent results</a:t>
            </a:r>
            <a:endParaRPr lang="en-US" sz="1150" dirty="0"/>
          </a:p>
        </p:txBody>
      </p:sp>
      <p:sp>
        <p:nvSpPr>
          <p:cNvPr id="9" name="Text 7"/>
          <p:cNvSpPr/>
          <p:nvPr/>
        </p:nvSpPr>
        <p:spPr>
          <a:xfrm>
            <a:off x="731520" y="2286000"/>
            <a:ext cx="3383280" cy="457200"/>
          </a:xfrm>
          <a:prstGeom prst="rect">
            <a:avLst/>
          </a:prstGeom>
          <a:noFill/>
          <a:ln/>
        </p:spPr>
        <p:txBody>
          <a:bodyPr wrap="square" lIns="0" tIns="0" rIns="0" bIns="0" rtlCol="0" anchor="t"/>
          <a:lstStyle/>
          <a:p>
            <a:pPr indent="0" marL="0">
              <a:buNone/>
            </a:pPr>
            <a:r>
              <a:rPr lang="en-US" sz="1150" dirty="0">
                <a:solidFill>
                  <a:srgbClr val="1E293B"/>
                </a:solidFill>
                <a:latin typeface="Calibri" pitchFamily="34" charset="0"/>
                <a:ea typeface="Calibri" pitchFamily="34" charset="-122"/>
                <a:cs typeface="Calibri" pitchFamily="34" charset="-120"/>
              </a:rPr>
              <a:t>2.  Context is lost between sessions — AI starts from scratch</a:t>
            </a:r>
            <a:endParaRPr lang="en-US" sz="1150" dirty="0"/>
          </a:p>
        </p:txBody>
      </p:sp>
      <p:sp>
        <p:nvSpPr>
          <p:cNvPr id="10" name="Text 8"/>
          <p:cNvSpPr/>
          <p:nvPr/>
        </p:nvSpPr>
        <p:spPr>
          <a:xfrm>
            <a:off x="731520" y="2788920"/>
            <a:ext cx="3383280" cy="457200"/>
          </a:xfrm>
          <a:prstGeom prst="rect">
            <a:avLst/>
          </a:prstGeom>
          <a:noFill/>
          <a:ln/>
        </p:spPr>
        <p:txBody>
          <a:bodyPr wrap="square" lIns="0" tIns="0" rIns="0" bIns="0" rtlCol="0" anchor="t"/>
          <a:lstStyle/>
          <a:p>
            <a:pPr indent="0" marL="0">
              <a:buNone/>
            </a:pPr>
            <a:r>
              <a:rPr lang="en-US" sz="1150" dirty="0">
                <a:solidFill>
                  <a:srgbClr val="1E293B"/>
                </a:solidFill>
                <a:latin typeface="Calibri" pitchFamily="34" charset="0"/>
                <a:ea typeface="Calibri" pitchFamily="34" charset="-122"/>
                <a:cs typeface="Calibri" pitchFamily="34" charset="-120"/>
              </a:rPr>
              <a:t>3.  No traceability from requirements to code</a:t>
            </a:r>
            <a:endParaRPr lang="en-US" sz="1150" dirty="0"/>
          </a:p>
        </p:txBody>
      </p:sp>
      <p:sp>
        <p:nvSpPr>
          <p:cNvPr id="11" name="Text 9"/>
          <p:cNvSpPr/>
          <p:nvPr/>
        </p:nvSpPr>
        <p:spPr>
          <a:xfrm>
            <a:off x="731520" y="3291840"/>
            <a:ext cx="3383280" cy="457200"/>
          </a:xfrm>
          <a:prstGeom prst="rect">
            <a:avLst/>
          </a:prstGeom>
          <a:noFill/>
          <a:ln/>
        </p:spPr>
        <p:txBody>
          <a:bodyPr wrap="square" lIns="0" tIns="0" rIns="0" bIns="0" rtlCol="0" anchor="t"/>
          <a:lstStyle/>
          <a:p>
            <a:pPr indent="0" marL="0">
              <a:buNone/>
            </a:pPr>
            <a:r>
              <a:rPr lang="en-US" sz="1150" dirty="0">
                <a:solidFill>
                  <a:srgbClr val="1E293B"/>
                </a:solidFill>
                <a:latin typeface="Calibri" pitchFamily="34" charset="0"/>
                <a:ea typeface="Calibri" pitchFamily="34" charset="-122"/>
                <a:cs typeface="Calibri" pitchFamily="34" charset="-120"/>
              </a:rPr>
              <a:t>4.  Each developer uses AI differently — no standard process</a:t>
            </a:r>
            <a:endParaRPr lang="en-US" sz="1150" dirty="0"/>
          </a:p>
        </p:txBody>
      </p:sp>
      <p:sp>
        <p:nvSpPr>
          <p:cNvPr id="12" name="Text 10"/>
          <p:cNvSpPr/>
          <p:nvPr/>
        </p:nvSpPr>
        <p:spPr>
          <a:xfrm>
            <a:off x="731520" y="3794760"/>
            <a:ext cx="3383280" cy="457200"/>
          </a:xfrm>
          <a:prstGeom prst="rect">
            <a:avLst/>
          </a:prstGeom>
          <a:noFill/>
          <a:ln/>
        </p:spPr>
        <p:txBody>
          <a:bodyPr wrap="square" lIns="0" tIns="0" rIns="0" bIns="0" rtlCol="0" anchor="t"/>
          <a:lstStyle/>
          <a:p>
            <a:pPr indent="0" marL="0">
              <a:buNone/>
            </a:pPr>
            <a:r>
              <a:rPr lang="en-US" sz="1150" dirty="0">
                <a:solidFill>
                  <a:srgbClr val="1E293B"/>
                </a:solidFill>
                <a:latin typeface="Calibri" pitchFamily="34" charset="0"/>
                <a:ea typeface="Calibri" pitchFamily="34" charset="-122"/>
                <a:cs typeface="Calibri" pitchFamily="34" charset="-120"/>
              </a:rPr>
              <a:t>5.  AI-generated code lacks architectural oversight</a:t>
            </a:r>
            <a:endParaRPr lang="en-US" sz="1150" dirty="0"/>
          </a:p>
        </p:txBody>
      </p:sp>
      <p:sp>
        <p:nvSpPr>
          <p:cNvPr id="13" name="Shape 11"/>
          <p:cNvSpPr/>
          <p:nvPr/>
        </p:nvSpPr>
        <p:spPr>
          <a:xfrm>
            <a:off x="4846320" y="1188720"/>
            <a:ext cx="3840480" cy="338328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14" name="Shape 12"/>
          <p:cNvSpPr/>
          <p:nvPr/>
        </p:nvSpPr>
        <p:spPr>
          <a:xfrm>
            <a:off x="4846320" y="1188720"/>
            <a:ext cx="3840480" cy="457200"/>
          </a:xfrm>
          <a:prstGeom prst="rect">
            <a:avLst/>
          </a:prstGeom>
          <a:solidFill>
            <a:srgbClr val="0D9488"/>
          </a:solidFill>
          <a:ln/>
        </p:spPr>
      </p:sp>
      <p:sp>
        <p:nvSpPr>
          <p:cNvPr id="15" name="Text 13"/>
          <p:cNvSpPr/>
          <p:nvPr/>
        </p:nvSpPr>
        <p:spPr>
          <a:xfrm>
            <a:off x="4846320" y="1188720"/>
            <a:ext cx="3840480" cy="457200"/>
          </a:xfrm>
          <a:prstGeom prst="rect">
            <a:avLst/>
          </a:prstGeom>
          <a:noFill/>
          <a:ln/>
        </p:spPr>
        <p:txBody>
          <a:bodyPr wrap="square" rtlCol="0" anchor="ctr"/>
          <a:lstStyle/>
          <a:p>
            <a:pPr algn="ctr" indent="0" marL="0">
              <a:buNone/>
            </a:pPr>
            <a:r>
              <a:rPr lang="en-US" sz="1600" b="1" dirty="0">
                <a:solidFill>
                  <a:srgbClr val="FFFFFF"/>
                </a:solidFill>
                <a:latin typeface="Calibri" pitchFamily="34" charset="0"/>
                <a:ea typeface="Calibri" pitchFamily="34" charset="-122"/>
                <a:cs typeface="Calibri" pitchFamily="34" charset="-120"/>
              </a:rPr>
              <a:t>The BMAD Solution</a:t>
            </a:r>
            <a:endParaRPr lang="en-US" sz="1600" dirty="0"/>
          </a:p>
        </p:txBody>
      </p:sp>
      <p:pic>
        <p:nvPicPr>
          <p:cNvPr id="16" name="Image 0" descr="preencoded.png">    </p:cNvPr>
          <p:cNvPicPr>
            <a:picLocks noChangeAspect="1"/>
          </p:cNvPicPr>
          <p:nvPr/>
        </p:nvPicPr>
        <p:blipFill>
          <a:blip r:embed="rId1"/>
          <a:stretch>
            <a:fillRect/>
          </a:stretch>
        </p:blipFill>
        <p:spPr>
          <a:xfrm>
            <a:off x="5074920" y="1828800"/>
            <a:ext cx="201168" cy="201168"/>
          </a:xfrm>
          <a:prstGeom prst="rect">
            <a:avLst/>
          </a:prstGeom>
        </p:spPr>
      </p:pic>
      <p:sp>
        <p:nvSpPr>
          <p:cNvPr id="17" name="Text 14"/>
          <p:cNvSpPr/>
          <p:nvPr/>
        </p:nvSpPr>
        <p:spPr>
          <a:xfrm>
            <a:off x="5394960" y="1783080"/>
            <a:ext cx="3108960" cy="457200"/>
          </a:xfrm>
          <a:prstGeom prst="rect">
            <a:avLst/>
          </a:prstGeom>
          <a:noFill/>
          <a:ln/>
        </p:spPr>
        <p:txBody>
          <a:bodyPr wrap="square" lIns="0" tIns="0" rIns="0" bIns="0" rtlCol="0" anchor="t"/>
          <a:lstStyle/>
          <a:p>
            <a:pPr indent="0" marL="0">
              <a:buNone/>
            </a:pPr>
            <a:r>
              <a:rPr lang="en-US" sz="1150" dirty="0">
                <a:solidFill>
                  <a:srgbClr val="1E293B"/>
                </a:solidFill>
                <a:latin typeface="Calibri" pitchFamily="34" charset="0"/>
                <a:ea typeface="Calibri" pitchFamily="34" charset="-122"/>
                <a:cs typeface="Calibri" pitchFamily="34" charset="-120"/>
              </a:rPr>
              <a:t>Specialized agents with defined roles and responsibilities</a:t>
            </a:r>
            <a:endParaRPr lang="en-US" sz="1150" dirty="0"/>
          </a:p>
        </p:txBody>
      </p:sp>
      <p:pic>
        <p:nvPicPr>
          <p:cNvPr id="18" name="Image 1" descr="preencoded.png">    </p:cNvPr>
          <p:cNvPicPr>
            <a:picLocks noChangeAspect="1"/>
          </p:cNvPicPr>
          <p:nvPr/>
        </p:nvPicPr>
        <p:blipFill>
          <a:blip r:embed="rId2"/>
          <a:stretch>
            <a:fillRect/>
          </a:stretch>
        </p:blipFill>
        <p:spPr>
          <a:xfrm>
            <a:off x="5074920" y="2331720"/>
            <a:ext cx="201168" cy="201168"/>
          </a:xfrm>
          <a:prstGeom prst="rect">
            <a:avLst/>
          </a:prstGeom>
        </p:spPr>
      </p:pic>
      <p:sp>
        <p:nvSpPr>
          <p:cNvPr id="19" name="Text 15"/>
          <p:cNvSpPr/>
          <p:nvPr/>
        </p:nvSpPr>
        <p:spPr>
          <a:xfrm>
            <a:off x="5394960" y="2286000"/>
            <a:ext cx="3108960" cy="457200"/>
          </a:xfrm>
          <a:prstGeom prst="rect">
            <a:avLst/>
          </a:prstGeom>
          <a:noFill/>
          <a:ln/>
        </p:spPr>
        <p:txBody>
          <a:bodyPr wrap="square" lIns="0" tIns="0" rIns="0" bIns="0" rtlCol="0" anchor="t"/>
          <a:lstStyle/>
          <a:p>
            <a:pPr indent="0" marL="0">
              <a:buNone/>
            </a:pPr>
            <a:r>
              <a:rPr lang="en-US" sz="1150" dirty="0">
                <a:solidFill>
                  <a:srgbClr val="1E293B"/>
                </a:solidFill>
                <a:latin typeface="Calibri" pitchFamily="34" charset="0"/>
                <a:ea typeface="Calibri" pitchFamily="34" charset="-122"/>
                <a:cs typeface="Calibri" pitchFamily="34" charset="-120"/>
              </a:rPr>
              <a:t>Artifacts preserve context across the entire lifecycle</a:t>
            </a:r>
            <a:endParaRPr lang="en-US" sz="1150" dirty="0"/>
          </a:p>
        </p:txBody>
      </p:sp>
      <p:pic>
        <p:nvPicPr>
          <p:cNvPr id="20" name="Image 2" descr="preencoded.png">    </p:cNvPr>
          <p:cNvPicPr>
            <a:picLocks noChangeAspect="1"/>
          </p:cNvPicPr>
          <p:nvPr/>
        </p:nvPicPr>
        <p:blipFill>
          <a:blip r:embed="rId3"/>
          <a:stretch>
            <a:fillRect/>
          </a:stretch>
        </p:blipFill>
        <p:spPr>
          <a:xfrm>
            <a:off x="5074920" y="2834640"/>
            <a:ext cx="201168" cy="201168"/>
          </a:xfrm>
          <a:prstGeom prst="rect">
            <a:avLst/>
          </a:prstGeom>
        </p:spPr>
      </p:pic>
      <p:sp>
        <p:nvSpPr>
          <p:cNvPr id="21" name="Text 16"/>
          <p:cNvSpPr/>
          <p:nvPr/>
        </p:nvSpPr>
        <p:spPr>
          <a:xfrm>
            <a:off x="5394960" y="2788920"/>
            <a:ext cx="3108960" cy="457200"/>
          </a:xfrm>
          <a:prstGeom prst="rect">
            <a:avLst/>
          </a:prstGeom>
          <a:noFill/>
          <a:ln/>
        </p:spPr>
        <p:txBody>
          <a:bodyPr wrap="square" lIns="0" tIns="0" rIns="0" bIns="0" rtlCol="0" anchor="t"/>
          <a:lstStyle/>
          <a:p>
            <a:pPr indent="0" marL="0">
              <a:buNone/>
            </a:pPr>
            <a:r>
              <a:rPr lang="en-US" sz="1150" dirty="0">
                <a:solidFill>
                  <a:srgbClr val="1E293B"/>
                </a:solidFill>
                <a:latin typeface="Calibri" pitchFamily="34" charset="0"/>
                <a:ea typeface="Calibri" pitchFamily="34" charset="-122"/>
                <a:cs typeface="Calibri" pitchFamily="34" charset="-120"/>
              </a:rPr>
              <a:t>Full traceability: requirements → design → stories → code</a:t>
            </a:r>
            <a:endParaRPr lang="en-US" sz="1150" dirty="0"/>
          </a:p>
        </p:txBody>
      </p:sp>
      <p:pic>
        <p:nvPicPr>
          <p:cNvPr id="22" name="Image 3" descr="preencoded.png">    </p:cNvPr>
          <p:cNvPicPr>
            <a:picLocks noChangeAspect="1"/>
          </p:cNvPicPr>
          <p:nvPr/>
        </p:nvPicPr>
        <p:blipFill>
          <a:blip r:embed="rId4"/>
          <a:stretch>
            <a:fillRect/>
          </a:stretch>
        </p:blipFill>
        <p:spPr>
          <a:xfrm>
            <a:off x="5074920" y="3337560"/>
            <a:ext cx="201168" cy="201168"/>
          </a:xfrm>
          <a:prstGeom prst="rect">
            <a:avLst/>
          </a:prstGeom>
        </p:spPr>
      </p:pic>
      <p:sp>
        <p:nvSpPr>
          <p:cNvPr id="23" name="Text 17"/>
          <p:cNvSpPr/>
          <p:nvPr/>
        </p:nvSpPr>
        <p:spPr>
          <a:xfrm>
            <a:off x="5394960" y="3291840"/>
            <a:ext cx="3108960" cy="457200"/>
          </a:xfrm>
          <a:prstGeom prst="rect">
            <a:avLst/>
          </a:prstGeom>
          <a:noFill/>
          <a:ln/>
        </p:spPr>
        <p:txBody>
          <a:bodyPr wrap="square" lIns="0" tIns="0" rIns="0" bIns="0" rtlCol="0" anchor="t"/>
          <a:lstStyle/>
          <a:p>
            <a:pPr indent="0" marL="0">
              <a:buNone/>
            </a:pPr>
            <a:r>
              <a:rPr lang="en-US" sz="1150" dirty="0">
                <a:solidFill>
                  <a:srgbClr val="1E293B"/>
                </a:solidFill>
                <a:latin typeface="Calibri" pitchFamily="34" charset="0"/>
                <a:ea typeface="Calibri" pitchFamily="34" charset="-122"/>
                <a:cs typeface="Calibri" pitchFamily="34" charset="-120"/>
              </a:rPr>
              <a:t>Standardized workflows every developer follows</a:t>
            </a:r>
            <a:endParaRPr lang="en-US" sz="1150" dirty="0"/>
          </a:p>
        </p:txBody>
      </p:sp>
      <p:pic>
        <p:nvPicPr>
          <p:cNvPr id="24" name="Image 4" descr="preencoded.png">    </p:cNvPr>
          <p:cNvPicPr>
            <a:picLocks noChangeAspect="1"/>
          </p:cNvPicPr>
          <p:nvPr/>
        </p:nvPicPr>
        <p:blipFill>
          <a:blip r:embed="rId5"/>
          <a:stretch>
            <a:fillRect/>
          </a:stretch>
        </p:blipFill>
        <p:spPr>
          <a:xfrm>
            <a:off x="5074920" y="3840480"/>
            <a:ext cx="201168" cy="201168"/>
          </a:xfrm>
          <a:prstGeom prst="rect">
            <a:avLst/>
          </a:prstGeom>
        </p:spPr>
      </p:pic>
      <p:sp>
        <p:nvSpPr>
          <p:cNvPr id="25" name="Text 18"/>
          <p:cNvSpPr/>
          <p:nvPr/>
        </p:nvSpPr>
        <p:spPr>
          <a:xfrm>
            <a:off x="5394960" y="3794760"/>
            <a:ext cx="3108960" cy="457200"/>
          </a:xfrm>
          <a:prstGeom prst="rect">
            <a:avLst/>
          </a:prstGeom>
          <a:noFill/>
          <a:ln/>
        </p:spPr>
        <p:txBody>
          <a:bodyPr wrap="square" lIns="0" tIns="0" rIns="0" bIns="0" rtlCol="0" anchor="t"/>
          <a:lstStyle/>
          <a:p>
            <a:pPr indent="0" marL="0">
              <a:buNone/>
            </a:pPr>
            <a:r>
              <a:rPr lang="en-US" sz="1150" dirty="0">
                <a:solidFill>
                  <a:srgbClr val="1E293B"/>
                </a:solidFill>
                <a:latin typeface="Calibri" pitchFamily="34" charset="0"/>
                <a:ea typeface="Calibri" pitchFamily="34" charset="-122"/>
                <a:cs typeface="Calibri" pitchFamily="34" charset="-120"/>
              </a:rPr>
              <a:t>Architecture-first: design decisions before code</a:t>
            </a:r>
            <a:endParaRPr lang="en-US" sz="1150" dirty="0"/>
          </a:p>
        </p:txBody>
      </p:sp>
      <p:sp>
        <p:nvSpPr>
          <p:cNvPr id="26" name="Text 19"/>
          <p:cNvSpPr/>
          <p:nvPr/>
        </p:nvSpPr>
        <p:spPr>
          <a:xfrm>
            <a:off x="457200" y="4709160"/>
            <a:ext cx="8229600" cy="320040"/>
          </a:xfrm>
          <a:prstGeom prst="rect">
            <a:avLst/>
          </a:prstGeom>
          <a:noFill/>
          <a:ln/>
        </p:spPr>
        <p:txBody>
          <a:bodyPr wrap="square" rtlCol="0" anchor="ctr"/>
          <a:lstStyle/>
          <a:p>
            <a:pPr algn="ctr" indent="0" marL="0">
              <a:buNone/>
            </a:pPr>
            <a:r>
              <a:rPr lang="en-US" sz="1100" i="1" dirty="0">
                <a:solidFill>
                  <a:srgbClr val="0D9488"/>
                </a:solidFill>
                <a:latin typeface="Calibri" pitchFamily="34" charset="0"/>
                <a:ea typeface="Calibri" pitchFamily="34" charset="-122"/>
                <a:cs typeface="Calibri" pitchFamily="34" charset="-120"/>
              </a:rPr>
              <a:t>BMAD brings military-grade discipline to AI-assisted development</a:t>
            </a:r>
            <a:endParaRPr lang="en-US" sz="1100" dirty="0"/>
          </a:p>
        </p:txBody>
      </p:sp>
      <p:sp>
        <p:nvSpPr>
          <p:cNvPr id="27" name="Text 20"/>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69 / 100</a:t>
            </a:r>
            <a:endParaRPr lang="en-US" sz="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Specialized AI Agents — Your Virtual Team</a:t>
            </a:r>
            <a:endParaRPr lang="en-US" sz="2600" dirty="0"/>
          </a:p>
        </p:txBody>
      </p:sp>
      <p:sp>
        <p:nvSpPr>
          <p:cNvPr id="5" name="Shape 3"/>
          <p:cNvSpPr/>
          <p:nvPr/>
        </p:nvSpPr>
        <p:spPr>
          <a:xfrm>
            <a:off x="411480" y="1143000"/>
            <a:ext cx="2606040" cy="155448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6" name="Shape 4"/>
          <p:cNvSpPr/>
          <p:nvPr/>
        </p:nvSpPr>
        <p:spPr>
          <a:xfrm>
            <a:off x="411480" y="1143000"/>
            <a:ext cx="2606040" cy="54864"/>
          </a:xfrm>
          <a:prstGeom prst="rect">
            <a:avLst/>
          </a:prstGeom>
          <a:solidFill>
            <a:srgbClr val="0D9488"/>
          </a:solidFill>
          <a:ln/>
        </p:spPr>
      </p:sp>
      <p:sp>
        <p:nvSpPr>
          <p:cNvPr id="7" name="Shape 5"/>
          <p:cNvSpPr/>
          <p:nvPr/>
        </p:nvSpPr>
        <p:spPr>
          <a:xfrm>
            <a:off x="548640" y="1371600"/>
            <a:ext cx="457200" cy="457200"/>
          </a:xfrm>
          <a:prstGeom prst="ellipse">
            <a:avLst/>
          </a:prstGeom>
          <a:solidFill>
            <a:srgbClr val="E0F2F1"/>
          </a:solidFill>
          <a:ln/>
        </p:spPr>
      </p:sp>
      <p:pic>
        <p:nvPicPr>
          <p:cNvPr id="8" name="Image 0" descr="preencoded.png">    </p:cNvPr>
          <p:cNvPicPr>
            <a:picLocks noChangeAspect="1"/>
          </p:cNvPicPr>
          <p:nvPr/>
        </p:nvPicPr>
        <p:blipFill>
          <a:blip r:embed="rId1"/>
          <a:stretch>
            <a:fillRect/>
          </a:stretch>
        </p:blipFill>
        <p:spPr>
          <a:xfrm>
            <a:off x="640080" y="1463040"/>
            <a:ext cx="274320" cy="274320"/>
          </a:xfrm>
          <a:prstGeom prst="rect">
            <a:avLst/>
          </a:prstGeom>
        </p:spPr>
      </p:pic>
      <p:sp>
        <p:nvSpPr>
          <p:cNvPr id="9" name="Text 6"/>
          <p:cNvSpPr/>
          <p:nvPr/>
        </p:nvSpPr>
        <p:spPr>
          <a:xfrm>
            <a:off x="1097280" y="1325880"/>
            <a:ext cx="1783080" cy="365760"/>
          </a:xfrm>
          <a:prstGeom prst="rect">
            <a:avLst/>
          </a:prstGeom>
          <a:noFill/>
          <a:ln/>
        </p:spPr>
        <p:txBody>
          <a:bodyPr wrap="square" lIns="0" tIns="0" rIns="0" bIns="0" rtlCol="0" anchor="ctr"/>
          <a:lstStyle/>
          <a:p>
            <a:pPr indent="0" marL="0">
              <a:buNone/>
            </a:pPr>
            <a:r>
              <a:rPr lang="en-US" sz="1400" b="1" dirty="0">
                <a:solidFill>
                  <a:srgbClr val="1E293B"/>
                </a:solidFill>
                <a:latin typeface="Calibri" pitchFamily="34" charset="0"/>
                <a:ea typeface="Calibri" pitchFamily="34" charset="-122"/>
                <a:cs typeface="Calibri" pitchFamily="34" charset="-120"/>
              </a:rPr>
              <a:t>Analyst</a:t>
            </a:r>
            <a:endParaRPr lang="en-US" sz="1400" dirty="0"/>
          </a:p>
        </p:txBody>
      </p:sp>
      <p:sp>
        <p:nvSpPr>
          <p:cNvPr id="10" name="Text 7"/>
          <p:cNvSpPr/>
          <p:nvPr/>
        </p:nvSpPr>
        <p:spPr>
          <a:xfrm>
            <a:off x="548640" y="1874520"/>
            <a:ext cx="2331720" cy="685800"/>
          </a:xfrm>
          <a:prstGeom prst="rect">
            <a:avLst/>
          </a:prstGeom>
          <a:noFill/>
          <a:ln/>
        </p:spPr>
        <p:txBody>
          <a:bodyPr wrap="square" lIns="0" tIns="0" rIns="0" bIns="0" rtlCol="0" anchor="t"/>
          <a:lstStyle/>
          <a:p>
            <a:pPr indent="0" marL="0">
              <a:buNone/>
            </a:pPr>
            <a:r>
              <a:rPr lang="en-US" sz="1000" dirty="0">
                <a:solidFill>
                  <a:srgbClr val="1E293B"/>
                </a:solidFill>
                <a:latin typeface="Calibri" pitchFamily="34" charset="0"/>
                <a:ea typeface="Calibri" pitchFamily="34" charset="-122"/>
                <a:cs typeface="Calibri" pitchFamily="34" charset="-120"/>
              </a:rPr>
              <a:t>Brainstorming, research, project brief creation. First point of contact for new ideas.</a:t>
            </a:r>
            <a:endParaRPr lang="en-US" sz="1000" dirty="0"/>
          </a:p>
        </p:txBody>
      </p:sp>
      <p:sp>
        <p:nvSpPr>
          <p:cNvPr id="11" name="Shape 8"/>
          <p:cNvSpPr/>
          <p:nvPr/>
        </p:nvSpPr>
        <p:spPr>
          <a:xfrm>
            <a:off x="3246120" y="1143000"/>
            <a:ext cx="2606040" cy="155448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12" name="Shape 9"/>
          <p:cNvSpPr/>
          <p:nvPr/>
        </p:nvSpPr>
        <p:spPr>
          <a:xfrm>
            <a:off x="3246120" y="1143000"/>
            <a:ext cx="2606040" cy="54864"/>
          </a:xfrm>
          <a:prstGeom prst="rect">
            <a:avLst/>
          </a:prstGeom>
          <a:solidFill>
            <a:srgbClr val="0D9488"/>
          </a:solidFill>
          <a:ln/>
        </p:spPr>
      </p:sp>
      <p:sp>
        <p:nvSpPr>
          <p:cNvPr id="13" name="Shape 10"/>
          <p:cNvSpPr/>
          <p:nvPr/>
        </p:nvSpPr>
        <p:spPr>
          <a:xfrm>
            <a:off x="3383280" y="1371600"/>
            <a:ext cx="457200" cy="457200"/>
          </a:xfrm>
          <a:prstGeom prst="ellipse">
            <a:avLst/>
          </a:prstGeom>
          <a:solidFill>
            <a:srgbClr val="E0F2F1"/>
          </a:solidFill>
          <a:ln/>
        </p:spPr>
      </p:sp>
      <p:pic>
        <p:nvPicPr>
          <p:cNvPr id="14" name="Image 1" descr="preencoded.png">    </p:cNvPr>
          <p:cNvPicPr>
            <a:picLocks noChangeAspect="1"/>
          </p:cNvPicPr>
          <p:nvPr/>
        </p:nvPicPr>
        <p:blipFill>
          <a:blip r:embed="rId2"/>
          <a:stretch>
            <a:fillRect/>
          </a:stretch>
        </p:blipFill>
        <p:spPr>
          <a:xfrm>
            <a:off x="3474720" y="1463040"/>
            <a:ext cx="274320" cy="274320"/>
          </a:xfrm>
          <a:prstGeom prst="rect">
            <a:avLst/>
          </a:prstGeom>
        </p:spPr>
      </p:pic>
      <p:sp>
        <p:nvSpPr>
          <p:cNvPr id="15" name="Text 11"/>
          <p:cNvSpPr/>
          <p:nvPr/>
        </p:nvSpPr>
        <p:spPr>
          <a:xfrm>
            <a:off x="3931920" y="1325880"/>
            <a:ext cx="1783080" cy="365760"/>
          </a:xfrm>
          <a:prstGeom prst="rect">
            <a:avLst/>
          </a:prstGeom>
          <a:noFill/>
          <a:ln/>
        </p:spPr>
        <p:txBody>
          <a:bodyPr wrap="square" lIns="0" tIns="0" rIns="0" bIns="0" rtlCol="0" anchor="ctr"/>
          <a:lstStyle/>
          <a:p>
            <a:pPr indent="0" marL="0">
              <a:buNone/>
            </a:pPr>
            <a:r>
              <a:rPr lang="en-US" sz="1400" b="1" dirty="0">
                <a:solidFill>
                  <a:srgbClr val="1E293B"/>
                </a:solidFill>
                <a:latin typeface="Calibri" pitchFamily="34" charset="0"/>
                <a:ea typeface="Calibri" pitchFamily="34" charset="-122"/>
                <a:cs typeface="Calibri" pitchFamily="34" charset="-120"/>
              </a:rPr>
              <a:t>Product Manager</a:t>
            </a:r>
            <a:endParaRPr lang="en-US" sz="1400" dirty="0"/>
          </a:p>
        </p:txBody>
      </p:sp>
      <p:sp>
        <p:nvSpPr>
          <p:cNvPr id="16" name="Text 12"/>
          <p:cNvSpPr/>
          <p:nvPr/>
        </p:nvSpPr>
        <p:spPr>
          <a:xfrm>
            <a:off x="3383280" y="1874520"/>
            <a:ext cx="2331720" cy="685800"/>
          </a:xfrm>
          <a:prstGeom prst="rect">
            <a:avLst/>
          </a:prstGeom>
          <a:noFill/>
          <a:ln/>
        </p:spPr>
        <p:txBody>
          <a:bodyPr wrap="square" lIns="0" tIns="0" rIns="0" bIns="0" rtlCol="0" anchor="t"/>
          <a:lstStyle/>
          <a:p>
            <a:pPr indent="0" marL="0">
              <a:buNone/>
            </a:pPr>
            <a:r>
              <a:rPr lang="en-US" sz="1000" dirty="0">
                <a:solidFill>
                  <a:srgbClr val="1E293B"/>
                </a:solidFill>
                <a:latin typeface="Calibri" pitchFamily="34" charset="0"/>
                <a:ea typeface="Calibri" pitchFamily="34" charset="-122"/>
                <a:cs typeface="Calibri" pitchFamily="34" charset="-120"/>
              </a:rPr>
              <a:t>Creates PRD with personas, user stories, success metrics, and risk assessment.</a:t>
            </a:r>
            <a:endParaRPr lang="en-US" sz="1000" dirty="0"/>
          </a:p>
        </p:txBody>
      </p:sp>
      <p:sp>
        <p:nvSpPr>
          <p:cNvPr id="17" name="Shape 13"/>
          <p:cNvSpPr/>
          <p:nvPr/>
        </p:nvSpPr>
        <p:spPr>
          <a:xfrm>
            <a:off x="6080760" y="1143000"/>
            <a:ext cx="2606040" cy="155448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18" name="Shape 14"/>
          <p:cNvSpPr/>
          <p:nvPr/>
        </p:nvSpPr>
        <p:spPr>
          <a:xfrm>
            <a:off x="6080760" y="1143000"/>
            <a:ext cx="2606040" cy="54864"/>
          </a:xfrm>
          <a:prstGeom prst="rect">
            <a:avLst/>
          </a:prstGeom>
          <a:solidFill>
            <a:srgbClr val="0D9488"/>
          </a:solidFill>
          <a:ln/>
        </p:spPr>
      </p:sp>
      <p:sp>
        <p:nvSpPr>
          <p:cNvPr id="19" name="Shape 15"/>
          <p:cNvSpPr/>
          <p:nvPr/>
        </p:nvSpPr>
        <p:spPr>
          <a:xfrm>
            <a:off x="6217920" y="1371600"/>
            <a:ext cx="457200" cy="457200"/>
          </a:xfrm>
          <a:prstGeom prst="ellipse">
            <a:avLst/>
          </a:prstGeom>
          <a:solidFill>
            <a:srgbClr val="E0F2F1"/>
          </a:solidFill>
          <a:ln/>
        </p:spPr>
      </p:sp>
      <p:pic>
        <p:nvPicPr>
          <p:cNvPr id="20" name="Image 2" descr="preencoded.png">    </p:cNvPr>
          <p:cNvPicPr>
            <a:picLocks noChangeAspect="1"/>
          </p:cNvPicPr>
          <p:nvPr/>
        </p:nvPicPr>
        <p:blipFill>
          <a:blip r:embed="rId3"/>
          <a:stretch>
            <a:fillRect/>
          </a:stretch>
        </p:blipFill>
        <p:spPr>
          <a:xfrm>
            <a:off x="6309360" y="1463040"/>
            <a:ext cx="274320" cy="274320"/>
          </a:xfrm>
          <a:prstGeom prst="rect">
            <a:avLst/>
          </a:prstGeom>
        </p:spPr>
      </p:pic>
      <p:sp>
        <p:nvSpPr>
          <p:cNvPr id="21" name="Text 16"/>
          <p:cNvSpPr/>
          <p:nvPr/>
        </p:nvSpPr>
        <p:spPr>
          <a:xfrm>
            <a:off x="6766560" y="1325880"/>
            <a:ext cx="1783080" cy="365760"/>
          </a:xfrm>
          <a:prstGeom prst="rect">
            <a:avLst/>
          </a:prstGeom>
          <a:noFill/>
          <a:ln/>
        </p:spPr>
        <p:txBody>
          <a:bodyPr wrap="square" lIns="0" tIns="0" rIns="0" bIns="0" rtlCol="0" anchor="ctr"/>
          <a:lstStyle/>
          <a:p>
            <a:pPr indent="0" marL="0">
              <a:buNone/>
            </a:pPr>
            <a:r>
              <a:rPr lang="en-US" sz="1400" b="1" dirty="0">
                <a:solidFill>
                  <a:srgbClr val="1E293B"/>
                </a:solidFill>
                <a:latin typeface="Calibri" pitchFamily="34" charset="0"/>
                <a:ea typeface="Calibri" pitchFamily="34" charset="-122"/>
                <a:cs typeface="Calibri" pitchFamily="34" charset="-120"/>
              </a:rPr>
              <a:t>Architect</a:t>
            </a:r>
            <a:endParaRPr lang="en-US" sz="1400" dirty="0"/>
          </a:p>
        </p:txBody>
      </p:sp>
      <p:sp>
        <p:nvSpPr>
          <p:cNvPr id="22" name="Text 17"/>
          <p:cNvSpPr/>
          <p:nvPr/>
        </p:nvSpPr>
        <p:spPr>
          <a:xfrm>
            <a:off x="6217920" y="1874520"/>
            <a:ext cx="2331720" cy="685800"/>
          </a:xfrm>
          <a:prstGeom prst="rect">
            <a:avLst/>
          </a:prstGeom>
          <a:noFill/>
          <a:ln/>
        </p:spPr>
        <p:txBody>
          <a:bodyPr wrap="square" lIns="0" tIns="0" rIns="0" bIns="0" rtlCol="0" anchor="t"/>
          <a:lstStyle/>
          <a:p>
            <a:pPr indent="0" marL="0">
              <a:buNone/>
            </a:pPr>
            <a:r>
              <a:rPr lang="en-US" sz="1000" dirty="0">
                <a:solidFill>
                  <a:srgbClr val="1E293B"/>
                </a:solidFill>
                <a:latin typeface="Calibri" pitchFamily="34" charset="0"/>
                <a:ea typeface="Calibri" pitchFamily="34" charset="-122"/>
                <a:cs typeface="Calibri" pitchFamily="34" charset="-120"/>
              </a:rPr>
              <a:t>System design, tech stack decisions, API contracts, data models, and NFR planning.</a:t>
            </a:r>
            <a:endParaRPr lang="en-US" sz="1000" dirty="0"/>
          </a:p>
        </p:txBody>
      </p:sp>
      <p:sp>
        <p:nvSpPr>
          <p:cNvPr id="23" name="Shape 18"/>
          <p:cNvSpPr/>
          <p:nvPr/>
        </p:nvSpPr>
        <p:spPr>
          <a:xfrm>
            <a:off x="411480" y="2926080"/>
            <a:ext cx="2606040" cy="155448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24" name="Shape 19"/>
          <p:cNvSpPr/>
          <p:nvPr/>
        </p:nvSpPr>
        <p:spPr>
          <a:xfrm>
            <a:off x="411480" y="2926080"/>
            <a:ext cx="2606040" cy="54864"/>
          </a:xfrm>
          <a:prstGeom prst="rect">
            <a:avLst/>
          </a:prstGeom>
          <a:solidFill>
            <a:srgbClr val="0D9488"/>
          </a:solidFill>
          <a:ln/>
        </p:spPr>
      </p:sp>
      <p:sp>
        <p:nvSpPr>
          <p:cNvPr id="25" name="Shape 20"/>
          <p:cNvSpPr/>
          <p:nvPr/>
        </p:nvSpPr>
        <p:spPr>
          <a:xfrm>
            <a:off x="548640" y="3154680"/>
            <a:ext cx="457200" cy="457200"/>
          </a:xfrm>
          <a:prstGeom prst="ellipse">
            <a:avLst/>
          </a:prstGeom>
          <a:solidFill>
            <a:srgbClr val="E0F2F1"/>
          </a:solidFill>
          <a:ln/>
        </p:spPr>
      </p:sp>
      <p:pic>
        <p:nvPicPr>
          <p:cNvPr id="26" name="Image 3" descr="preencoded.png">    </p:cNvPr>
          <p:cNvPicPr>
            <a:picLocks noChangeAspect="1"/>
          </p:cNvPicPr>
          <p:nvPr/>
        </p:nvPicPr>
        <p:blipFill>
          <a:blip r:embed="rId4"/>
          <a:stretch>
            <a:fillRect/>
          </a:stretch>
        </p:blipFill>
        <p:spPr>
          <a:xfrm>
            <a:off x="640080" y="3246120"/>
            <a:ext cx="274320" cy="274320"/>
          </a:xfrm>
          <a:prstGeom prst="rect">
            <a:avLst/>
          </a:prstGeom>
        </p:spPr>
      </p:pic>
      <p:sp>
        <p:nvSpPr>
          <p:cNvPr id="27" name="Text 21"/>
          <p:cNvSpPr/>
          <p:nvPr/>
        </p:nvSpPr>
        <p:spPr>
          <a:xfrm>
            <a:off x="1097280" y="3108960"/>
            <a:ext cx="1783080" cy="365760"/>
          </a:xfrm>
          <a:prstGeom prst="rect">
            <a:avLst/>
          </a:prstGeom>
          <a:noFill/>
          <a:ln/>
        </p:spPr>
        <p:txBody>
          <a:bodyPr wrap="square" lIns="0" tIns="0" rIns="0" bIns="0" rtlCol="0" anchor="ctr"/>
          <a:lstStyle/>
          <a:p>
            <a:pPr indent="0" marL="0">
              <a:buNone/>
            </a:pPr>
            <a:r>
              <a:rPr lang="en-US" sz="1400" b="1" dirty="0">
                <a:solidFill>
                  <a:srgbClr val="1E293B"/>
                </a:solidFill>
                <a:latin typeface="Calibri" pitchFamily="34" charset="0"/>
                <a:ea typeface="Calibri" pitchFamily="34" charset="-122"/>
                <a:cs typeface="Calibri" pitchFamily="34" charset="-120"/>
              </a:rPr>
              <a:t>Scrum Master</a:t>
            </a:r>
            <a:endParaRPr lang="en-US" sz="1400" dirty="0"/>
          </a:p>
        </p:txBody>
      </p:sp>
      <p:sp>
        <p:nvSpPr>
          <p:cNvPr id="28" name="Text 22"/>
          <p:cNvSpPr/>
          <p:nvPr/>
        </p:nvSpPr>
        <p:spPr>
          <a:xfrm>
            <a:off x="548640" y="3657600"/>
            <a:ext cx="2331720" cy="685800"/>
          </a:xfrm>
          <a:prstGeom prst="rect">
            <a:avLst/>
          </a:prstGeom>
          <a:noFill/>
          <a:ln/>
        </p:spPr>
        <p:txBody>
          <a:bodyPr wrap="square" lIns="0" tIns="0" rIns="0" bIns="0" rtlCol="0" anchor="t"/>
          <a:lstStyle/>
          <a:p>
            <a:pPr indent="0" marL="0">
              <a:buNone/>
            </a:pPr>
            <a:r>
              <a:rPr lang="en-US" sz="1000" dirty="0">
                <a:solidFill>
                  <a:srgbClr val="1E293B"/>
                </a:solidFill>
                <a:latin typeface="Calibri" pitchFamily="34" charset="0"/>
                <a:ea typeface="Calibri" pitchFamily="34" charset="-122"/>
                <a:cs typeface="Calibri" pitchFamily="34" charset="-120"/>
              </a:rPr>
              <a:t>Breaks PRD + Architecture into epics and stories. Manages sprint planning.</a:t>
            </a:r>
            <a:endParaRPr lang="en-US" sz="1000" dirty="0"/>
          </a:p>
        </p:txBody>
      </p:sp>
      <p:sp>
        <p:nvSpPr>
          <p:cNvPr id="29" name="Shape 23"/>
          <p:cNvSpPr/>
          <p:nvPr/>
        </p:nvSpPr>
        <p:spPr>
          <a:xfrm>
            <a:off x="3246120" y="2926080"/>
            <a:ext cx="2606040" cy="155448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30" name="Shape 24"/>
          <p:cNvSpPr/>
          <p:nvPr/>
        </p:nvSpPr>
        <p:spPr>
          <a:xfrm>
            <a:off x="3246120" y="2926080"/>
            <a:ext cx="2606040" cy="54864"/>
          </a:xfrm>
          <a:prstGeom prst="rect">
            <a:avLst/>
          </a:prstGeom>
          <a:solidFill>
            <a:srgbClr val="0D9488"/>
          </a:solidFill>
          <a:ln/>
        </p:spPr>
      </p:sp>
      <p:sp>
        <p:nvSpPr>
          <p:cNvPr id="31" name="Shape 25"/>
          <p:cNvSpPr/>
          <p:nvPr/>
        </p:nvSpPr>
        <p:spPr>
          <a:xfrm>
            <a:off x="3383280" y="3154680"/>
            <a:ext cx="457200" cy="457200"/>
          </a:xfrm>
          <a:prstGeom prst="ellipse">
            <a:avLst/>
          </a:prstGeom>
          <a:solidFill>
            <a:srgbClr val="E0F2F1"/>
          </a:solidFill>
          <a:ln/>
        </p:spPr>
      </p:sp>
      <p:pic>
        <p:nvPicPr>
          <p:cNvPr id="32" name="Image 4" descr="preencoded.png">    </p:cNvPr>
          <p:cNvPicPr>
            <a:picLocks noChangeAspect="1"/>
          </p:cNvPicPr>
          <p:nvPr/>
        </p:nvPicPr>
        <p:blipFill>
          <a:blip r:embed="rId5"/>
          <a:stretch>
            <a:fillRect/>
          </a:stretch>
        </p:blipFill>
        <p:spPr>
          <a:xfrm>
            <a:off x="3474720" y="3246120"/>
            <a:ext cx="274320" cy="274320"/>
          </a:xfrm>
          <a:prstGeom prst="rect">
            <a:avLst/>
          </a:prstGeom>
        </p:spPr>
      </p:pic>
      <p:sp>
        <p:nvSpPr>
          <p:cNvPr id="33" name="Text 26"/>
          <p:cNvSpPr/>
          <p:nvPr/>
        </p:nvSpPr>
        <p:spPr>
          <a:xfrm>
            <a:off x="3931920" y="3108960"/>
            <a:ext cx="1783080" cy="365760"/>
          </a:xfrm>
          <a:prstGeom prst="rect">
            <a:avLst/>
          </a:prstGeom>
          <a:noFill/>
          <a:ln/>
        </p:spPr>
        <p:txBody>
          <a:bodyPr wrap="square" lIns="0" tIns="0" rIns="0" bIns="0" rtlCol="0" anchor="ctr"/>
          <a:lstStyle/>
          <a:p>
            <a:pPr indent="0" marL="0">
              <a:buNone/>
            </a:pPr>
            <a:r>
              <a:rPr lang="en-US" sz="1400" b="1" dirty="0">
                <a:solidFill>
                  <a:srgbClr val="1E293B"/>
                </a:solidFill>
                <a:latin typeface="Calibri" pitchFamily="34" charset="0"/>
                <a:ea typeface="Calibri" pitchFamily="34" charset="-122"/>
                <a:cs typeface="Calibri" pitchFamily="34" charset="-120"/>
              </a:rPr>
              <a:t>Developer</a:t>
            </a:r>
            <a:endParaRPr lang="en-US" sz="1400" dirty="0"/>
          </a:p>
        </p:txBody>
      </p:sp>
      <p:sp>
        <p:nvSpPr>
          <p:cNvPr id="34" name="Text 27"/>
          <p:cNvSpPr/>
          <p:nvPr/>
        </p:nvSpPr>
        <p:spPr>
          <a:xfrm>
            <a:off x="3383280" y="3657600"/>
            <a:ext cx="2331720" cy="685800"/>
          </a:xfrm>
          <a:prstGeom prst="rect">
            <a:avLst/>
          </a:prstGeom>
          <a:noFill/>
          <a:ln/>
        </p:spPr>
        <p:txBody>
          <a:bodyPr wrap="square" lIns="0" tIns="0" rIns="0" bIns="0" rtlCol="0" anchor="t"/>
          <a:lstStyle/>
          <a:p>
            <a:pPr indent="0" marL="0">
              <a:buNone/>
            </a:pPr>
            <a:r>
              <a:rPr lang="en-US" sz="1000" dirty="0">
                <a:solidFill>
                  <a:srgbClr val="1E293B"/>
                </a:solidFill>
                <a:latin typeface="Calibri" pitchFamily="34" charset="0"/>
                <a:ea typeface="Calibri" pitchFamily="34" charset="-122"/>
                <a:cs typeface="Calibri" pitchFamily="34" charset="-120"/>
              </a:rPr>
              <a:t>Implements stories following the architecture. Writes code + unit tests per story spec.</a:t>
            </a:r>
            <a:endParaRPr lang="en-US" sz="1000" dirty="0"/>
          </a:p>
        </p:txBody>
      </p:sp>
      <p:sp>
        <p:nvSpPr>
          <p:cNvPr id="35" name="Shape 28"/>
          <p:cNvSpPr/>
          <p:nvPr/>
        </p:nvSpPr>
        <p:spPr>
          <a:xfrm>
            <a:off x="6080760" y="2926080"/>
            <a:ext cx="2606040" cy="155448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36" name="Shape 29"/>
          <p:cNvSpPr/>
          <p:nvPr/>
        </p:nvSpPr>
        <p:spPr>
          <a:xfrm>
            <a:off x="6080760" y="2926080"/>
            <a:ext cx="2606040" cy="54864"/>
          </a:xfrm>
          <a:prstGeom prst="rect">
            <a:avLst/>
          </a:prstGeom>
          <a:solidFill>
            <a:srgbClr val="0D9488"/>
          </a:solidFill>
          <a:ln/>
        </p:spPr>
      </p:sp>
      <p:sp>
        <p:nvSpPr>
          <p:cNvPr id="37" name="Shape 30"/>
          <p:cNvSpPr/>
          <p:nvPr/>
        </p:nvSpPr>
        <p:spPr>
          <a:xfrm>
            <a:off x="6217920" y="3154680"/>
            <a:ext cx="457200" cy="457200"/>
          </a:xfrm>
          <a:prstGeom prst="ellipse">
            <a:avLst/>
          </a:prstGeom>
          <a:solidFill>
            <a:srgbClr val="E0F2F1"/>
          </a:solidFill>
          <a:ln/>
        </p:spPr>
      </p:sp>
      <p:pic>
        <p:nvPicPr>
          <p:cNvPr id="38" name="Image 5" descr="preencoded.png">    </p:cNvPr>
          <p:cNvPicPr>
            <a:picLocks noChangeAspect="1"/>
          </p:cNvPicPr>
          <p:nvPr/>
        </p:nvPicPr>
        <p:blipFill>
          <a:blip r:embed="rId6"/>
          <a:stretch>
            <a:fillRect/>
          </a:stretch>
        </p:blipFill>
        <p:spPr>
          <a:xfrm>
            <a:off x="6309360" y="3246120"/>
            <a:ext cx="274320" cy="274320"/>
          </a:xfrm>
          <a:prstGeom prst="rect">
            <a:avLst/>
          </a:prstGeom>
        </p:spPr>
      </p:pic>
      <p:sp>
        <p:nvSpPr>
          <p:cNvPr id="39" name="Text 31"/>
          <p:cNvSpPr/>
          <p:nvPr/>
        </p:nvSpPr>
        <p:spPr>
          <a:xfrm>
            <a:off x="6766560" y="3108960"/>
            <a:ext cx="1783080" cy="365760"/>
          </a:xfrm>
          <a:prstGeom prst="rect">
            <a:avLst/>
          </a:prstGeom>
          <a:noFill/>
          <a:ln/>
        </p:spPr>
        <p:txBody>
          <a:bodyPr wrap="square" lIns="0" tIns="0" rIns="0" bIns="0" rtlCol="0" anchor="ctr"/>
          <a:lstStyle/>
          <a:p>
            <a:pPr indent="0" marL="0">
              <a:buNone/>
            </a:pPr>
            <a:r>
              <a:rPr lang="en-US" sz="1400" b="1" dirty="0">
                <a:solidFill>
                  <a:srgbClr val="1E293B"/>
                </a:solidFill>
                <a:latin typeface="Calibri" pitchFamily="34" charset="0"/>
                <a:ea typeface="Calibri" pitchFamily="34" charset="-122"/>
                <a:cs typeface="Calibri" pitchFamily="34" charset="-120"/>
              </a:rPr>
              <a:t>QA Agent</a:t>
            </a:r>
            <a:endParaRPr lang="en-US" sz="1400" dirty="0"/>
          </a:p>
        </p:txBody>
      </p:sp>
      <p:sp>
        <p:nvSpPr>
          <p:cNvPr id="40" name="Text 32"/>
          <p:cNvSpPr/>
          <p:nvPr/>
        </p:nvSpPr>
        <p:spPr>
          <a:xfrm>
            <a:off x="6217920" y="3657600"/>
            <a:ext cx="2331720" cy="685800"/>
          </a:xfrm>
          <a:prstGeom prst="rect">
            <a:avLst/>
          </a:prstGeom>
          <a:noFill/>
          <a:ln/>
        </p:spPr>
        <p:txBody>
          <a:bodyPr wrap="square" lIns="0" tIns="0" rIns="0" bIns="0" rtlCol="0" anchor="t"/>
          <a:lstStyle/>
          <a:p>
            <a:pPr indent="0" marL="0">
              <a:buNone/>
            </a:pPr>
            <a:r>
              <a:rPr lang="en-US" sz="1000" dirty="0">
                <a:solidFill>
                  <a:srgbClr val="1E293B"/>
                </a:solidFill>
                <a:latin typeface="Calibri" pitchFamily="34" charset="0"/>
                <a:ea typeface="Calibri" pitchFamily="34" charset="-122"/>
                <a:cs typeface="Calibri" pitchFamily="34" charset="-120"/>
              </a:rPr>
              <a:t>Code review, test validation, quality gates. Checks adherence to PRD and architecture.</a:t>
            </a:r>
            <a:endParaRPr lang="en-US" sz="1000" dirty="0"/>
          </a:p>
        </p:txBody>
      </p:sp>
      <p:sp>
        <p:nvSpPr>
          <p:cNvPr id="41" name="Text 33"/>
          <p:cNvSpPr/>
          <p:nvPr/>
        </p:nvSpPr>
        <p:spPr>
          <a:xfrm>
            <a:off x="457200" y="4709160"/>
            <a:ext cx="8229600" cy="320040"/>
          </a:xfrm>
          <a:prstGeom prst="rect">
            <a:avLst/>
          </a:prstGeom>
          <a:noFill/>
          <a:ln/>
        </p:spPr>
        <p:txBody>
          <a:bodyPr wrap="square" rtlCol="0" anchor="ctr"/>
          <a:lstStyle/>
          <a:p>
            <a:pPr algn="ctr" indent="0" marL="0">
              <a:buNone/>
            </a:pPr>
            <a:r>
              <a:rPr lang="en-US" sz="1100" i="1" dirty="0">
                <a:solidFill>
                  <a:srgbClr val="0D9488"/>
                </a:solidFill>
                <a:latin typeface="Calibri" pitchFamily="34" charset="0"/>
                <a:ea typeface="Calibri" pitchFamily="34" charset="-122"/>
                <a:cs typeface="Calibri" pitchFamily="34" charset="-120"/>
              </a:rPr>
              <a:t>Each agent is a markdown file with defined expertise, commands, and constraints</a:t>
            </a:r>
            <a:endParaRPr lang="en-US" sz="1100" dirty="0"/>
          </a:p>
        </p:txBody>
      </p:sp>
      <p:sp>
        <p:nvSpPr>
          <p:cNvPr id="42" name="Text 34"/>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7 / 100</a:t>
            </a:r>
            <a:endParaRPr lang="en-US" sz="800"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name="Slide 70">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What is an AI Coding Agent?</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Understanding the basics before we dive into workflows</a:t>
            </a:r>
            <a:endParaRPr lang="en-US" sz="1300" dirty="0"/>
          </a:p>
        </p:txBody>
      </p:sp>
      <p:sp>
        <p:nvSpPr>
          <p:cNvPr id="5" name="Shape 3"/>
          <p:cNvSpPr/>
          <p:nvPr/>
        </p:nvSpPr>
        <p:spPr>
          <a:xfrm>
            <a:off x="274320" y="1280160"/>
            <a:ext cx="1463040" cy="118872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6" name="Shape 4"/>
          <p:cNvSpPr/>
          <p:nvPr/>
        </p:nvSpPr>
        <p:spPr>
          <a:xfrm>
            <a:off x="274320" y="1280160"/>
            <a:ext cx="1463040" cy="45720"/>
          </a:xfrm>
          <a:prstGeom prst="rect">
            <a:avLst/>
          </a:prstGeom>
          <a:solidFill>
            <a:srgbClr val="0D9488"/>
          </a:solidFill>
          <a:ln/>
        </p:spPr>
      </p:sp>
      <p:sp>
        <p:nvSpPr>
          <p:cNvPr id="7" name="Shape 5"/>
          <p:cNvSpPr/>
          <p:nvPr/>
        </p:nvSpPr>
        <p:spPr>
          <a:xfrm>
            <a:off x="731520" y="1417320"/>
            <a:ext cx="502920" cy="502920"/>
          </a:xfrm>
          <a:prstGeom prst="ellipse">
            <a:avLst/>
          </a:prstGeom>
          <a:solidFill>
            <a:srgbClr val="0D9488"/>
          </a:solidFill>
          <a:ln/>
        </p:spPr>
      </p:sp>
      <p:pic>
        <p:nvPicPr>
          <p:cNvPr id="8" name="Image 0" descr="preencoded.png">    </p:cNvPr>
          <p:cNvPicPr>
            <a:picLocks noChangeAspect="1"/>
          </p:cNvPicPr>
          <p:nvPr/>
        </p:nvPicPr>
        <p:blipFill>
          <a:blip r:embed="rId1"/>
          <a:stretch>
            <a:fillRect/>
          </a:stretch>
        </p:blipFill>
        <p:spPr>
          <a:xfrm>
            <a:off x="841248" y="1527048"/>
            <a:ext cx="283464" cy="283464"/>
          </a:xfrm>
          <a:prstGeom prst="rect">
            <a:avLst/>
          </a:prstGeom>
        </p:spPr>
      </p:pic>
      <p:sp>
        <p:nvSpPr>
          <p:cNvPr id="9" name="Text 6"/>
          <p:cNvSpPr/>
          <p:nvPr/>
        </p:nvSpPr>
        <p:spPr>
          <a:xfrm>
            <a:off x="274320" y="1965960"/>
            <a:ext cx="1463040" cy="256032"/>
          </a:xfrm>
          <a:prstGeom prst="rect">
            <a:avLst/>
          </a:prstGeom>
          <a:noFill/>
          <a:ln/>
        </p:spPr>
        <p:txBody>
          <a:bodyPr wrap="square" rtlCol="0" anchor="ctr"/>
          <a:lstStyle/>
          <a:p>
            <a:pPr algn="ctr" indent="0" marL="0">
              <a:buNone/>
            </a:pPr>
            <a:r>
              <a:rPr lang="en-US" sz="1200" b="1" dirty="0">
                <a:solidFill>
                  <a:srgbClr val="FFFFFF"/>
                </a:solidFill>
                <a:latin typeface="Calibri" pitchFamily="34" charset="0"/>
                <a:ea typeface="Calibri" pitchFamily="34" charset="-122"/>
                <a:cs typeface="Calibri" pitchFamily="34" charset="-120"/>
              </a:rPr>
              <a:t>You</a:t>
            </a:r>
            <a:endParaRPr lang="en-US" sz="1200" dirty="0"/>
          </a:p>
        </p:txBody>
      </p:sp>
      <p:sp>
        <p:nvSpPr>
          <p:cNvPr id="10" name="Text 7"/>
          <p:cNvSpPr/>
          <p:nvPr/>
        </p:nvSpPr>
        <p:spPr>
          <a:xfrm>
            <a:off x="274320" y="2194560"/>
            <a:ext cx="1463040" cy="201168"/>
          </a:xfrm>
          <a:prstGeom prst="rect">
            <a:avLst/>
          </a:prstGeom>
          <a:noFill/>
          <a:ln/>
        </p:spPr>
        <p:txBody>
          <a:bodyPr wrap="square" rtlCol="0" anchor="ctr"/>
          <a:lstStyle/>
          <a:p>
            <a:pPr algn="ctr" indent="0" marL="0">
              <a:buNone/>
            </a:pPr>
            <a:r>
              <a:rPr lang="en-US" sz="900" dirty="0">
                <a:solidFill>
                  <a:srgbClr val="94A3B8"/>
                </a:solidFill>
                <a:latin typeface="Calibri" pitchFamily="34" charset="0"/>
                <a:ea typeface="Calibri" pitchFamily="34" charset="-122"/>
                <a:cs typeface="Calibri" pitchFamily="34" charset="-120"/>
              </a:rPr>
              <a:t>(Developer)</a:t>
            </a:r>
            <a:endParaRPr lang="en-US" sz="900" dirty="0"/>
          </a:p>
        </p:txBody>
      </p:sp>
      <p:sp>
        <p:nvSpPr>
          <p:cNvPr id="11" name="Text 8"/>
          <p:cNvSpPr/>
          <p:nvPr/>
        </p:nvSpPr>
        <p:spPr>
          <a:xfrm>
            <a:off x="1737360" y="1600200"/>
            <a:ext cx="548640" cy="365760"/>
          </a:xfrm>
          <a:prstGeom prst="rect">
            <a:avLst/>
          </a:prstGeom>
          <a:noFill/>
          <a:ln/>
        </p:spPr>
        <p:txBody>
          <a:bodyPr wrap="square" rtlCol="0" anchor="ctr"/>
          <a:lstStyle/>
          <a:p>
            <a:pPr algn="ctr" indent="0" marL="0">
              <a:buNone/>
            </a:pPr>
            <a:r>
              <a:rPr lang="en-US" sz="1400" dirty="0">
                <a:solidFill>
                  <a:srgbClr val="0D9488"/>
                </a:solidFill>
              </a:rPr>
              <a:t>▶</a:t>
            </a:r>
            <a:endParaRPr lang="en-US" sz="1400" dirty="0"/>
          </a:p>
        </p:txBody>
      </p:sp>
      <p:sp>
        <p:nvSpPr>
          <p:cNvPr id="12" name="Shape 9"/>
          <p:cNvSpPr/>
          <p:nvPr/>
        </p:nvSpPr>
        <p:spPr>
          <a:xfrm>
            <a:off x="2011680" y="1280160"/>
            <a:ext cx="1463040" cy="118872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3" name="Shape 10"/>
          <p:cNvSpPr/>
          <p:nvPr/>
        </p:nvSpPr>
        <p:spPr>
          <a:xfrm>
            <a:off x="2011680" y="1280160"/>
            <a:ext cx="1463040" cy="45720"/>
          </a:xfrm>
          <a:prstGeom prst="rect">
            <a:avLst/>
          </a:prstGeom>
          <a:solidFill>
            <a:srgbClr val="0D9488"/>
          </a:solidFill>
          <a:ln/>
        </p:spPr>
      </p:sp>
      <p:sp>
        <p:nvSpPr>
          <p:cNvPr id="14" name="Shape 11"/>
          <p:cNvSpPr/>
          <p:nvPr/>
        </p:nvSpPr>
        <p:spPr>
          <a:xfrm>
            <a:off x="2468880" y="1417320"/>
            <a:ext cx="502920" cy="502920"/>
          </a:xfrm>
          <a:prstGeom prst="ellipse">
            <a:avLst/>
          </a:prstGeom>
          <a:solidFill>
            <a:srgbClr val="0D9488"/>
          </a:solidFill>
          <a:ln/>
        </p:spPr>
      </p:sp>
      <p:pic>
        <p:nvPicPr>
          <p:cNvPr id="15" name="Image 1" descr="preencoded.png">    </p:cNvPr>
          <p:cNvPicPr>
            <a:picLocks noChangeAspect="1"/>
          </p:cNvPicPr>
          <p:nvPr/>
        </p:nvPicPr>
        <p:blipFill>
          <a:blip r:embed="rId2"/>
          <a:stretch>
            <a:fillRect/>
          </a:stretch>
        </p:blipFill>
        <p:spPr>
          <a:xfrm>
            <a:off x="2578608" y="1527048"/>
            <a:ext cx="283464" cy="283464"/>
          </a:xfrm>
          <a:prstGeom prst="rect">
            <a:avLst/>
          </a:prstGeom>
        </p:spPr>
      </p:pic>
      <p:sp>
        <p:nvSpPr>
          <p:cNvPr id="16" name="Text 12"/>
          <p:cNvSpPr/>
          <p:nvPr/>
        </p:nvSpPr>
        <p:spPr>
          <a:xfrm>
            <a:off x="2011680" y="1965960"/>
            <a:ext cx="1463040" cy="256032"/>
          </a:xfrm>
          <a:prstGeom prst="rect">
            <a:avLst/>
          </a:prstGeom>
          <a:noFill/>
          <a:ln/>
        </p:spPr>
        <p:txBody>
          <a:bodyPr wrap="square" rtlCol="0" anchor="ctr"/>
          <a:lstStyle/>
          <a:p>
            <a:pPr algn="ctr" indent="0" marL="0">
              <a:buNone/>
            </a:pPr>
            <a:r>
              <a:rPr lang="en-US" sz="1200" b="1" dirty="0">
                <a:solidFill>
                  <a:srgbClr val="FFFFFF"/>
                </a:solidFill>
                <a:latin typeface="Calibri" pitchFamily="34" charset="0"/>
                <a:ea typeface="Calibri" pitchFamily="34" charset="-122"/>
                <a:cs typeface="Calibri" pitchFamily="34" charset="-120"/>
              </a:rPr>
              <a:t>Prompt</a:t>
            </a:r>
            <a:endParaRPr lang="en-US" sz="1200" dirty="0"/>
          </a:p>
        </p:txBody>
      </p:sp>
      <p:sp>
        <p:nvSpPr>
          <p:cNvPr id="17" name="Text 13"/>
          <p:cNvSpPr/>
          <p:nvPr/>
        </p:nvSpPr>
        <p:spPr>
          <a:xfrm>
            <a:off x="2011680" y="2194560"/>
            <a:ext cx="1463040" cy="201168"/>
          </a:xfrm>
          <a:prstGeom prst="rect">
            <a:avLst/>
          </a:prstGeom>
          <a:noFill/>
          <a:ln/>
        </p:spPr>
        <p:txBody>
          <a:bodyPr wrap="square" rtlCol="0" anchor="ctr"/>
          <a:lstStyle/>
          <a:p>
            <a:pPr algn="ctr" indent="0" marL="0">
              <a:buNone/>
            </a:pPr>
            <a:r>
              <a:rPr lang="en-US" sz="900" dirty="0">
                <a:solidFill>
                  <a:srgbClr val="94A3B8"/>
                </a:solidFill>
                <a:latin typeface="Calibri" pitchFamily="34" charset="0"/>
                <a:ea typeface="Calibri" pitchFamily="34" charset="-122"/>
                <a:cs typeface="Calibri" pitchFamily="34" charset="-120"/>
              </a:rPr>
              <a:t>(Your request)</a:t>
            </a:r>
            <a:endParaRPr lang="en-US" sz="900" dirty="0"/>
          </a:p>
        </p:txBody>
      </p:sp>
      <p:sp>
        <p:nvSpPr>
          <p:cNvPr id="18" name="Text 14"/>
          <p:cNvSpPr/>
          <p:nvPr/>
        </p:nvSpPr>
        <p:spPr>
          <a:xfrm>
            <a:off x="3474720" y="1600200"/>
            <a:ext cx="548640" cy="365760"/>
          </a:xfrm>
          <a:prstGeom prst="rect">
            <a:avLst/>
          </a:prstGeom>
          <a:noFill/>
          <a:ln/>
        </p:spPr>
        <p:txBody>
          <a:bodyPr wrap="square" rtlCol="0" anchor="ctr"/>
          <a:lstStyle/>
          <a:p>
            <a:pPr algn="ctr" indent="0" marL="0">
              <a:buNone/>
            </a:pPr>
            <a:r>
              <a:rPr lang="en-US" sz="1400" dirty="0">
                <a:solidFill>
                  <a:srgbClr val="0D9488"/>
                </a:solidFill>
              </a:rPr>
              <a:t>▶</a:t>
            </a:r>
            <a:endParaRPr lang="en-US" sz="1400" dirty="0"/>
          </a:p>
        </p:txBody>
      </p:sp>
      <p:sp>
        <p:nvSpPr>
          <p:cNvPr id="19" name="Shape 15"/>
          <p:cNvSpPr/>
          <p:nvPr/>
        </p:nvSpPr>
        <p:spPr>
          <a:xfrm>
            <a:off x="3749040" y="1280160"/>
            <a:ext cx="1463040" cy="118872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20" name="Shape 16"/>
          <p:cNvSpPr/>
          <p:nvPr/>
        </p:nvSpPr>
        <p:spPr>
          <a:xfrm>
            <a:off x="3749040" y="1280160"/>
            <a:ext cx="1463040" cy="45720"/>
          </a:xfrm>
          <a:prstGeom prst="rect">
            <a:avLst/>
          </a:prstGeom>
          <a:solidFill>
            <a:srgbClr val="0D9488"/>
          </a:solidFill>
          <a:ln/>
        </p:spPr>
      </p:sp>
      <p:sp>
        <p:nvSpPr>
          <p:cNvPr id="21" name="Shape 17"/>
          <p:cNvSpPr/>
          <p:nvPr/>
        </p:nvSpPr>
        <p:spPr>
          <a:xfrm>
            <a:off x="4206240" y="1417320"/>
            <a:ext cx="502920" cy="502920"/>
          </a:xfrm>
          <a:prstGeom prst="ellipse">
            <a:avLst/>
          </a:prstGeom>
          <a:solidFill>
            <a:srgbClr val="0D9488"/>
          </a:solidFill>
          <a:ln/>
        </p:spPr>
      </p:sp>
      <p:pic>
        <p:nvPicPr>
          <p:cNvPr id="22" name="Image 2" descr="preencoded.png">    </p:cNvPr>
          <p:cNvPicPr>
            <a:picLocks noChangeAspect="1"/>
          </p:cNvPicPr>
          <p:nvPr/>
        </p:nvPicPr>
        <p:blipFill>
          <a:blip r:embed="rId3"/>
          <a:stretch>
            <a:fillRect/>
          </a:stretch>
        </p:blipFill>
        <p:spPr>
          <a:xfrm>
            <a:off x="4315968" y="1527048"/>
            <a:ext cx="283464" cy="283464"/>
          </a:xfrm>
          <a:prstGeom prst="rect">
            <a:avLst/>
          </a:prstGeom>
        </p:spPr>
      </p:pic>
      <p:sp>
        <p:nvSpPr>
          <p:cNvPr id="23" name="Text 18"/>
          <p:cNvSpPr/>
          <p:nvPr/>
        </p:nvSpPr>
        <p:spPr>
          <a:xfrm>
            <a:off x="3749040" y="1965960"/>
            <a:ext cx="1463040" cy="256032"/>
          </a:xfrm>
          <a:prstGeom prst="rect">
            <a:avLst/>
          </a:prstGeom>
          <a:noFill/>
          <a:ln/>
        </p:spPr>
        <p:txBody>
          <a:bodyPr wrap="square" rtlCol="0" anchor="ctr"/>
          <a:lstStyle/>
          <a:p>
            <a:pPr algn="ctr" indent="0" marL="0">
              <a:buNone/>
            </a:pPr>
            <a:r>
              <a:rPr lang="en-US" sz="1200" b="1" dirty="0">
                <a:solidFill>
                  <a:srgbClr val="FFFFFF"/>
                </a:solidFill>
                <a:latin typeface="Calibri" pitchFamily="34" charset="0"/>
                <a:ea typeface="Calibri" pitchFamily="34" charset="-122"/>
                <a:cs typeface="Calibri" pitchFamily="34" charset="-120"/>
              </a:rPr>
              <a:t>LLM</a:t>
            </a:r>
            <a:endParaRPr lang="en-US" sz="1200" dirty="0"/>
          </a:p>
        </p:txBody>
      </p:sp>
      <p:sp>
        <p:nvSpPr>
          <p:cNvPr id="24" name="Text 19"/>
          <p:cNvSpPr/>
          <p:nvPr/>
        </p:nvSpPr>
        <p:spPr>
          <a:xfrm>
            <a:off x="3749040" y="2194560"/>
            <a:ext cx="1463040" cy="201168"/>
          </a:xfrm>
          <a:prstGeom prst="rect">
            <a:avLst/>
          </a:prstGeom>
          <a:noFill/>
          <a:ln/>
        </p:spPr>
        <p:txBody>
          <a:bodyPr wrap="square" rtlCol="0" anchor="ctr"/>
          <a:lstStyle/>
          <a:p>
            <a:pPr algn="ctr" indent="0" marL="0">
              <a:buNone/>
            </a:pPr>
            <a:r>
              <a:rPr lang="en-US" sz="900" dirty="0">
                <a:solidFill>
                  <a:srgbClr val="94A3B8"/>
                </a:solidFill>
                <a:latin typeface="Calibri" pitchFamily="34" charset="0"/>
                <a:ea typeface="Calibri" pitchFamily="34" charset="-122"/>
                <a:cs typeface="Calibri" pitchFamily="34" charset="-120"/>
              </a:rPr>
              <a:t>(AI Model)</a:t>
            </a:r>
            <a:endParaRPr lang="en-US" sz="900" dirty="0"/>
          </a:p>
        </p:txBody>
      </p:sp>
      <p:sp>
        <p:nvSpPr>
          <p:cNvPr id="25" name="Text 20"/>
          <p:cNvSpPr/>
          <p:nvPr/>
        </p:nvSpPr>
        <p:spPr>
          <a:xfrm>
            <a:off x="5212080" y="1600200"/>
            <a:ext cx="548640" cy="365760"/>
          </a:xfrm>
          <a:prstGeom prst="rect">
            <a:avLst/>
          </a:prstGeom>
          <a:noFill/>
          <a:ln/>
        </p:spPr>
        <p:txBody>
          <a:bodyPr wrap="square" rtlCol="0" anchor="ctr"/>
          <a:lstStyle/>
          <a:p>
            <a:pPr algn="ctr" indent="0" marL="0">
              <a:buNone/>
            </a:pPr>
            <a:r>
              <a:rPr lang="en-US" sz="1400" dirty="0">
                <a:solidFill>
                  <a:srgbClr val="0D9488"/>
                </a:solidFill>
              </a:rPr>
              <a:t>▶</a:t>
            </a:r>
            <a:endParaRPr lang="en-US" sz="1400" dirty="0"/>
          </a:p>
        </p:txBody>
      </p:sp>
      <p:sp>
        <p:nvSpPr>
          <p:cNvPr id="26" name="Shape 21"/>
          <p:cNvSpPr/>
          <p:nvPr/>
        </p:nvSpPr>
        <p:spPr>
          <a:xfrm>
            <a:off x="5486400" y="1280160"/>
            <a:ext cx="1463040" cy="118872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27" name="Shape 22"/>
          <p:cNvSpPr/>
          <p:nvPr/>
        </p:nvSpPr>
        <p:spPr>
          <a:xfrm>
            <a:off x="5486400" y="1280160"/>
            <a:ext cx="1463040" cy="45720"/>
          </a:xfrm>
          <a:prstGeom prst="rect">
            <a:avLst/>
          </a:prstGeom>
          <a:solidFill>
            <a:srgbClr val="0D9488"/>
          </a:solidFill>
          <a:ln/>
        </p:spPr>
      </p:sp>
      <p:sp>
        <p:nvSpPr>
          <p:cNvPr id="28" name="Shape 23"/>
          <p:cNvSpPr/>
          <p:nvPr/>
        </p:nvSpPr>
        <p:spPr>
          <a:xfrm>
            <a:off x="5943600" y="1417320"/>
            <a:ext cx="502920" cy="502920"/>
          </a:xfrm>
          <a:prstGeom prst="ellipse">
            <a:avLst/>
          </a:prstGeom>
          <a:solidFill>
            <a:srgbClr val="0D9488"/>
          </a:solidFill>
          <a:ln/>
        </p:spPr>
      </p:sp>
      <p:pic>
        <p:nvPicPr>
          <p:cNvPr id="29" name="Image 3" descr="preencoded.png">    </p:cNvPr>
          <p:cNvPicPr>
            <a:picLocks noChangeAspect="1"/>
          </p:cNvPicPr>
          <p:nvPr/>
        </p:nvPicPr>
        <p:blipFill>
          <a:blip r:embed="rId4"/>
          <a:stretch>
            <a:fillRect/>
          </a:stretch>
        </p:blipFill>
        <p:spPr>
          <a:xfrm>
            <a:off x="6053328" y="1527048"/>
            <a:ext cx="283464" cy="283464"/>
          </a:xfrm>
          <a:prstGeom prst="rect">
            <a:avLst/>
          </a:prstGeom>
        </p:spPr>
      </p:pic>
      <p:sp>
        <p:nvSpPr>
          <p:cNvPr id="30" name="Text 24"/>
          <p:cNvSpPr/>
          <p:nvPr/>
        </p:nvSpPr>
        <p:spPr>
          <a:xfrm>
            <a:off x="5486400" y="1965960"/>
            <a:ext cx="1463040" cy="256032"/>
          </a:xfrm>
          <a:prstGeom prst="rect">
            <a:avLst/>
          </a:prstGeom>
          <a:noFill/>
          <a:ln/>
        </p:spPr>
        <p:txBody>
          <a:bodyPr wrap="square" rtlCol="0" anchor="ctr"/>
          <a:lstStyle/>
          <a:p>
            <a:pPr algn="ctr" indent="0" marL="0">
              <a:buNone/>
            </a:pPr>
            <a:r>
              <a:rPr lang="en-US" sz="1200" b="1" dirty="0">
                <a:solidFill>
                  <a:srgbClr val="FFFFFF"/>
                </a:solidFill>
                <a:latin typeface="Calibri" pitchFamily="34" charset="0"/>
                <a:ea typeface="Calibri" pitchFamily="34" charset="-122"/>
                <a:cs typeface="Calibri" pitchFamily="34" charset="-120"/>
              </a:rPr>
              <a:t>Response</a:t>
            </a:r>
            <a:endParaRPr lang="en-US" sz="1200" dirty="0"/>
          </a:p>
        </p:txBody>
      </p:sp>
      <p:sp>
        <p:nvSpPr>
          <p:cNvPr id="31" name="Text 25"/>
          <p:cNvSpPr/>
          <p:nvPr/>
        </p:nvSpPr>
        <p:spPr>
          <a:xfrm>
            <a:off x="5486400" y="2194560"/>
            <a:ext cx="1463040" cy="201168"/>
          </a:xfrm>
          <a:prstGeom prst="rect">
            <a:avLst/>
          </a:prstGeom>
          <a:noFill/>
          <a:ln/>
        </p:spPr>
        <p:txBody>
          <a:bodyPr wrap="square" rtlCol="0" anchor="ctr"/>
          <a:lstStyle/>
          <a:p>
            <a:pPr algn="ctr" indent="0" marL="0">
              <a:buNone/>
            </a:pPr>
            <a:r>
              <a:rPr lang="en-US" sz="900" dirty="0">
                <a:solidFill>
                  <a:srgbClr val="94A3B8"/>
                </a:solidFill>
                <a:latin typeface="Calibri" pitchFamily="34" charset="0"/>
                <a:ea typeface="Calibri" pitchFamily="34" charset="-122"/>
                <a:cs typeface="Calibri" pitchFamily="34" charset="-120"/>
              </a:rPr>
              <a:t>(Generated)</a:t>
            </a:r>
            <a:endParaRPr lang="en-US" sz="900" dirty="0"/>
          </a:p>
        </p:txBody>
      </p:sp>
      <p:sp>
        <p:nvSpPr>
          <p:cNvPr id="32" name="Text 26"/>
          <p:cNvSpPr/>
          <p:nvPr/>
        </p:nvSpPr>
        <p:spPr>
          <a:xfrm>
            <a:off x="6949440" y="1600200"/>
            <a:ext cx="548640" cy="365760"/>
          </a:xfrm>
          <a:prstGeom prst="rect">
            <a:avLst/>
          </a:prstGeom>
          <a:noFill/>
          <a:ln/>
        </p:spPr>
        <p:txBody>
          <a:bodyPr wrap="square" rtlCol="0" anchor="ctr"/>
          <a:lstStyle/>
          <a:p>
            <a:pPr algn="ctr" indent="0" marL="0">
              <a:buNone/>
            </a:pPr>
            <a:r>
              <a:rPr lang="en-US" sz="1400" dirty="0">
                <a:solidFill>
                  <a:srgbClr val="0D9488"/>
                </a:solidFill>
              </a:rPr>
              <a:t>▶</a:t>
            </a:r>
            <a:endParaRPr lang="en-US" sz="1400" dirty="0"/>
          </a:p>
        </p:txBody>
      </p:sp>
      <p:sp>
        <p:nvSpPr>
          <p:cNvPr id="33" name="Shape 27"/>
          <p:cNvSpPr/>
          <p:nvPr/>
        </p:nvSpPr>
        <p:spPr>
          <a:xfrm>
            <a:off x="7223760" y="1280160"/>
            <a:ext cx="1463040" cy="118872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34" name="Shape 28"/>
          <p:cNvSpPr/>
          <p:nvPr/>
        </p:nvSpPr>
        <p:spPr>
          <a:xfrm>
            <a:off x="7223760" y="1280160"/>
            <a:ext cx="1463040" cy="45720"/>
          </a:xfrm>
          <a:prstGeom prst="rect">
            <a:avLst/>
          </a:prstGeom>
          <a:solidFill>
            <a:srgbClr val="0D9488"/>
          </a:solidFill>
          <a:ln/>
        </p:spPr>
      </p:sp>
      <p:sp>
        <p:nvSpPr>
          <p:cNvPr id="35" name="Shape 29"/>
          <p:cNvSpPr/>
          <p:nvPr/>
        </p:nvSpPr>
        <p:spPr>
          <a:xfrm>
            <a:off x="7680960" y="1417320"/>
            <a:ext cx="502920" cy="502920"/>
          </a:xfrm>
          <a:prstGeom prst="ellipse">
            <a:avLst/>
          </a:prstGeom>
          <a:solidFill>
            <a:srgbClr val="0D9488"/>
          </a:solidFill>
          <a:ln/>
        </p:spPr>
      </p:sp>
      <p:pic>
        <p:nvPicPr>
          <p:cNvPr id="36" name="Image 4" descr="preencoded.png">    </p:cNvPr>
          <p:cNvPicPr>
            <a:picLocks noChangeAspect="1"/>
          </p:cNvPicPr>
          <p:nvPr/>
        </p:nvPicPr>
        <p:blipFill>
          <a:blip r:embed="rId5"/>
          <a:stretch>
            <a:fillRect/>
          </a:stretch>
        </p:blipFill>
        <p:spPr>
          <a:xfrm>
            <a:off x="7790688" y="1527048"/>
            <a:ext cx="283464" cy="283464"/>
          </a:xfrm>
          <a:prstGeom prst="rect">
            <a:avLst/>
          </a:prstGeom>
        </p:spPr>
      </p:pic>
      <p:sp>
        <p:nvSpPr>
          <p:cNvPr id="37" name="Text 30"/>
          <p:cNvSpPr/>
          <p:nvPr/>
        </p:nvSpPr>
        <p:spPr>
          <a:xfrm>
            <a:off x="7223760" y="1965960"/>
            <a:ext cx="1463040" cy="256032"/>
          </a:xfrm>
          <a:prstGeom prst="rect">
            <a:avLst/>
          </a:prstGeom>
          <a:noFill/>
          <a:ln/>
        </p:spPr>
        <p:txBody>
          <a:bodyPr wrap="square" rtlCol="0" anchor="ctr"/>
          <a:lstStyle/>
          <a:p>
            <a:pPr algn="ctr" indent="0" marL="0">
              <a:buNone/>
            </a:pPr>
            <a:r>
              <a:rPr lang="en-US" sz="1200" b="1" dirty="0">
                <a:solidFill>
                  <a:srgbClr val="FFFFFF"/>
                </a:solidFill>
                <a:latin typeface="Calibri" pitchFamily="34" charset="0"/>
                <a:ea typeface="Calibri" pitchFamily="34" charset="-122"/>
                <a:cs typeface="Calibri" pitchFamily="34" charset="-120"/>
              </a:rPr>
              <a:t>Code</a:t>
            </a:r>
            <a:endParaRPr lang="en-US" sz="1200" dirty="0"/>
          </a:p>
        </p:txBody>
      </p:sp>
      <p:sp>
        <p:nvSpPr>
          <p:cNvPr id="38" name="Text 31"/>
          <p:cNvSpPr/>
          <p:nvPr/>
        </p:nvSpPr>
        <p:spPr>
          <a:xfrm>
            <a:off x="7223760" y="2194560"/>
            <a:ext cx="1463040" cy="201168"/>
          </a:xfrm>
          <a:prstGeom prst="rect">
            <a:avLst/>
          </a:prstGeom>
          <a:noFill/>
          <a:ln/>
        </p:spPr>
        <p:txBody>
          <a:bodyPr wrap="square" rtlCol="0" anchor="ctr"/>
          <a:lstStyle/>
          <a:p>
            <a:pPr algn="ctr" indent="0" marL="0">
              <a:buNone/>
            </a:pPr>
            <a:r>
              <a:rPr lang="en-US" sz="900" dirty="0">
                <a:solidFill>
                  <a:srgbClr val="94A3B8"/>
                </a:solidFill>
                <a:latin typeface="Calibri" pitchFamily="34" charset="0"/>
                <a:ea typeface="Calibri" pitchFamily="34" charset="-122"/>
                <a:cs typeface="Calibri" pitchFamily="34" charset="-120"/>
              </a:rPr>
              <a:t>(In your IDE)</a:t>
            </a:r>
            <a:endParaRPr lang="en-US" sz="900" dirty="0"/>
          </a:p>
        </p:txBody>
      </p:sp>
      <p:sp>
        <p:nvSpPr>
          <p:cNvPr id="39" name="Shape 32"/>
          <p:cNvSpPr/>
          <p:nvPr/>
        </p:nvSpPr>
        <p:spPr>
          <a:xfrm>
            <a:off x="274320" y="2697480"/>
            <a:ext cx="2697480" cy="187452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40" name="Shape 33"/>
          <p:cNvSpPr/>
          <p:nvPr/>
        </p:nvSpPr>
        <p:spPr>
          <a:xfrm>
            <a:off x="274320" y="2697480"/>
            <a:ext cx="54864" cy="1874520"/>
          </a:xfrm>
          <a:prstGeom prst="rect">
            <a:avLst/>
          </a:prstGeom>
          <a:solidFill>
            <a:srgbClr val="0D9488"/>
          </a:solidFill>
          <a:ln/>
        </p:spPr>
      </p:sp>
      <p:sp>
        <p:nvSpPr>
          <p:cNvPr id="41" name="Shape 34"/>
          <p:cNvSpPr/>
          <p:nvPr/>
        </p:nvSpPr>
        <p:spPr>
          <a:xfrm>
            <a:off x="438912" y="2834640"/>
            <a:ext cx="457200" cy="457200"/>
          </a:xfrm>
          <a:prstGeom prst="ellipse">
            <a:avLst/>
          </a:prstGeom>
          <a:solidFill>
            <a:srgbClr val="0D9488"/>
          </a:solidFill>
          <a:ln/>
        </p:spPr>
      </p:sp>
      <p:pic>
        <p:nvPicPr>
          <p:cNvPr id="42" name="Image 5" descr="preencoded.png">    </p:cNvPr>
          <p:cNvPicPr>
            <a:picLocks noChangeAspect="1"/>
          </p:cNvPicPr>
          <p:nvPr/>
        </p:nvPicPr>
        <p:blipFill>
          <a:blip r:embed="rId6"/>
          <a:stretch>
            <a:fillRect/>
          </a:stretch>
        </p:blipFill>
        <p:spPr>
          <a:xfrm>
            <a:off x="530352" y="2926080"/>
            <a:ext cx="274320" cy="274320"/>
          </a:xfrm>
          <a:prstGeom prst="rect">
            <a:avLst/>
          </a:prstGeom>
        </p:spPr>
      </p:pic>
      <p:sp>
        <p:nvSpPr>
          <p:cNvPr id="43" name="Text 35"/>
          <p:cNvSpPr/>
          <p:nvPr/>
        </p:nvSpPr>
        <p:spPr>
          <a:xfrm>
            <a:off x="1024128" y="2816352"/>
            <a:ext cx="1828800" cy="32004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Context Window</a:t>
            </a:r>
            <a:endParaRPr lang="en-US" sz="1300" dirty="0"/>
          </a:p>
        </p:txBody>
      </p:sp>
      <p:sp>
        <p:nvSpPr>
          <p:cNvPr id="44" name="Text 36"/>
          <p:cNvSpPr/>
          <p:nvPr/>
        </p:nvSpPr>
        <p:spPr>
          <a:xfrm>
            <a:off x="438912" y="3337560"/>
            <a:ext cx="2377440" cy="1143000"/>
          </a:xfrm>
          <a:prstGeom prst="rect">
            <a:avLst/>
          </a:prstGeom>
          <a:noFill/>
          <a:ln/>
        </p:spPr>
        <p:txBody>
          <a:bodyPr wrap="square" lIns="0" tIns="0" rIns="0" bIns="0" rtlCol="0" anchor="t"/>
          <a:lstStyle/>
          <a:p>
            <a:pPr indent="0" marL="0">
              <a:buNone/>
            </a:pPr>
            <a:r>
              <a:rPr lang="en-US" sz="950" dirty="0">
                <a:solidFill>
                  <a:srgbClr val="94A3B8"/>
                </a:solidFill>
                <a:latin typeface="Calibri" pitchFamily="34" charset="0"/>
                <a:ea typeface="Calibri" pitchFamily="34" charset="-122"/>
                <a:cs typeface="Calibri" pitchFamily="34" charset="-120"/>
              </a:rPr>
              <a:t>The “memory” of the AI model. It reads everything you send — your prompt, files, instructions — all at once. Limited to a fixed number of tokens. When it's full, the AI forgets the oldest parts.</a:t>
            </a:r>
            <a:endParaRPr lang="en-US" sz="950" dirty="0"/>
          </a:p>
        </p:txBody>
      </p:sp>
      <p:sp>
        <p:nvSpPr>
          <p:cNvPr id="45" name="Shape 37"/>
          <p:cNvSpPr/>
          <p:nvPr/>
        </p:nvSpPr>
        <p:spPr>
          <a:xfrm>
            <a:off x="3200400" y="2697480"/>
            <a:ext cx="2697480" cy="187452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46" name="Shape 38"/>
          <p:cNvSpPr/>
          <p:nvPr/>
        </p:nvSpPr>
        <p:spPr>
          <a:xfrm>
            <a:off x="3200400" y="2697480"/>
            <a:ext cx="54864" cy="1874520"/>
          </a:xfrm>
          <a:prstGeom prst="rect">
            <a:avLst/>
          </a:prstGeom>
          <a:solidFill>
            <a:srgbClr val="0D9488"/>
          </a:solidFill>
          <a:ln/>
        </p:spPr>
      </p:sp>
      <p:sp>
        <p:nvSpPr>
          <p:cNvPr id="47" name="Shape 39"/>
          <p:cNvSpPr/>
          <p:nvPr/>
        </p:nvSpPr>
        <p:spPr>
          <a:xfrm>
            <a:off x="3364992" y="2834640"/>
            <a:ext cx="457200" cy="457200"/>
          </a:xfrm>
          <a:prstGeom prst="ellipse">
            <a:avLst/>
          </a:prstGeom>
          <a:solidFill>
            <a:srgbClr val="0D9488"/>
          </a:solidFill>
          <a:ln/>
        </p:spPr>
      </p:sp>
      <p:pic>
        <p:nvPicPr>
          <p:cNvPr id="48" name="Image 6" descr="preencoded.png">    </p:cNvPr>
          <p:cNvPicPr>
            <a:picLocks noChangeAspect="1"/>
          </p:cNvPicPr>
          <p:nvPr/>
        </p:nvPicPr>
        <p:blipFill>
          <a:blip r:embed="rId7"/>
          <a:stretch>
            <a:fillRect/>
          </a:stretch>
        </p:blipFill>
        <p:spPr>
          <a:xfrm>
            <a:off x="3456432" y="2926080"/>
            <a:ext cx="274320" cy="274320"/>
          </a:xfrm>
          <a:prstGeom prst="rect">
            <a:avLst/>
          </a:prstGeom>
        </p:spPr>
      </p:pic>
      <p:sp>
        <p:nvSpPr>
          <p:cNvPr id="49" name="Text 40"/>
          <p:cNvSpPr/>
          <p:nvPr/>
        </p:nvSpPr>
        <p:spPr>
          <a:xfrm>
            <a:off x="3950208" y="2816352"/>
            <a:ext cx="1828800" cy="32004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Tokens</a:t>
            </a:r>
            <a:endParaRPr lang="en-US" sz="1300" dirty="0"/>
          </a:p>
        </p:txBody>
      </p:sp>
      <p:sp>
        <p:nvSpPr>
          <p:cNvPr id="50" name="Text 41"/>
          <p:cNvSpPr/>
          <p:nvPr/>
        </p:nvSpPr>
        <p:spPr>
          <a:xfrm>
            <a:off x="3364992" y="3337560"/>
            <a:ext cx="2377440" cy="1143000"/>
          </a:xfrm>
          <a:prstGeom prst="rect">
            <a:avLst/>
          </a:prstGeom>
          <a:noFill/>
          <a:ln/>
        </p:spPr>
        <p:txBody>
          <a:bodyPr wrap="square" lIns="0" tIns="0" rIns="0" bIns="0" rtlCol="0" anchor="t"/>
          <a:lstStyle/>
          <a:p>
            <a:pPr indent="0" marL="0">
              <a:buNone/>
            </a:pPr>
            <a:r>
              <a:rPr lang="en-US" sz="950" dirty="0">
                <a:solidFill>
                  <a:srgbClr val="94A3B8"/>
                </a:solidFill>
                <a:latin typeface="Calibri" pitchFamily="34" charset="0"/>
                <a:ea typeface="Calibri" pitchFamily="34" charset="-122"/>
                <a:cs typeface="Calibri" pitchFamily="34" charset="-120"/>
              </a:rPr>
              <a:t>Units of text the AI processes. Roughly 1 token ≈ ¾ of a word. A 200K token window ≈ 150K words. Every input and output consumes tokens from this budget.</a:t>
            </a:r>
            <a:endParaRPr lang="en-US" sz="950" dirty="0"/>
          </a:p>
        </p:txBody>
      </p:sp>
      <p:sp>
        <p:nvSpPr>
          <p:cNvPr id="51" name="Shape 42"/>
          <p:cNvSpPr/>
          <p:nvPr/>
        </p:nvSpPr>
        <p:spPr>
          <a:xfrm>
            <a:off x="6126480" y="2697480"/>
            <a:ext cx="2697480" cy="187452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52" name="Shape 43"/>
          <p:cNvSpPr/>
          <p:nvPr/>
        </p:nvSpPr>
        <p:spPr>
          <a:xfrm>
            <a:off x="6126480" y="2697480"/>
            <a:ext cx="54864" cy="1874520"/>
          </a:xfrm>
          <a:prstGeom prst="rect">
            <a:avLst/>
          </a:prstGeom>
          <a:solidFill>
            <a:srgbClr val="0D9488"/>
          </a:solidFill>
          <a:ln/>
        </p:spPr>
      </p:sp>
      <p:sp>
        <p:nvSpPr>
          <p:cNvPr id="53" name="Shape 44"/>
          <p:cNvSpPr/>
          <p:nvPr/>
        </p:nvSpPr>
        <p:spPr>
          <a:xfrm>
            <a:off x="6291072" y="2834640"/>
            <a:ext cx="457200" cy="457200"/>
          </a:xfrm>
          <a:prstGeom prst="ellipse">
            <a:avLst/>
          </a:prstGeom>
          <a:solidFill>
            <a:srgbClr val="0D9488"/>
          </a:solidFill>
          <a:ln/>
        </p:spPr>
      </p:sp>
      <p:pic>
        <p:nvPicPr>
          <p:cNvPr id="54" name="Image 7" descr="preencoded.png">    </p:cNvPr>
          <p:cNvPicPr>
            <a:picLocks noChangeAspect="1"/>
          </p:cNvPicPr>
          <p:nvPr/>
        </p:nvPicPr>
        <p:blipFill>
          <a:blip r:embed="rId8"/>
          <a:stretch>
            <a:fillRect/>
          </a:stretch>
        </p:blipFill>
        <p:spPr>
          <a:xfrm>
            <a:off x="6382512" y="2926080"/>
            <a:ext cx="274320" cy="274320"/>
          </a:xfrm>
          <a:prstGeom prst="rect">
            <a:avLst/>
          </a:prstGeom>
        </p:spPr>
      </p:pic>
      <p:sp>
        <p:nvSpPr>
          <p:cNvPr id="55" name="Text 45"/>
          <p:cNvSpPr/>
          <p:nvPr/>
        </p:nvSpPr>
        <p:spPr>
          <a:xfrm>
            <a:off x="6876288" y="2816352"/>
            <a:ext cx="1828800" cy="32004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AI Coding Agent</a:t>
            </a:r>
            <a:endParaRPr lang="en-US" sz="1300" dirty="0"/>
          </a:p>
        </p:txBody>
      </p:sp>
      <p:sp>
        <p:nvSpPr>
          <p:cNvPr id="56" name="Text 46"/>
          <p:cNvSpPr/>
          <p:nvPr/>
        </p:nvSpPr>
        <p:spPr>
          <a:xfrm>
            <a:off x="6291072" y="3337560"/>
            <a:ext cx="2377440" cy="1143000"/>
          </a:xfrm>
          <a:prstGeom prst="rect">
            <a:avLst/>
          </a:prstGeom>
          <a:noFill/>
          <a:ln/>
        </p:spPr>
        <p:txBody>
          <a:bodyPr wrap="square" lIns="0" tIns="0" rIns="0" bIns="0" rtlCol="0" anchor="t"/>
          <a:lstStyle/>
          <a:p>
            <a:pPr indent="0" marL="0">
              <a:buNone/>
            </a:pPr>
            <a:r>
              <a:rPr lang="en-US" sz="950" dirty="0">
                <a:solidFill>
                  <a:srgbClr val="94A3B8"/>
                </a:solidFill>
                <a:latin typeface="Calibri" pitchFamily="34" charset="0"/>
                <a:ea typeface="Calibri" pitchFamily="34" charset="-122"/>
                <a:cs typeface="Calibri" pitchFamily="34" charset="-120"/>
              </a:rPr>
              <a:t>An AI model connected to your IDE with the ability to read/write files, run commands, and browse your project. It doesn’t just chat — it takes actions in your codebase.</a:t>
            </a:r>
            <a:endParaRPr lang="en-US" sz="950" dirty="0"/>
          </a:p>
        </p:txBody>
      </p:sp>
      <p:sp>
        <p:nvSpPr>
          <p:cNvPr id="57" name="Text 47"/>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70 / 100</a:t>
            </a:r>
            <a:endParaRPr lang="en-US" sz="800"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name="Slide 71">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How BMAD Fits Our Organization</a:t>
            </a:r>
            <a:endParaRPr lang="en-US" sz="2600" dirty="0"/>
          </a:p>
        </p:txBody>
      </p:sp>
      <p:sp>
        <p:nvSpPr>
          <p:cNvPr id="5" name="Shape 3"/>
          <p:cNvSpPr/>
          <p:nvPr/>
        </p:nvSpPr>
        <p:spPr>
          <a:xfrm>
            <a:off x="457200" y="1143000"/>
            <a:ext cx="8229600" cy="105156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6" name="Shape 4"/>
          <p:cNvSpPr/>
          <p:nvPr/>
        </p:nvSpPr>
        <p:spPr>
          <a:xfrm>
            <a:off x="457200" y="1143000"/>
            <a:ext cx="54864" cy="1051560"/>
          </a:xfrm>
          <a:prstGeom prst="rect">
            <a:avLst/>
          </a:prstGeom>
          <a:solidFill>
            <a:srgbClr val="0D9488"/>
          </a:solidFill>
          <a:ln/>
        </p:spPr>
      </p:sp>
      <p:sp>
        <p:nvSpPr>
          <p:cNvPr id="7" name="Shape 5"/>
          <p:cNvSpPr/>
          <p:nvPr/>
        </p:nvSpPr>
        <p:spPr>
          <a:xfrm>
            <a:off x="731520" y="1371600"/>
            <a:ext cx="548640" cy="548640"/>
          </a:xfrm>
          <a:prstGeom prst="ellipse">
            <a:avLst/>
          </a:prstGeom>
          <a:solidFill>
            <a:srgbClr val="0D9488"/>
          </a:solidFill>
          <a:ln/>
        </p:spPr>
      </p:sp>
      <p:sp>
        <p:nvSpPr>
          <p:cNvPr id="8" name="Text 6"/>
          <p:cNvSpPr/>
          <p:nvPr/>
        </p:nvSpPr>
        <p:spPr>
          <a:xfrm>
            <a:off x="731520" y="1371600"/>
            <a:ext cx="548640" cy="548640"/>
          </a:xfrm>
          <a:prstGeom prst="rect">
            <a:avLst/>
          </a:prstGeom>
          <a:noFill/>
          <a:ln/>
        </p:spPr>
        <p:txBody>
          <a:bodyPr wrap="square" rtlCol="0" anchor="ctr"/>
          <a:lstStyle/>
          <a:p>
            <a:pPr algn="ctr" indent="0" marL="0">
              <a:buNone/>
            </a:pPr>
            <a:r>
              <a:rPr lang="en-US" sz="1800" b="1" dirty="0">
                <a:solidFill>
                  <a:srgbClr val="FFFFFF"/>
                </a:solidFill>
                <a:latin typeface="Calibri" pitchFamily="34" charset="0"/>
                <a:ea typeface="Calibri" pitchFamily="34" charset="-122"/>
                <a:cs typeface="Calibri" pitchFamily="34" charset="-120"/>
              </a:rPr>
              <a:t>1</a:t>
            </a:r>
            <a:endParaRPr lang="en-US" sz="1800" dirty="0"/>
          </a:p>
        </p:txBody>
      </p:sp>
      <p:sp>
        <p:nvSpPr>
          <p:cNvPr id="9" name="Text 7"/>
          <p:cNvSpPr/>
          <p:nvPr/>
        </p:nvSpPr>
        <p:spPr>
          <a:xfrm>
            <a:off x="1508760" y="1252728"/>
            <a:ext cx="2743200" cy="365760"/>
          </a:xfrm>
          <a:prstGeom prst="rect">
            <a:avLst/>
          </a:prstGeom>
          <a:noFill/>
          <a:ln/>
        </p:spPr>
        <p:txBody>
          <a:bodyPr wrap="square" lIns="0" tIns="0" rIns="0" bIns="0" rtlCol="0" anchor="ctr"/>
          <a:lstStyle/>
          <a:p>
            <a:pPr indent="0" marL="0">
              <a:buNone/>
            </a:pPr>
            <a:r>
              <a:rPr lang="en-US" sz="1600" b="1" dirty="0">
                <a:solidFill>
                  <a:srgbClr val="1E293B"/>
                </a:solidFill>
                <a:latin typeface="Calibri" pitchFamily="34" charset="0"/>
                <a:ea typeface="Calibri" pitchFamily="34" charset="-122"/>
                <a:cs typeface="Calibri" pitchFamily="34" charset="-120"/>
              </a:rPr>
              <a:t>BMAD Core</a:t>
            </a:r>
            <a:endParaRPr lang="en-US" sz="1600" dirty="0"/>
          </a:p>
        </p:txBody>
      </p:sp>
      <p:sp>
        <p:nvSpPr>
          <p:cNvPr id="10" name="Text 8"/>
          <p:cNvSpPr/>
          <p:nvPr/>
        </p:nvSpPr>
        <p:spPr>
          <a:xfrm>
            <a:off x="1508760" y="1581912"/>
            <a:ext cx="2743200" cy="320040"/>
          </a:xfrm>
          <a:prstGeom prst="rect">
            <a:avLst/>
          </a:prstGeom>
          <a:noFill/>
          <a:ln/>
        </p:spPr>
        <p:txBody>
          <a:bodyPr wrap="square" lIns="0" tIns="0" rIns="0" bIns="0" rtlCol="0" anchor="t"/>
          <a:lstStyle/>
          <a:p>
            <a:pPr indent="0" marL="0">
              <a:buNone/>
            </a:pPr>
            <a:r>
              <a:rPr lang="en-US" sz="1100" b="1" dirty="0">
                <a:solidFill>
                  <a:srgbClr val="0D9488"/>
                </a:solidFill>
                <a:latin typeface="Calibri" pitchFamily="34" charset="0"/>
                <a:ea typeface="Calibri" pitchFamily="34" charset="-122"/>
                <a:cs typeface="Calibri" pitchFamily="34" charset="-120"/>
              </a:rPr>
              <a:t>Agents, Workflows, Artifacts</a:t>
            </a:r>
            <a:endParaRPr lang="en-US" sz="1100" dirty="0"/>
          </a:p>
        </p:txBody>
      </p:sp>
      <p:sp>
        <p:nvSpPr>
          <p:cNvPr id="11" name="Text 9"/>
          <p:cNvSpPr/>
          <p:nvPr/>
        </p:nvSpPr>
        <p:spPr>
          <a:xfrm>
            <a:off x="4114800" y="1280160"/>
            <a:ext cx="4297680" cy="777240"/>
          </a:xfrm>
          <a:prstGeom prst="rect">
            <a:avLst/>
          </a:prstGeom>
          <a:noFill/>
          <a:ln/>
        </p:spPr>
        <p:txBody>
          <a:bodyPr wrap="square" lIns="0" tIns="0" rIns="0" bIns="0" rtlCol="0" anchor="ctr"/>
          <a:lstStyle/>
          <a:p>
            <a:pPr indent="0" marL="0">
              <a:buNone/>
            </a:pPr>
            <a:r>
              <a:rPr lang="en-US" sz="1100" dirty="0">
                <a:solidFill>
                  <a:srgbClr val="1E293B"/>
                </a:solidFill>
                <a:latin typeface="Calibri" pitchFamily="34" charset="0"/>
                <a:ea typeface="Calibri" pitchFamily="34" charset="-122"/>
                <a:cs typeface="Calibri" pitchFamily="34" charset="-120"/>
              </a:rPr>
              <a:t>The open-source framework provides the engine: specialized agents, guided workflows, and documentation-first development.</a:t>
            </a:r>
            <a:endParaRPr lang="en-US" sz="1100" dirty="0"/>
          </a:p>
        </p:txBody>
      </p:sp>
      <p:sp>
        <p:nvSpPr>
          <p:cNvPr id="12" name="Shape 10"/>
          <p:cNvSpPr/>
          <p:nvPr/>
        </p:nvSpPr>
        <p:spPr>
          <a:xfrm>
            <a:off x="457200" y="2423160"/>
            <a:ext cx="8229600" cy="1051560"/>
          </a:xfrm>
          <a:prstGeom prst="rect">
            <a:avLst/>
          </a:prstGeom>
          <a:solidFill>
            <a:srgbClr val="E2E8F0"/>
          </a:solidFill>
          <a:ln/>
          <a:effectLst>
            <a:outerShdw sx="100000" sy="100000" kx="0" ky="0" algn="bl" rotWithShape="0" blurRad="76200" dist="25400" dir="8100000">
              <a:srgbClr val="000000">
                <a:alpha val="12000"/>
              </a:srgbClr>
            </a:outerShdw>
          </a:effectLst>
        </p:spPr>
      </p:sp>
      <p:sp>
        <p:nvSpPr>
          <p:cNvPr id="13" name="Shape 11"/>
          <p:cNvSpPr/>
          <p:nvPr/>
        </p:nvSpPr>
        <p:spPr>
          <a:xfrm>
            <a:off x="457200" y="2423160"/>
            <a:ext cx="54864" cy="1051560"/>
          </a:xfrm>
          <a:prstGeom prst="rect">
            <a:avLst/>
          </a:prstGeom>
          <a:solidFill>
            <a:srgbClr val="0D9488"/>
          </a:solidFill>
          <a:ln/>
        </p:spPr>
      </p:sp>
      <p:sp>
        <p:nvSpPr>
          <p:cNvPr id="14" name="Shape 12"/>
          <p:cNvSpPr/>
          <p:nvPr/>
        </p:nvSpPr>
        <p:spPr>
          <a:xfrm>
            <a:off x="731520" y="2651760"/>
            <a:ext cx="548640" cy="548640"/>
          </a:xfrm>
          <a:prstGeom prst="ellipse">
            <a:avLst/>
          </a:prstGeom>
          <a:solidFill>
            <a:srgbClr val="0D9488"/>
          </a:solidFill>
          <a:ln/>
        </p:spPr>
      </p:sp>
      <p:sp>
        <p:nvSpPr>
          <p:cNvPr id="15" name="Text 13"/>
          <p:cNvSpPr/>
          <p:nvPr/>
        </p:nvSpPr>
        <p:spPr>
          <a:xfrm>
            <a:off x="731520" y="2651760"/>
            <a:ext cx="548640" cy="548640"/>
          </a:xfrm>
          <a:prstGeom prst="rect">
            <a:avLst/>
          </a:prstGeom>
          <a:noFill/>
          <a:ln/>
        </p:spPr>
        <p:txBody>
          <a:bodyPr wrap="square" rtlCol="0" anchor="ctr"/>
          <a:lstStyle/>
          <a:p>
            <a:pPr algn="ctr" indent="0" marL="0">
              <a:buNone/>
            </a:pPr>
            <a:r>
              <a:rPr lang="en-US" sz="1800" b="1" dirty="0">
                <a:solidFill>
                  <a:srgbClr val="FFFFFF"/>
                </a:solidFill>
                <a:latin typeface="Calibri" pitchFamily="34" charset="0"/>
                <a:ea typeface="Calibri" pitchFamily="34" charset="-122"/>
                <a:cs typeface="Calibri" pitchFamily="34" charset="-120"/>
              </a:rPr>
              <a:t>2</a:t>
            </a:r>
            <a:endParaRPr lang="en-US" sz="1800" dirty="0"/>
          </a:p>
        </p:txBody>
      </p:sp>
      <p:sp>
        <p:nvSpPr>
          <p:cNvPr id="16" name="Text 14"/>
          <p:cNvSpPr/>
          <p:nvPr/>
        </p:nvSpPr>
        <p:spPr>
          <a:xfrm>
            <a:off x="1508760" y="2532888"/>
            <a:ext cx="2743200" cy="365760"/>
          </a:xfrm>
          <a:prstGeom prst="rect">
            <a:avLst/>
          </a:prstGeom>
          <a:noFill/>
          <a:ln/>
        </p:spPr>
        <p:txBody>
          <a:bodyPr wrap="square" lIns="0" tIns="0" rIns="0" bIns="0" rtlCol="0" anchor="ctr"/>
          <a:lstStyle/>
          <a:p>
            <a:pPr indent="0" marL="0">
              <a:buNone/>
            </a:pPr>
            <a:r>
              <a:rPr lang="en-US" sz="1600" b="1" dirty="0">
                <a:solidFill>
                  <a:srgbClr val="1E293B"/>
                </a:solidFill>
                <a:latin typeface="Calibri" pitchFamily="34" charset="0"/>
                <a:ea typeface="Calibri" pitchFamily="34" charset="-122"/>
                <a:cs typeface="Calibri" pitchFamily="34" charset="-120"/>
              </a:rPr>
              <a:t>MA-Agents</a:t>
            </a:r>
            <a:endParaRPr lang="en-US" sz="1600" dirty="0"/>
          </a:p>
        </p:txBody>
      </p:sp>
      <p:sp>
        <p:nvSpPr>
          <p:cNvPr id="17" name="Text 15"/>
          <p:cNvSpPr/>
          <p:nvPr/>
        </p:nvSpPr>
        <p:spPr>
          <a:xfrm>
            <a:off x="1508760" y="2862072"/>
            <a:ext cx="2743200" cy="320040"/>
          </a:xfrm>
          <a:prstGeom prst="rect">
            <a:avLst/>
          </a:prstGeom>
          <a:noFill/>
          <a:ln/>
        </p:spPr>
        <p:txBody>
          <a:bodyPr wrap="square" lIns="0" tIns="0" rIns="0" bIns="0" rtlCol="0" anchor="t"/>
          <a:lstStyle/>
          <a:p>
            <a:pPr indent="0" marL="0">
              <a:buNone/>
            </a:pPr>
            <a:r>
              <a:rPr lang="en-US" sz="1100" b="1" dirty="0">
                <a:solidFill>
                  <a:srgbClr val="0D9488"/>
                </a:solidFill>
                <a:latin typeface="Calibri" pitchFamily="34" charset="0"/>
                <a:ea typeface="Calibri" pitchFamily="34" charset="-122"/>
                <a:cs typeface="Calibri" pitchFamily="34" charset="-120"/>
              </a:rPr>
              <a:t>Our Standards &amp; Directives</a:t>
            </a:r>
            <a:endParaRPr lang="en-US" sz="1100" dirty="0"/>
          </a:p>
        </p:txBody>
      </p:sp>
      <p:sp>
        <p:nvSpPr>
          <p:cNvPr id="18" name="Text 16"/>
          <p:cNvSpPr/>
          <p:nvPr/>
        </p:nvSpPr>
        <p:spPr>
          <a:xfrm>
            <a:off x="4114800" y="2560320"/>
            <a:ext cx="4297680" cy="777240"/>
          </a:xfrm>
          <a:prstGeom prst="rect">
            <a:avLst/>
          </a:prstGeom>
          <a:noFill/>
          <a:ln/>
        </p:spPr>
        <p:txBody>
          <a:bodyPr wrap="square" lIns="0" tIns="0" rIns="0" bIns="0" rtlCol="0" anchor="ctr"/>
          <a:lstStyle/>
          <a:p>
            <a:pPr indent="0" marL="0">
              <a:buNone/>
            </a:pPr>
            <a:r>
              <a:rPr lang="en-US" sz="1100" dirty="0">
                <a:solidFill>
                  <a:srgbClr val="1E293B"/>
                </a:solidFill>
                <a:latin typeface="Calibri" pitchFamily="34" charset="0"/>
                <a:ea typeface="Calibri" pitchFamily="34" charset="-122"/>
                <a:cs typeface="Calibri" pitchFamily="34" charset="-120"/>
              </a:rPr>
              <a:t>Custom skills, policies, and tools that enforce our development standards: branching strategy, security, code review gates, testing requirements.</a:t>
            </a:r>
            <a:endParaRPr lang="en-US" sz="1100" dirty="0"/>
          </a:p>
        </p:txBody>
      </p:sp>
      <p:sp>
        <p:nvSpPr>
          <p:cNvPr id="19" name="Shape 17"/>
          <p:cNvSpPr/>
          <p:nvPr/>
        </p:nvSpPr>
        <p:spPr>
          <a:xfrm>
            <a:off x="457200" y="3703320"/>
            <a:ext cx="8229600" cy="105156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20" name="Shape 18"/>
          <p:cNvSpPr/>
          <p:nvPr/>
        </p:nvSpPr>
        <p:spPr>
          <a:xfrm>
            <a:off x="457200" y="3703320"/>
            <a:ext cx="54864" cy="1051560"/>
          </a:xfrm>
          <a:prstGeom prst="rect">
            <a:avLst/>
          </a:prstGeom>
          <a:solidFill>
            <a:srgbClr val="0D9488"/>
          </a:solidFill>
          <a:ln/>
        </p:spPr>
      </p:sp>
      <p:sp>
        <p:nvSpPr>
          <p:cNvPr id="21" name="Shape 19"/>
          <p:cNvSpPr/>
          <p:nvPr/>
        </p:nvSpPr>
        <p:spPr>
          <a:xfrm>
            <a:off x="731520" y="3931920"/>
            <a:ext cx="548640" cy="548640"/>
          </a:xfrm>
          <a:prstGeom prst="ellipse">
            <a:avLst/>
          </a:prstGeom>
          <a:solidFill>
            <a:srgbClr val="0D9488"/>
          </a:solidFill>
          <a:ln/>
        </p:spPr>
      </p:sp>
      <p:sp>
        <p:nvSpPr>
          <p:cNvPr id="22" name="Text 20"/>
          <p:cNvSpPr/>
          <p:nvPr/>
        </p:nvSpPr>
        <p:spPr>
          <a:xfrm>
            <a:off x="731520" y="3931920"/>
            <a:ext cx="548640" cy="548640"/>
          </a:xfrm>
          <a:prstGeom prst="rect">
            <a:avLst/>
          </a:prstGeom>
          <a:noFill/>
          <a:ln/>
        </p:spPr>
        <p:txBody>
          <a:bodyPr wrap="square" rtlCol="0" anchor="ctr"/>
          <a:lstStyle/>
          <a:p>
            <a:pPr algn="ctr" indent="0" marL="0">
              <a:buNone/>
            </a:pPr>
            <a:r>
              <a:rPr lang="en-US" sz="1800" b="1" dirty="0">
                <a:solidFill>
                  <a:srgbClr val="FFFFFF"/>
                </a:solidFill>
                <a:latin typeface="Calibri" pitchFamily="34" charset="0"/>
                <a:ea typeface="Calibri" pitchFamily="34" charset="-122"/>
                <a:cs typeface="Calibri" pitchFamily="34" charset="-120"/>
              </a:rPr>
              <a:t>3</a:t>
            </a:r>
            <a:endParaRPr lang="en-US" sz="1800" dirty="0"/>
          </a:p>
        </p:txBody>
      </p:sp>
      <p:sp>
        <p:nvSpPr>
          <p:cNvPr id="23" name="Text 21"/>
          <p:cNvSpPr/>
          <p:nvPr/>
        </p:nvSpPr>
        <p:spPr>
          <a:xfrm>
            <a:off x="1508760" y="3813048"/>
            <a:ext cx="2743200" cy="365760"/>
          </a:xfrm>
          <a:prstGeom prst="rect">
            <a:avLst/>
          </a:prstGeom>
          <a:noFill/>
          <a:ln/>
        </p:spPr>
        <p:txBody>
          <a:bodyPr wrap="square" lIns="0" tIns="0" rIns="0" bIns="0" rtlCol="0" anchor="ctr"/>
          <a:lstStyle/>
          <a:p>
            <a:pPr indent="0" marL="0">
              <a:buNone/>
            </a:pPr>
            <a:r>
              <a:rPr lang="en-US" sz="1600" b="1" dirty="0">
                <a:solidFill>
                  <a:srgbClr val="1E293B"/>
                </a:solidFill>
                <a:latin typeface="Calibri" pitchFamily="34" charset="0"/>
                <a:ea typeface="Calibri" pitchFamily="34" charset="-122"/>
                <a:cs typeface="Calibri" pitchFamily="34" charset="-120"/>
              </a:rPr>
              <a:t>Developer Tooling</a:t>
            </a:r>
            <a:endParaRPr lang="en-US" sz="1600" dirty="0"/>
          </a:p>
        </p:txBody>
      </p:sp>
      <p:sp>
        <p:nvSpPr>
          <p:cNvPr id="24" name="Text 22"/>
          <p:cNvSpPr/>
          <p:nvPr/>
        </p:nvSpPr>
        <p:spPr>
          <a:xfrm>
            <a:off x="1508760" y="4142232"/>
            <a:ext cx="2743200" cy="320040"/>
          </a:xfrm>
          <a:prstGeom prst="rect">
            <a:avLst/>
          </a:prstGeom>
          <a:noFill/>
          <a:ln/>
        </p:spPr>
        <p:txBody>
          <a:bodyPr wrap="square" lIns="0" tIns="0" rIns="0" bIns="0" rtlCol="0" anchor="t"/>
          <a:lstStyle/>
          <a:p>
            <a:pPr indent="0" marL="0">
              <a:buNone/>
            </a:pPr>
            <a:r>
              <a:rPr lang="en-US" sz="1100" b="1" dirty="0">
                <a:solidFill>
                  <a:srgbClr val="0D9488"/>
                </a:solidFill>
                <a:latin typeface="Calibri" pitchFamily="34" charset="0"/>
                <a:ea typeface="Calibri" pitchFamily="34" charset="-122"/>
                <a:cs typeface="Calibri" pitchFamily="34" charset="-120"/>
              </a:rPr>
              <a:t>Claude Code + Cline</a:t>
            </a:r>
            <a:endParaRPr lang="en-US" sz="1100" dirty="0"/>
          </a:p>
        </p:txBody>
      </p:sp>
      <p:sp>
        <p:nvSpPr>
          <p:cNvPr id="25" name="Text 23"/>
          <p:cNvSpPr/>
          <p:nvPr/>
        </p:nvSpPr>
        <p:spPr>
          <a:xfrm>
            <a:off x="4114800" y="3840480"/>
            <a:ext cx="4297680" cy="777240"/>
          </a:xfrm>
          <a:prstGeom prst="rect">
            <a:avLst/>
          </a:prstGeom>
          <a:noFill/>
          <a:ln/>
        </p:spPr>
        <p:txBody>
          <a:bodyPr wrap="square" lIns="0" tIns="0" rIns="0" bIns="0" rtlCol="0" anchor="ctr"/>
          <a:lstStyle/>
          <a:p>
            <a:pPr indent="0" marL="0">
              <a:buNone/>
            </a:pPr>
            <a:r>
              <a:rPr lang="en-US" sz="1100" dirty="0">
                <a:solidFill>
                  <a:srgbClr val="1E293B"/>
                </a:solidFill>
                <a:latin typeface="Calibri" pitchFamily="34" charset="0"/>
                <a:ea typeface="Calibri" pitchFamily="34" charset="-122"/>
                <a:cs typeface="Calibri" pitchFamily="34" charset="-120"/>
              </a:rPr>
              <a:t>The AI IDEs where developers interact with BMAD agents. Agents load into these tools and guide the developer through each workflow step.</a:t>
            </a:r>
            <a:endParaRPr lang="en-US" sz="1100" dirty="0"/>
          </a:p>
        </p:txBody>
      </p:sp>
      <p:sp>
        <p:nvSpPr>
          <p:cNvPr id="26" name="Text 24"/>
          <p:cNvSpPr/>
          <p:nvPr/>
        </p:nvSpPr>
        <p:spPr>
          <a:xfrm>
            <a:off x="4297680" y="2176272"/>
            <a:ext cx="548640" cy="274320"/>
          </a:xfrm>
          <a:prstGeom prst="rect">
            <a:avLst/>
          </a:prstGeom>
          <a:noFill/>
          <a:ln/>
        </p:spPr>
        <p:txBody>
          <a:bodyPr wrap="square" rtlCol="0" anchor="ctr"/>
          <a:lstStyle/>
          <a:p>
            <a:pPr algn="ctr" indent="0" marL="0">
              <a:buNone/>
            </a:pPr>
            <a:r>
              <a:rPr lang="en-US" sz="1600" dirty="0">
                <a:solidFill>
                  <a:srgbClr val="0D9488"/>
                </a:solidFill>
              </a:rPr>
              <a:t>▼</a:t>
            </a:r>
            <a:endParaRPr lang="en-US" sz="1600" dirty="0"/>
          </a:p>
        </p:txBody>
      </p:sp>
      <p:sp>
        <p:nvSpPr>
          <p:cNvPr id="27" name="Text 25"/>
          <p:cNvSpPr/>
          <p:nvPr/>
        </p:nvSpPr>
        <p:spPr>
          <a:xfrm>
            <a:off x="4297680" y="3456432"/>
            <a:ext cx="548640" cy="274320"/>
          </a:xfrm>
          <a:prstGeom prst="rect">
            <a:avLst/>
          </a:prstGeom>
          <a:noFill/>
          <a:ln/>
        </p:spPr>
        <p:txBody>
          <a:bodyPr wrap="square" rtlCol="0" anchor="ctr"/>
          <a:lstStyle/>
          <a:p>
            <a:pPr algn="ctr" indent="0" marL="0">
              <a:buNone/>
            </a:pPr>
            <a:r>
              <a:rPr lang="en-US" sz="1600" dirty="0">
                <a:solidFill>
                  <a:srgbClr val="0D9488"/>
                </a:solidFill>
              </a:rPr>
              <a:t>▼</a:t>
            </a:r>
            <a:endParaRPr lang="en-US" sz="1600" dirty="0"/>
          </a:p>
        </p:txBody>
      </p:sp>
      <p:sp>
        <p:nvSpPr>
          <p:cNvPr id="28" name="Text 26"/>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71 / 100</a:t>
            </a:r>
            <a:endParaRPr lang="en-US" sz="800"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name="Slide 72">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Documentation-First Development</a:t>
            </a:r>
            <a:endParaRPr lang="en-US" sz="2600" dirty="0"/>
          </a:p>
        </p:txBody>
      </p:sp>
      <p:sp>
        <p:nvSpPr>
          <p:cNvPr id="5" name="Text 3"/>
          <p:cNvSpPr/>
          <p:nvPr/>
        </p:nvSpPr>
        <p:spPr>
          <a:xfrm>
            <a:off x="457200" y="1051560"/>
            <a:ext cx="8229600" cy="365760"/>
          </a:xfrm>
          <a:prstGeom prst="rect">
            <a:avLst/>
          </a:prstGeom>
          <a:noFill/>
          <a:ln/>
        </p:spPr>
        <p:txBody>
          <a:bodyPr wrap="square" rtlCol="0" anchor="ctr"/>
          <a:lstStyle/>
          <a:p>
            <a:pPr algn="ctr" indent="0" marL="0">
              <a:buNone/>
            </a:pPr>
            <a:r>
              <a:rPr lang="en-US" sz="1300" dirty="0">
                <a:solidFill>
                  <a:srgbClr val="1E293B"/>
                </a:solidFill>
                <a:latin typeface="Calibri" pitchFamily="34" charset="0"/>
                <a:ea typeface="Calibri" pitchFamily="34" charset="-122"/>
                <a:cs typeface="Calibri" pitchFamily="34" charset="-120"/>
              </a:rPr>
              <a:t>Artifacts are the single source of truth — just like DIDs (Data Item Descriptions) in MIL-STD-498</a:t>
            </a:r>
            <a:endParaRPr lang="en-US" sz="1300" dirty="0"/>
          </a:p>
        </p:txBody>
      </p:sp>
      <p:sp>
        <p:nvSpPr>
          <p:cNvPr id="6" name="Shape 4"/>
          <p:cNvSpPr/>
          <p:nvPr/>
        </p:nvSpPr>
        <p:spPr>
          <a:xfrm>
            <a:off x="365760" y="1645920"/>
            <a:ext cx="1463040" cy="1097280"/>
          </a:xfrm>
          <a:prstGeom prst="rect">
            <a:avLst/>
          </a:prstGeom>
          <a:solidFill>
            <a:srgbClr val="0D9488"/>
          </a:solidFill>
          <a:ln/>
          <a:effectLst>
            <a:outerShdw sx="100000" sy="100000" kx="0" ky="0" algn="bl" rotWithShape="0" blurRad="76200" dist="25400" dir="8100000">
              <a:srgbClr val="000000">
                <a:alpha val="12000"/>
              </a:srgbClr>
            </a:outerShdw>
          </a:effectLst>
        </p:spPr>
      </p:sp>
      <p:sp>
        <p:nvSpPr>
          <p:cNvPr id="7" name="Text 5"/>
          <p:cNvSpPr/>
          <p:nvPr/>
        </p:nvSpPr>
        <p:spPr>
          <a:xfrm>
            <a:off x="365760" y="1691640"/>
            <a:ext cx="1463040" cy="685800"/>
          </a:xfrm>
          <a:prstGeom prst="rect">
            <a:avLst/>
          </a:prstGeom>
          <a:noFill/>
          <a:ln/>
        </p:spPr>
        <p:txBody>
          <a:bodyPr wrap="square" rtlCol="0" anchor="ctr"/>
          <a:lstStyle/>
          <a:p>
            <a:pPr algn="ctr" indent="0" marL="0">
              <a:buNone/>
            </a:pPr>
            <a:r>
              <a:rPr lang="en-US" sz="1200" b="1" dirty="0">
                <a:solidFill>
                  <a:srgbClr val="FFFFFF"/>
                </a:solidFill>
                <a:latin typeface="Calibri" pitchFamily="34" charset="0"/>
                <a:ea typeface="Calibri" pitchFamily="34" charset="-122"/>
                <a:cs typeface="Calibri" pitchFamily="34" charset="-120"/>
              </a:rPr>
              <a:t>Project</a:t>
            </a:r>
            <a:endParaRPr lang="en-US" sz="1200" dirty="0"/>
          </a:p>
          <a:p>
            <a:pPr algn="ctr" indent="0" marL="0">
              <a:buNone/>
            </a:pPr>
            <a:r>
              <a:rPr lang="en-US" sz="1200" b="1" dirty="0">
                <a:solidFill>
                  <a:srgbClr val="FFFFFF"/>
                </a:solidFill>
                <a:latin typeface="Calibri" pitchFamily="34" charset="0"/>
                <a:ea typeface="Calibri" pitchFamily="34" charset="-122"/>
                <a:cs typeface="Calibri" pitchFamily="34" charset="-120"/>
              </a:rPr>
              <a:t>Brief</a:t>
            </a:r>
            <a:endParaRPr lang="en-US" sz="1200" dirty="0"/>
          </a:p>
        </p:txBody>
      </p:sp>
      <p:sp>
        <p:nvSpPr>
          <p:cNvPr id="8" name="Text 6"/>
          <p:cNvSpPr/>
          <p:nvPr/>
        </p:nvSpPr>
        <p:spPr>
          <a:xfrm>
            <a:off x="365760" y="2423160"/>
            <a:ext cx="1463040" cy="274320"/>
          </a:xfrm>
          <a:prstGeom prst="rect">
            <a:avLst/>
          </a:prstGeom>
          <a:noFill/>
          <a:ln/>
        </p:spPr>
        <p:txBody>
          <a:bodyPr wrap="square" rtlCol="0" anchor="ctr"/>
          <a:lstStyle/>
          <a:p>
            <a:pPr algn="ctr" indent="0" marL="0">
              <a:buNone/>
            </a:pPr>
            <a:r>
              <a:rPr lang="en-US" sz="900" dirty="0">
                <a:solidFill>
                  <a:srgbClr val="CCEDFC"/>
                </a:solidFill>
                <a:latin typeface="Calibri" pitchFamily="34" charset="0"/>
                <a:ea typeface="Calibri" pitchFamily="34" charset="-122"/>
                <a:cs typeface="Calibri" pitchFamily="34" charset="-120"/>
              </a:rPr>
              <a:t>Analyst</a:t>
            </a:r>
            <a:endParaRPr lang="en-US" sz="900" dirty="0"/>
          </a:p>
        </p:txBody>
      </p:sp>
      <p:sp>
        <p:nvSpPr>
          <p:cNvPr id="9" name="Text 7"/>
          <p:cNvSpPr/>
          <p:nvPr/>
        </p:nvSpPr>
        <p:spPr>
          <a:xfrm>
            <a:off x="1828800" y="1920240"/>
            <a:ext cx="292608" cy="365760"/>
          </a:xfrm>
          <a:prstGeom prst="rect">
            <a:avLst/>
          </a:prstGeom>
          <a:noFill/>
          <a:ln/>
        </p:spPr>
        <p:txBody>
          <a:bodyPr wrap="square" rtlCol="0" anchor="ctr"/>
          <a:lstStyle/>
          <a:p>
            <a:pPr algn="ctr" indent="0" marL="0">
              <a:buNone/>
            </a:pPr>
            <a:r>
              <a:rPr lang="en-US" sz="1400" dirty="0">
                <a:solidFill>
                  <a:srgbClr val="0D9488"/>
                </a:solidFill>
              </a:rPr>
              <a:t>▶</a:t>
            </a:r>
            <a:endParaRPr lang="en-US" sz="1400" dirty="0"/>
          </a:p>
        </p:txBody>
      </p:sp>
      <p:sp>
        <p:nvSpPr>
          <p:cNvPr id="10" name="Shape 8"/>
          <p:cNvSpPr/>
          <p:nvPr/>
        </p:nvSpPr>
        <p:spPr>
          <a:xfrm>
            <a:off x="2121408" y="1645920"/>
            <a:ext cx="1463040" cy="1097280"/>
          </a:xfrm>
          <a:prstGeom prst="rect">
            <a:avLst/>
          </a:prstGeom>
          <a:solidFill>
            <a:srgbClr val="0891B2"/>
          </a:solidFill>
          <a:ln/>
          <a:effectLst>
            <a:outerShdw sx="100000" sy="100000" kx="0" ky="0" algn="bl" rotWithShape="0" blurRad="76200" dist="25400" dir="8100000">
              <a:srgbClr val="000000">
                <a:alpha val="12000"/>
              </a:srgbClr>
            </a:outerShdw>
          </a:effectLst>
        </p:spPr>
      </p:sp>
      <p:sp>
        <p:nvSpPr>
          <p:cNvPr id="11" name="Text 9"/>
          <p:cNvSpPr/>
          <p:nvPr/>
        </p:nvSpPr>
        <p:spPr>
          <a:xfrm>
            <a:off x="2121408" y="1691640"/>
            <a:ext cx="1463040" cy="685800"/>
          </a:xfrm>
          <a:prstGeom prst="rect">
            <a:avLst/>
          </a:prstGeom>
          <a:noFill/>
          <a:ln/>
        </p:spPr>
        <p:txBody>
          <a:bodyPr wrap="square" rtlCol="0" anchor="ctr"/>
          <a:lstStyle/>
          <a:p>
            <a:pPr algn="ctr" indent="0" marL="0">
              <a:buNone/>
            </a:pPr>
            <a:r>
              <a:rPr lang="en-US" sz="1200" b="1" dirty="0">
                <a:solidFill>
                  <a:srgbClr val="FFFFFF"/>
                </a:solidFill>
                <a:latin typeface="Calibri" pitchFamily="34" charset="0"/>
                <a:ea typeface="Calibri" pitchFamily="34" charset="-122"/>
                <a:cs typeface="Calibri" pitchFamily="34" charset="-120"/>
              </a:rPr>
              <a:t>PRD</a:t>
            </a:r>
            <a:endParaRPr lang="en-US" sz="1200" dirty="0"/>
          </a:p>
        </p:txBody>
      </p:sp>
      <p:sp>
        <p:nvSpPr>
          <p:cNvPr id="12" name="Text 10"/>
          <p:cNvSpPr/>
          <p:nvPr/>
        </p:nvSpPr>
        <p:spPr>
          <a:xfrm>
            <a:off x="2121408" y="2423160"/>
            <a:ext cx="1463040" cy="274320"/>
          </a:xfrm>
          <a:prstGeom prst="rect">
            <a:avLst/>
          </a:prstGeom>
          <a:noFill/>
          <a:ln/>
        </p:spPr>
        <p:txBody>
          <a:bodyPr wrap="square" rtlCol="0" anchor="ctr"/>
          <a:lstStyle/>
          <a:p>
            <a:pPr algn="ctr" indent="0" marL="0">
              <a:buNone/>
            </a:pPr>
            <a:r>
              <a:rPr lang="en-US" sz="900" dirty="0">
                <a:solidFill>
                  <a:srgbClr val="CCEDFC"/>
                </a:solidFill>
                <a:latin typeface="Calibri" pitchFamily="34" charset="0"/>
                <a:ea typeface="Calibri" pitchFamily="34" charset="-122"/>
                <a:cs typeface="Calibri" pitchFamily="34" charset="-120"/>
              </a:rPr>
              <a:t>PM Agent</a:t>
            </a:r>
            <a:endParaRPr lang="en-US" sz="900" dirty="0"/>
          </a:p>
        </p:txBody>
      </p:sp>
      <p:sp>
        <p:nvSpPr>
          <p:cNvPr id="13" name="Text 11"/>
          <p:cNvSpPr/>
          <p:nvPr/>
        </p:nvSpPr>
        <p:spPr>
          <a:xfrm>
            <a:off x="3584448" y="1920240"/>
            <a:ext cx="292608" cy="365760"/>
          </a:xfrm>
          <a:prstGeom prst="rect">
            <a:avLst/>
          </a:prstGeom>
          <a:noFill/>
          <a:ln/>
        </p:spPr>
        <p:txBody>
          <a:bodyPr wrap="square" rtlCol="0" anchor="ctr"/>
          <a:lstStyle/>
          <a:p>
            <a:pPr algn="ctr" indent="0" marL="0">
              <a:buNone/>
            </a:pPr>
            <a:r>
              <a:rPr lang="en-US" sz="1400" dirty="0">
                <a:solidFill>
                  <a:srgbClr val="0D9488"/>
                </a:solidFill>
              </a:rPr>
              <a:t>▶</a:t>
            </a:r>
            <a:endParaRPr lang="en-US" sz="1400" dirty="0"/>
          </a:p>
        </p:txBody>
      </p:sp>
      <p:sp>
        <p:nvSpPr>
          <p:cNvPr id="14" name="Shape 12"/>
          <p:cNvSpPr/>
          <p:nvPr/>
        </p:nvSpPr>
        <p:spPr>
          <a:xfrm>
            <a:off x="3877056" y="1645920"/>
            <a:ext cx="1463040" cy="1097280"/>
          </a:xfrm>
          <a:prstGeom prst="rect">
            <a:avLst/>
          </a:prstGeom>
          <a:solidFill>
            <a:srgbClr val="0E7490"/>
          </a:solidFill>
          <a:ln/>
          <a:effectLst>
            <a:outerShdw sx="100000" sy="100000" kx="0" ky="0" algn="bl" rotWithShape="0" blurRad="76200" dist="25400" dir="8100000">
              <a:srgbClr val="000000">
                <a:alpha val="12000"/>
              </a:srgbClr>
            </a:outerShdw>
          </a:effectLst>
        </p:spPr>
      </p:sp>
      <p:sp>
        <p:nvSpPr>
          <p:cNvPr id="15" name="Text 13"/>
          <p:cNvSpPr/>
          <p:nvPr/>
        </p:nvSpPr>
        <p:spPr>
          <a:xfrm>
            <a:off x="3877056" y="1691640"/>
            <a:ext cx="1463040" cy="685800"/>
          </a:xfrm>
          <a:prstGeom prst="rect">
            <a:avLst/>
          </a:prstGeom>
          <a:noFill/>
          <a:ln/>
        </p:spPr>
        <p:txBody>
          <a:bodyPr wrap="square" rtlCol="0" anchor="ctr"/>
          <a:lstStyle/>
          <a:p>
            <a:pPr algn="ctr" indent="0" marL="0">
              <a:buNone/>
            </a:pPr>
            <a:r>
              <a:rPr lang="en-US" sz="1200" b="1" dirty="0">
                <a:solidFill>
                  <a:srgbClr val="FFFFFF"/>
                </a:solidFill>
                <a:latin typeface="Calibri" pitchFamily="34" charset="0"/>
                <a:ea typeface="Calibri" pitchFamily="34" charset="-122"/>
                <a:cs typeface="Calibri" pitchFamily="34" charset="-120"/>
              </a:rPr>
              <a:t>Architecture</a:t>
            </a:r>
            <a:endParaRPr lang="en-US" sz="1200" dirty="0"/>
          </a:p>
          <a:p>
            <a:pPr algn="ctr" indent="0" marL="0">
              <a:buNone/>
            </a:pPr>
            <a:r>
              <a:rPr lang="en-US" sz="1200" b="1" dirty="0">
                <a:solidFill>
                  <a:srgbClr val="FFFFFF"/>
                </a:solidFill>
                <a:latin typeface="Calibri" pitchFamily="34" charset="0"/>
                <a:ea typeface="Calibri" pitchFamily="34" charset="-122"/>
                <a:cs typeface="Calibri" pitchFamily="34" charset="-120"/>
              </a:rPr>
              <a:t>Doc</a:t>
            </a:r>
            <a:endParaRPr lang="en-US" sz="1200" dirty="0"/>
          </a:p>
        </p:txBody>
      </p:sp>
      <p:sp>
        <p:nvSpPr>
          <p:cNvPr id="16" name="Text 14"/>
          <p:cNvSpPr/>
          <p:nvPr/>
        </p:nvSpPr>
        <p:spPr>
          <a:xfrm>
            <a:off x="3877056" y="2423160"/>
            <a:ext cx="1463040" cy="274320"/>
          </a:xfrm>
          <a:prstGeom prst="rect">
            <a:avLst/>
          </a:prstGeom>
          <a:noFill/>
          <a:ln/>
        </p:spPr>
        <p:txBody>
          <a:bodyPr wrap="square" rtlCol="0" anchor="ctr"/>
          <a:lstStyle/>
          <a:p>
            <a:pPr algn="ctr" indent="0" marL="0">
              <a:buNone/>
            </a:pPr>
            <a:r>
              <a:rPr lang="en-US" sz="900" dirty="0">
                <a:solidFill>
                  <a:srgbClr val="CCEDFC"/>
                </a:solidFill>
                <a:latin typeface="Calibri" pitchFamily="34" charset="0"/>
                <a:ea typeface="Calibri" pitchFamily="34" charset="-122"/>
                <a:cs typeface="Calibri" pitchFamily="34" charset="-120"/>
              </a:rPr>
              <a:t>Architect</a:t>
            </a:r>
            <a:endParaRPr lang="en-US" sz="900" dirty="0"/>
          </a:p>
        </p:txBody>
      </p:sp>
      <p:sp>
        <p:nvSpPr>
          <p:cNvPr id="17" name="Text 15"/>
          <p:cNvSpPr/>
          <p:nvPr/>
        </p:nvSpPr>
        <p:spPr>
          <a:xfrm>
            <a:off x="5340096" y="1920240"/>
            <a:ext cx="292608" cy="365760"/>
          </a:xfrm>
          <a:prstGeom prst="rect">
            <a:avLst/>
          </a:prstGeom>
          <a:noFill/>
          <a:ln/>
        </p:spPr>
        <p:txBody>
          <a:bodyPr wrap="square" rtlCol="0" anchor="ctr"/>
          <a:lstStyle/>
          <a:p>
            <a:pPr algn="ctr" indent="0" marL="0">
              <a:buNone/>
            </a:pPr>
            <a:r>
              <a:rPr lang="en-US" sz="1400" dirty="0">
                <a:solidFill>
                  <a:srgbClr val="0D9488"/>
                </a:solidFill>
              </a:rPr>
              <a:t>▶</a:t>
            </a:r>
            <a:endParaRPr lang="en-US" sz="1400" dirty="0"/>
          </a:p>
        </p:txBody>
      </p:sp>
      <p:sp>
        <p:nvSpPr>
          <p:cNvPr id="18" name="Shape 16"/>
          <p:cNvSpPr/>
          <p:nvPr/>
        </p:nvSpPr>
        <p:spPr>
          <a:xfrm>
            <a:off x="5632704" y="1645920"/>
            <a:ext cx="1463040" cy="1097280"/>
          </a:xfrm>
          <a:prstGeom prst="rect">
            <a:avLst/>
          </a:prstGeom>
          <a:solidFill>
            <a:srgbClr val="155E75"/>
          </a:solidFill>
          <a:ln/>
          <a:effectLst>
            <a:outerShdw sx="100000" sy="100000" kx="0" ky="0" algn="bl" rotWithShape="0" blurRad="76200" dist="25400" dir="8100000">
              <a:srgbClr val="000000">
                <a:alpha val="12000"/>
              </a:srgbClr>
            </a:outerShdw>
          </a:effectLst>
        </p:spPr>
      </p:sp>
      <p:sp>
        <p:nvSpPr>
          <p:cNvPr id="19" name="Text 17"/>
          <p:cNvSpPr/>
          <p:nvPr/>
        </p:nvSpPr>
        <p:spPr>
          <a:xfrm>
            <a:off x="5632704" y="1691640"/>
            <a:ext cx="1463040" cy="685800"/>
          </a:xfrm>
          <a:prstGeom prst="rect">
            <a:avLst/>
          </a:prstGeom>
          <a:noFill/>
          <a:ln/>
        </p:spPr>
        <p:txBody>
          <a:bodyPr wrap="square" rtlCol="0" anchor="ctr"/>
          <a:lstStyle/>
          <a:p>
            <a:pPr algn="ctr" indent="0" marL="0">
              <a:buNone/>
            </a:pPr>
            <a:r>
              <a:rPr lang="en-US" sz="1200" b="1" dirty="0">
                <a:solidFill>
                  <a:srgbClr val="FFFFFF"/>
                </a:solidFill>
                <a:latin typeface="Calibri" pitchFamily="34" charset="0"/>
                <a:ea typeface="Calibri" pitchFamily="34" charset="-122"/>
                <a:cs typeface="Calibri" pitchFamily="34" charset="-120"/>
              </a:rPr>
              <a:t>Stories &amp;</a:t>
            </a:r>
            <a:endParaRPr lang="en-US" sz="1200" dirty="0"/>
          </a:p>
          <a:p>
            <a:pPr algn="ctr" indent="0" marL="0">
              <a:buNone/>
            </a:pPr>
            <a:r>
              <a:rPr lang="en-US" sz="1200" b="1" dirty="0">
                <a:solidFill>
                  <a:srgbClr val="FFFFFF"/>
                </a:solidFill>
                <a:latin typeface="Calibri" pitchFamily="34" charset="0"/>
                <a:ea typeface="Calibri" pitchFamily="34" charset="-122"/>
                <a:cs typeface="Calibri" pitchFamily="34" charset="-120"/>
              </a:rPr>
              <a:t>Epics</a:t>
            </a:r>
            <a:endParaRPr lang="en-US" sz="1200" dirty="0"/>
          </a:p>
        </p:txBody>
      </p:sp>
      <p:sp>
        <p:nvSpPr>
          <p:cNvPr id="20" name="Text 18"/>
          <p:cNvSpPr/>
          <p:nvPr/>
        </p:nvSpPr>
        <p:spPr>
          <a:xfrm>
            <a:off x="5632704" y="2423160"/>
            <a:ext cx="1463040" cy="274320"/>
          </a:xfrm>
          <a:prstGeom prst="rect">
            <a:avLst/>
          </a:prstGeom>
          <a:noFill/>
          <a:ln/>
        </p:spPr>
        <p:txBody>
          <a:bodyPr wrap="square" rtlCol="0" anchor="ctr"/>
          <a:lstStyle/>
          <a:p>
            <a:pPr algn="ctr" indent="0" marL="0">
              <a:buNone/>
            </a:pPr>
            <a:r>
              <a:rPr lang="en-US" sz="900" dirty="0">
                <a:solidFill>
                  <a:srgbClr val="CCEDFC"/>
                </a:solidFill>
                <a:latin typeface="Calibri" pitchFamily="34" charset="0"/>
                <a:ea typeface="Calibri" pitchFamily="34" charset="-122"/>
                <a:cs typeface="Calibri" pitchFamily="34" charset="-120"/>
              </a:rPr>
              <a:t>Scrum Master</a:t>
            </a:r>
            <a:endParaRPr lang="en-US" sz="900" dirty="0"/>
          </a:p>
        </p:txBody>
      </p:sp>
      <p:sp>
        <p:nvSpPr>
          <p:cNvPr id="21" name="Text 19"/>
          <p:cNvSpPr/>
          <p:nvPr/>
        </p:nvSpPr>
        <p:spPr>
          <a:xfrm>
            <a:off x="7095744" y="1920240"/>
            <a:ext cx="292608" cy="365760"/>
          </a:xfrm>
          <a:prstGeom prst="rect">
            <a:avLst/>
          </a:prstGeom>
          <a:noFill/>
          <a:ln/>
        </p:spPr>
        <p:txBody>
          <a:bodyPr wrap="square" rtlCol="0" anchor="ctr"/>
          <a:lstStyle/>
          <a:p>
            <a:pPr algn="ctr" indent="0" marL="0">
              <a:buNone/>
            </a:pPr>
            <a:r>
              <a:rPr lang="en-US" sz="1400" dirty="0">
                <a:solidFill>
                  <a:srgbClr val="0D9488"/>
                </a:solidFill>
              </a:rPr>
              <a:t>▶</a:t>
            </a:r>
            <a:endParaRPr lang="en-US" sz="1400" dirty="0"/>
          </a:p>
        </p:txBody>
      </p:sp>
      <p:sp>
        <p:nvSpPr>
          <p:cNvPr id="22" name="Shape 20"/>
          <p:cNvSpPr/>
          <p:nvPr/>
        </p:nvSpPr>
        <p:spPr>
          <a:xfrm>
            <a:off x="7388352" y="1645920"/>
            <a:ext cx="1463040" cy="1097280"/>
          </a:xfrm>
          <a:prstGeom prst="rect">
            <a:avLst/>
          </a:prstGeom>
          <a:solidFill>
            <a:srgbClr val="0F1B2D"/>
          </a:solidFill>
          <a:ln/>
          <a:effectLst>
            <a:outerShdw sx="100000" sy="100000" kx="0" ky="0" algn="bl" rotWithShape="0" blurRad="76200" dist="25400" dir="8100000">
              <a:srgbClr val="000000">
                <a:alpha val="12000"/>
              </a:srgbClr>
            </a:outerShdw>
          </a:effectLst>
        </p:spPr>
      </p:sp>
      <p:sp>
        <p:nvSpPr>
          <p:cNvPr id="23" name="Text 21"/>
          <p:cNvSpPr/>
          <p:nvPr/>
        </p:nvSpPr>
        <p:spPr>
          <a:xfrm>
            <a:off x="7388352" y="1691640"/>
            <a:ext cx="1463040" cy="685800"/>
          </a:xfrm>
          <a:prstGeom prst="rect">
            <a:avLst/>
          </a:prstGeom>
          <a:noFill/>
          <a:ln/>
        </p:spPr>
        <p:txBody>
          <a:bodyPr wrap="square" rtlCol="0" anchor="ctr"/>
          <a:lstStyle/>
          <a:p>
            <a:pPr algn="ctr" indent="0" marL="0">
              <a:buNone/>
            </a:pPr>
            <a:r>
              <a:rPr lang="en-US" sz="1200" b="1" dirty="0">
                <a:solidFill>
                  <a:srgbClr val="FFFFFF"/>
                </a:solidFill>
                <a:latin typeface="Calibri" pitchFamily="34" charset="0"/>
                <a:ea typeface="Calibri" pitchFamily="34" charset="-122"/>
                <a:cs typeface="Calibri" pitchFamily="34" charset="-120"/>
              </a:rPr>
              <a:t>Code +</a:t>
            </a:r>
            <a:endParaRPr lang="en-US" sz="1200" dirty="0"/>
          </a:p>
          <a:p>
            <a:pPr algn="ctr" indent="0" marL="0">
              <a:buNone/>
            </a:pPr>
            <a:r>
              <a:rPr lang="en-US" sz="1200" b="1" dirty="0">
                <a:solidFill>
                  <a:srgbClr val="FFFFFF"/>
                </a:solidFill>
                <a:latin typeface="Calibri" pitchFamily="34" charset="0"/>
                <a:ea typeface="Calibri" pitchFamily="34" charset="-122"/>
                <a:cs typeface="Calibri" pitchFamily="34" charset="-120"/>
              </a:rPr>
              <a:t>Tests</a:t>
            </a:r>
            <a:endParaRPr lang="en-US" sz="1200" dirty="0"/>
          </a:p>
        </p:txBody>
      </p:sp>
      <p:sp>
        <p:nvSpPr>
          <p:cNvPr id="24" name="Text 22"/>
          <p:cNvSpPr/>
          <p:nvPr/>
        </p:nvSpPr>
        <p:spPr>
          <a:xfrm>
            <a:off x="7388352" y="2423160"/>
            <a:ext cx="1463040" cy="274320"/>
          </a:xfrm>
          <a:prstGeom prst="rect">
            <a:avLst/>
          </a:prstGeom>
          <a:noFill/>
          <a:ln/>
        </p:spPr>
        <p:txBody>
          <a:bodyPr wrap="square" rtlCol="0" anchor="ctr"/>
          <a:lstStyle/>
          <a:p>
            <a:pPr algn="ctr" indent="0" marL="0">
              <a:buNone/>
            </a:pPr>
            <a:r>
              <a:rPr lang="en-US" sz="900" dirty="0">
                <a:solidFill>
                  <a:srgbClr val="CCEDFC"/>
                </a:solidFill>
                <a:latin typeface="Calibri" pitchFamily="34" charset="0"/>
                <a:ea typeface="Calibri" pitchFamily="34" charset="-122"/>
                <a:cs typeface="Calibri" pitchFamily="34" charset="-120"/>
              </a:rPr>
              <a:t>Dev + QA</a:t>
            </a:r>
            <a:endParaRPr lang="en-US" sz="900" dirty="0"/>
          </a:p>
        </p:txBody>
      </p:sp>
      <p:sp>
        <p:nvSpPr>
          <p:cNvPr id="25" name="Shape 23"/>
          <p:cNvSpPr/>
          <p:nvPr/>
        </p:nvSpPr>
        <p:spPr>
          <a:xfrm>
            <a:off x="411480" y="3063240"/>
            <a:ext cx="2606040" cy="150876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26" name="Shape 24"/>
          <p:cNvSpPr/>
          <p:nvPr/>
        </p:nvSpPr>
        <p:spPr>
          <a:xfrm>
            <a:off x="411480" y="3063240"/>
            <a:ext cx="2606040" cy="54864"/>
          </a:xfrm>
          <a:prstGeom prst="rect">
            <a:avLst/>
          </a:prstGeom>
          <a:solidFill>
            <a:srgbClr val="0D9488"/>
          </a:solidFill>
          <a:ln/>
        </p:spPr>
      </p:sp>
      <p:pic>
        <p:nvPicPr>
          <p:cNvPr id="27" name="Image 0" descr="preencoded.png">    </p:cNvPr>
          <p:cNvPicPr>
            <a:picLocks noChangeAspect="1"/>
          </p:cNvPicPr>
          <p:nvPr/>
        </p:nvPicPr>
        <p:blipFill>
          <a:blip r:embed="rId1"/>
          <a:stretch>
            <a:fillRect/>
          </a:stretch>
        </p:blipFill>
        <p:spPr>
          <a:xfrm>
            <a:off x="548640" y="3246120"/>
            <a:ext cx="320040" cy="320040"/>
          </a:xfrm>
          <a:prstGeom prst="rect">
            <a:avLst/>
          </a:prstGeom>
        </p:spPr>
      </p:pic>
      <p:sp>
        <p:nvSpPr>
          <p:cNvPr id="28" name="Text 25"/>
          <p:cNvSpPr/>
          <p:nvPr/>
        </p:nvSpPr>
        <p:spPr>
          <a:xfrm>
            <a:off x="960120" y="3246120"/>
            <a:ext cx="1920240" cy="320040"/>
          </a:xfrm>
          <a:prstGeom prst="rect">
            <a:avLst/>
          </a:prstGeom>
          <a:noFill/>
          <a:ln/>
        </p:spPr>
        <p:txBody>
          <a:bodyPr wrap="square" lIns="0" tIns="0" rIns="0" bIns="0" rtlCol="0" anchor="ctr"/>
          <a:lstStyle/>
          <a:p>
            <a:pPr indent="0" marL="0">
              <a:buNone/>
            </a:pPr>
            <a:r>
              <a:rPr lang="en-US" sz="1300" b="1" dirty="0">
                <a:solidFill>
                  <a:srgbClr val="1E293B"/>
                </a:solidFill>
                <a:latin typeface="Calibri" pitchFamily="34" charset="0"/>
                <a:ea typeface="Calibri" pitchFamily="34" charset="-122"/>
                <a:cs typeface="Calibri" pitchFamily="34" charset="-120"/>
              </a:rPr>
              <a:t>Zero Context Loss</a:t>
            </a:r>
            <a:endParaRPr lang="en-US" sz="1300" dirty="0"/>
          </a:p>
        </p:txBody>
      </p:sp>
      <p:sp>
        <p:nvSpPr>
          <p:cNvPr id="29" name="Text 26"/>
          <p:cNvSpPr/>
          <p:nvPr/>
        </p:nvSpPr>
        <p:spPr>
          <a:xfrm>
            <a:off x="548640" y="3703320"/>
            <a:ext cx="2331720" cy="731520"/>
          </a:xfrm>
          <a:prstGeom prst="rect">
            <a:avLst/>
          </a:prstGeom>
          <a:noFill/>
          <a:ln/>
        </p:spPr>
        <p:txBody>
          <a:bodyPr wrap="square" lIns="0" tIns="0" rIns="0" bIns="0" rtlCol="0" anchor="t"/>
          <a:lstStyle/>
          <a:p>
            <a:pPr indent="0" marL="0">
              <a:buNone/>
            </a:pPr>
            <a:r>
              <a:rPr lang="en-US" sz="1000" dirty="0">
                <a:solidFill>
                  <a:srgbClr val="1E293B"/>
                </a:solidFill>
                <a:latin typeface="Calibri" pitchFamily="34" charset="0"/>
                <a:ea typeface="Calibri" pitchFamily="34" charset="-122"/>
                <a:cs typeface="Calibri" pitchFamily="34" charset="-120"/>
              </a:rPr>
              <a:t>Each agent inherits all artifacts from previous phases. No need to re-explain your project.</a:t>
            </a:r>
            <a:endParaRPr lang="en-US" sz="1000" dirty="0"/>
          </a:p>
        </p:txBody>
      </p:sp>
      <p:sp>
        <p:nvSpPr>
          <p:cNvPr id="30" name="Shape 27"/>
          <p:cNvSpPr/>
          <p:nvPr/>
        </p:nvSpPr>
        <p:spPr>
          <a:xfrm>
            <a:off x="3291840" y="3063240"/>
            <a:ext cx="2606040" cy="150876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31" name="Shape 28"/>
          <p:cNvSpPr/>
          <p:nvPr/>
        </p:nvSpPr>
        <p:spPr>
          <a:xfrm>
            <a:off x="3291840" y="3063240"/>
            <a:ext cx="2606040" cy="54864"/>
          </a:xfrm>
          <a:prstGeom prst="rect">
            <a:avLst/>
          </a:prstGeom>
          <a:solidFill>
            <a:srgbClr val="0D9488"/>
          </a:solidFill>
          <a:ln/>
        </p:spPr>
      </p:sp>
      <p:pic>
        <p:nvPicPr>
          <p:cNvPr id="32" name="Image 1" descr="preencoded.png">    </p:cNvPr>
          <p:cNvPicPr>
            <a:picLocks noChangeAspect="1"/>
          </p:cNvPicPr>
          <p:nvPr/>
        </p:nvPicPr>
        <p:blipFill>
          <a:blip r:embed="rId2"/>
          <a:stretch>
            <a:fillRect/>
          </a:stretch>
        </p:blipFill>
        <p:spPr>
          <a:xfrm>
            <a:off x="3429000" y="3246120"/>
            <a:ext cx="320040" cy="320040"/>
          </a:xfrm>
          <a:prstGeom prst="rect">
            <a:avLst/>
          </a:prstGeom>
        </p:spPr>
      </p:pic>
      <p:sp>
        <p:nvSpPr>
          <p:cNvPr id="33" name="Text 29"/>
          <p:cNvSpPr/>
          <p:nvPr/>
        </p:nvSpPr>
        <p:spPr>
          <a:xfrm>
            <a:off x="3840480" y="3246120"/>
            <a:ext cx="1920240" cy="320040"/>
          </a:xfrm>
          <a:prstGeom prst="rect">
            <a:avLst/>
          </a:prstGeom>
          <a:noFill/>
          <a:ln/>
        </p:spPr>
        <p:txBody>
          <a:bodyPr wrap="square" lIns="0" tIns="0" rIns="0" bIns="0" rtlCol="0" anchor="ctr"/>
          <a:lstStyle/>
          <a:p>
            <a:pPr indent="0" marL="0">
              <a:buNone/>
            </a:pPr>
            <a:r>
              <a:rPr lang="en-US" sz="1300" b="1" dirty="0">
                <a:solidFill>
                  <a:srgbClr val="1E293B"/>
                </a:solidFill>
                <a:latin typeface="Calibri" pitchFamily="34" charset="0"/>
                <a:ea typeface="Calibri" pitchFamily="34" charset="-122"/>
                <a:cs typeface="Calibri" pitchFamily="34" charset="-120"/>
              </a:rPr>
              <a:t>Full Traceability</a:t>
            </a:r>
            <a:endParaRPr lang="en-US" sz="1300" dirty="0"/>
          </a:p>
        </p:txBody>
      </p:sp>
      <p:sp>
        <p:nvSpPr>
          <p:cNvPr id="34" name="Text 30"/>
          <p:cNvSpPr/>
          <p:nvPr/>
        </p:nvSpPr>
        <p:spPr>
          <a:xfrm>
            <a:off x="3429000" y="3703320"/>
            <a:ext cx="2331720" cy="731520"/>
          </a:xfrm>
          <a:prstGeom prst="rect">
            <a:avLst/>
          </a:prstGeom>
          <a:noFill/>
          <a:ln/>
        </p:spPr>
        <p:txBody>
          <a:bodyPr wrap="square" lIns="0" tIns="0" rIns="0" bIns="0" rtlCol="0" anchor="t"/>
          <a:lstStyle/>
          <a:p>
            <a:pPr indent="0" marL="0">
              <a:buNone/>
            </a:pPr>
            <a:r>
              <a:rPr lang="en-US" sz="1000" dirty="0">
                <a:solidFill>
                  <a:srgbClr val="1E293B"/>
                </a:solidFill>
                <a:latin typeface="Calibri" pitchFamily="34" charset="0"/>
                <a:ea typeface="Calibri" pitchFamily="34" charset="-122"/>
                <a:cs typeface="Calibri" pitchFamily="34" charset="-120"/>
              </a:rPr>
              <a:t>Every line of code traces back through stories, architecture, PRD, all the way to the original requirement.</a:t>
            </a:r>
            <a:endParaRPr lang="en-US" sz="1000" dirty="0"/>
          </a:p>
        </p:txBody>
      </p:sp>
      <p:sp>
        <p:nvSpPr>
          <p:cNvPr id="35" name="Shape 31"/>
          <p:cNvSpPr/>
          <p:nvPr/>
        </p:nvSpPr>
        <p:spPr>
          <a:xfrm>
            <a:off x="6172200" y="3063240"/>
            <a:ext cx="2606040" cy="150876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36" name="Shape 32"/>
          <p:cNvSpPr/>
          <p:nvPr/>
        </p:nvSpPr>
        <p:spPr>
          <a:xfrm>
            <a:off x="6172200" y="3063240"/>
            <a:ext cx="2606040" cy="54864"/>
          </a:xfrm>
          <a:prstGeom prst="rect">
            <a:avLst/>
          </a:prstGeom>
          <a:solidFill>
            <a:srgbClr val="0D9488"/>
          </a:solidFill>
          <a:ln/>
        </p:spPr>
      </p:sp>
      <p:pic>
        <p:nvPicPr>
          <p:cNvPr id="37" name="Image 2" descr="preencoded.png">    </p:cNvPr>
          <p:cNvPicPr>
            <a:picLocks noChangeAspect="1"/>
          </p:cNvPicPr>
          <p:nvPr/>
        </p:nvPicPr>
        <p:blipFill>
          <a:blip r:embed="rId3"/>
          <a:stretch>
            <a:fillRect/>
          </a:stretch>
        </p:blipFill>
        <p:spPr>
          <a:xfrm>
            <a:off x="6309360" y="3246120"/>
            <a:ext cx="320040" cy="320040"/>
          </a:xfrm>
          <a:prstGeom prst="rect">
            <a:avLst/>
          </a:prstGeom>
        </p:spPr>
      </p:pic>
      <p:sp>
        <p:nvSpPr>
          <p:cNvPr id="38" name="Text 33"/>
          <p:cNvSpPr/>
          <p:nvPr/>
        </p:nvSpPr>
        <p:spPr>
          <a:xfrm>
            <a:off x="6720840" y="3246120"/>
            <a:ext cx="1920240" cy="320040"/>
          </a:xfrm>
          <a:prstGeom prst="rect">
            <a:avLst/>
          </a:prstGeom>
          <a:noFill/>
          <a:ln/>
        </p:spPr>
        <p:txBody>
          <a:bodyPr wrap="square" lIns="0" tIns="0" rIns="0" bIns="0" rtlCol="0" anchor="ctr"/>
          <a:lstStyle/>
          <a:p>
            <a:pPr indent="0" marL="0">
              <a:buNone/>
            </a:pPr>
            <a:r>
              <a:rPr lang="en-US" sz="1300" b="1" dirty="0">
                <a:solidFill>
                  <a:srgbClr val="1E293B"/>
                </a:solidFill>
                <a:latin typeface="Calibri" pitchFamily="34" charset="0"/>
                <a:ea typeface="Calibri" pitchFamily="34" charset="-122"/>
                <a:cs typeface="Calibri" pitchFamily="34" charset="-120"/>
              </a:rPr>
              <a:t>Audit-Ready</a:t>
            </a:r>
            <a:endParaRPr lang="en-US" sz="1300" dirty="0"/>
          </a:p>
        </p:txBody>
      </p:sp>
      <p:sp>
        <p:nvSpPr>
          <p:cNvPr id="39" name="Text 34"/>
          <p:cNvSpPr/>
          <p:nvPr/>
        </p:nvSpPr>
        <p:spPr>
          <a:xfrm>
            <a:off x="6309360" y="3703320"/>
            <a:ext cx="2331720" cy="731520"/>
          </a:xfrm>
          <a:prstGeom prst="rect">
            <a:avLst/>
          </a:prstGeom>
          <a:noFill/>
          <a:ln/>
        </p:spPr>
        <p:txBody>
          <a:bodyPr wrap="square" lIns="0" tIns="0" rIns="0" bIns="0" rtlCol="0" anchor="t"/>
          <a:lstStyle/>
          <a:p>
            <a:pPr indent="0" marL="0">
              <a:buNone/>
            </a:pPr>
            <a:r>
              <a:rPr lang="en-US" sz="1000" dirty="0">
                <a:solidFill>
                  <a:srgbClr val="1E293B"/>
                </a:solidFill>
                <a:latin typeface="Calibri" pitchFamily="34" charset="0"/>
                <a:ea typeface="Calibri" pitchFamily="34" charset="-122"/>
                <a:cs typeface="Calibri" pitchFamily="34" charset="-120"/>
              </a:rPr>
              <a:t>All artifacts are versioned and stored. Ready for reviews, audits, and compliance checks at any time.</a:t>
            </a:r>
            <a:endParaRPr lang="en-US" sz="1000" dirty="0"/>
          </a:p>
        </p:txBody>
      </p:sp>
      <p:sp>
        <p:nvSpPr>
          <p:cNvPr id="40" name="Text 35"/>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72 / 100</a:t>
            </a:r>
            <a:endParaRPr lang="en-US" sz="800"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name="Slide 73">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MIL-STD-498 — Quick Recap</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Software Development and Documentation Standard</a:t>
            </a:r>
            <a:endParaRPr lang="en-US" sz="1300" dirty="0"/>
          </a:p>
        </p:txBody>
      </p:sp>
      <p:sp>
        <p:nvSpPr>
          <p:cNvPr id="5" name="Text 3"/>
          <p:cNvSpPr/>
          <p:nvPr/>
        </p:nvSpPr>
        <p:spPr>
          <a:xfrm>
            <a:off x="457200" y="1280160"/>
            <a:ext cx="3931920" cy="365760"/>
          </a:xfrm>
          <a:prstGeom prst="rect">
            <a:avLst/>
          </a:prstGeom>
          <a:noFill/>
          <a:ln/>
        </p:spPr>
        <p:txBody>
          <a:bodyPr wrap="square" lIns="0" tIns="0" rIns="0" bIns="0" rtlCol="0" anchor="ctr"/>
          <a:lstStyle/>
          <a:p>
            <a:pPr indent="0" marL="0">
              <a:buNone/>
            </a:pPr>
            <a:r>
              <a:rPr lang="en-US" sz="1400" b="1" dirty="0">
                <a:solidFill>
                  <a:srgbClr val="14B8A6"/>
                </a:solidFill>
                <a:latin typeface="Calibri" pitchFamily="34" charset="0"/>
                <a:ea typeface="Calibri" pitchFamily="34" charset="-122"/>
                <a:cs typeface="Calibri" pitchFamily="34" charset="-120"/>
              </a:rPr>
              <a:t>Development Activities</a:t>
            </a:r>
            <a:endParaRPr lang="en-US" sz="1400" dirty="0"/>
          </a:p>
        </p:txBody>
      </p:sp>
      <p:sp>
        <p:nvSpPr>
          <p:cNvPr id="6" name="Shape 4"/>
          <p:cNvSpPr/>
          <p:nvPr/>
        </p:nvSpPr>
        <p:spPr>
          <a:xfrm>
            <a:off x="457200" y="1737360"/>
            <a:ext cx="3931920" cy="301752"/>
          </a:xfrm>
          <a:prstGeom prst="rect">
            <a:avLst/>
          </a:prstGeom>
          <a:solidFill>
            <a:srgbClr val="1A2744"/>
          </a:solidFill>
          <a:ln/>
        </p:spPr>
      </p:sp>
      <p:sp>
        <p:nvSpPr>
          <p:cNvPr id="7" name="Text 5"/>
          <p:cNvSpPr/>
          <p:nvPr/>
        </p:nvSpPr>
        <p:spPr>
          <a:xfrm>
            <a:off x="548640" y="1737360"/>
            <a:ext cx="320040" cy="301752"/>
          </a:xfrm>
          <a:prstGeom prst="rect">
            <a:avLst/>
          </a:prstGeom>
          <a:noFill/>
          <a:ln/>
        </p:spPr>
        <p:txBody>
          <a:bodyPr wrap="square" lIns="0" tIns="0" rIns="0" bIns="0" rtlCol="0" anchor="ctr"/>
          <a:lstStyle/>
          <a:p>
            <a:pPr indent="0" marL="0">
              <a:buNone/>
            </a:pPr>
            <a:r>
              <a:rPr lang="en-US" sz="1000" b="1" dirty="0">
                <a:solidFill>
                  <a:srgbClr val="0D9488"/>
                </a:solidFill>
                <a:latin typeface="Calibri" pitchFamily="34" charset="0"/>
                <a:ea typeface="Calibri" pitchFamily="34" charset="-122"/>
                <a:cs typeface="Calibri" pitchFamily="34" charset="-120"/>
              </a:rPr>
              <a:t>1</a:t>
            </a:r>
            <a:endParaRPr lang="en-US" sz="1000" dirty="0"/>
          </a:p>
        </p:txBody>
      </p:sp>
      <p:sp>
        <p:nvSpPr>
          <p:cNvPr id="8" name="Text 6"/>
          <p:cNvSpPr/>
          <p:nvPr/>
        </p:nvSpPr>
        <p:spPr>
          <a:xfrm>
            <a:off x="914400" y="1737360"/>
            <a:ext cx="3291840" cy="301752"/>
          </a:xfrm>
          <a:prstGeom prst="rect">
            <a:avLst/>
          </a:prstGeom>
          <a:noFill/>
          <a:ln/>
        </p:spPr>
        <p:txBody>
          <a:bodyPr wrap="square" lIns="0" tIns="0" rIns="0" bIns="0" rtlCol="0" anchor="ctr"/>
          <a:lstStyle/>
          <a:p>
            <a:pPr indent="0" marL="0">
              <a:buNone/>
            </a:pPr>
            <a:r>
              <a:rPr lang="en-US" sz="1100" dirty="0">
                <a:solidFill>
                  <a:srgbClr val="FFFFFF"/>
                </a:solidFill>
                <a:latin typeface="Calibri" pitchFamily="34" charset="0"/>
                <a:ea typeface="Calibri" pitchFamily="34" charset="-122"/>
                <a:cs typeface="Calibri" pitchFamily="34" charset="-120"/>
              </a:rPr>
              <a:t>System Requirements Analysis</a:t>
            </a:r>
            <a:endParaRPr lang="en-US" sz="1100" dirty="0"/>
          </a:p>
        </p:txBody>
      </p:sp>
      <p:sp>
        <p:nvSpPr>
          <p:cNvPr id="9" name="Shape 7"/>
          <p:cNvSpPr/>
          <p:nvPr/>
        </p:nvSpPr>
        <p:spPr>
          <a:xfrm>
            <a:off x="457200" y="2084832"/>
            <a:ext cx="3931920" cy="301752"/>
          </a:xfrm>
          <a:prstGeom prst="rect">
            <a:avLst/>
          </a:prstGeom>
          <a:solidFill>
            <a:srgbClr val="1A2744"/>
          </a:solidFill>
          <a:ln/>
        </p:spPr>
      </p:sp>
      <p:sp>
        <p:nvSpPr>
          <p:cNvPr id="10" name="Text 8"/>
          <p:cNvSpPr/>
          <p:nvPr/>
        </p:nvSpPr>
        <p:spPr>
          <a:xfrm>
            <a:off x="548640" y="2084832"/>
            <a:ext cx="320040" cy="301752"/>
          </a:xfrm>
          <a:prstGeom prst="rect">
            <a:avLst/>
          </a:prstGeom>
          <a:noFill/>
          <a:ln/>
        </p:spPr>
        <p:txBody>
          <a:bodyPr wrap="square" lIns="0" tIns="0" rIns="0" bIns="0" rtlCol="0" anchor="ctr"/>
          <a:lstStyle/>
          <a:p>
            <a:pPr indent="0" marL="0">
              <a:buNone/>
            </a:pPr>
            <a:r>
              <a:rPr lang="en-US" sz="1000" b="1" dirty="0">
                <a:solidFill>
                  <a:srgbClr val="0D9488"/>
                </a:solidFill>
                <a:latin typeface="Calibri" pitchFamily="34" charset="0"/>
                <a:ea typeface="Calibri" pitchFamily="34" charset="-122"/>
                <a:cs typeface="Calibri" pitchFamily="34" charset="-120"/>
              </a:rPr>
              <a:t>2</a:t>
            </a:r>
            <a:endParaRPr lang="en-US" sz="1000" dirty="0"/>
          </a:p>
        </p:txBody>
      </p:sp>
      <p:sp>
        <p:nvSpPr>
          <p:cNvPr id="11" name="Text 9"/>
          <p:cNvSpPr/>
          <p:nvPr/>
        </p:nvSpPr>
        <p:spPr>
          <a:xfrm>
            <a:off x="914400" y="2084832"/>
            <a:ext cx="3291840" cy="301752"/>
          </a:xfrm>
          <a:prstGeom prst="rect">
            <a:avLst/>
          </a:prstGeom>
          <a:noFill/>
          <a:ln/>
        </p:spPr>
        <p:txBody>
          <a:bodyPr wrap="square" lIns="0" tIns="0" rIns="0" bIns="0" rtlCol="0" anchor="ctr"/>
          <a:lstStyle/>
          <a:p>
            <a:pPr indent="0" marL="0">
              <a:buNone/>
            </a:pPr>
            <a:r>
              <a:rPr lang="en-US" sz="1100" dirty="0">
                <a:solidFill>
                  <a:srgbClr val="FFFFFF"/>
                </a:solidFill>
                <a:latin typeface="Calibri" pitchFamily="34" charset="0"/>
                <a:ea typeface="Calibri" pitchFamily="34" charset="-122"/>
                <a:cs typeface="Calibri" pitchFamily="34" charset="-120"/>
              </a:rPr>
              <a:t>System Design</a:t>
            </a:r>
            <a:endParaRPr lang="en-US" sz="1100" dirty="0"/>
          </a:p>
        </p:txBody>
      </p:sp>
      <p:sp>
        <p:nvSpPr>
          <p:cNvPr id="12" name="Shape 10"/>
          <p:cNvSpPr/>
          <p:nvPr/>
        </p:nvSpPr>
        <p:spPr>
          <a:xfrm>
            <a:off x="457200" y="2432304"/>
            <a:ext cx="3931920" cy="301752"/>
          </a:xfrm>
          <a:prstGeom prst="rect">
            <a:avLst/>
          </a:prstGeom>
          <a:solidFill>
            <a:srgbClr val="1A2744"/>
          </a:solidFill>
          <a:ln/>
        </p:spPr>
      </p:sp>
      <p:sp>
        <p:nvSpPr>
          <p:cNvPr id="13" name="Text 11"/>
          <p:cNvSpPr/>
          <p:nvPr/>
        </p:nvSpPr>
        <p:spPr>
          <a:xfrm>
            <a:off x="548640" y="2432304"/>
            <a:ext cx="320040" cy="301752"/>
          </a:xfrm>
          <a:prstGeom prst="rect">
            <a:avLst/>
          </a:prstGeom>
          <a:noFill/>
          <a:ln/>
        </p:spPr>
        <p:txBody>
          <a:bodyPr wrap="square" lIns="0" tIns="0" rIns="0" bIns="0" rtlCol="0" anchor="ctr"/>
          <a:lstStyle/>
          <a:p>
            <a:pPr indent="0" marL="0">
              <a:buNone/>
            </a:pPr>
            <a:r>
              <a:rPr lang="en-US" sz="1000" b="1" dirty="0">
                <a:solidFill>
                  <a:srgbClr val="0D9488"/>
                </a:solidFill>
                <a:latin typeface="Calibri" pitchFamily="34" charset="0"/>
                <a:ea typeface="Calibri" pitchFamily="34" charset="-122"/>
                <a:cs typeface="Calibri" pitchFamily="34" charset="-120"/>
              </a:rPr>
              <a:t>3</a:t>
            </a:r>
            <a:endParaRPr lang="en-US" sz="1000" dirty="0"/>
          </a:p>
        </p:txBody>
      </p:sp>
      <p:sp>
        <p:nvSpPr>
          <p:cNvPr id="14" name="Text 12"/>
          <p:cNvSpPr/>
          <p:nvPr/>
        </p:nvSpPr>
        <p:spPr>
          <a:xfrm>
            <a:off x="914400" y="2432304"/>
            <a:ext cx="3291840" cy="301752"/>
          </a:xfrm>
          <a:prstGeom prst="rect">
            <a:avLst/>
          </a:prstGeom>
          <a:noFill/>
          <a:ln/>
        </p:spPr>
        <p:txBody>
          <a:bodyPr wrap="square" lIns="0" tIns="0" rIns="0" bIns="0" rtlCol="0" anchor="ctr"/>
          <a:lstStyle/>
          <a:p>
            <a:pPr indent="0" marL="0">
              <a:buNone/>
            </a:pPr>
            <a:r>
              <a:rPr lang="en-US" sz="1100" dirty="0">
                <a:solidFill>
                  <a:srgbClr val="FFFFFF"/>
                </a:solidFill>
                <a:latin typeface="Calibri" pitchFamily="34" charset="0"/>
                <a:ea typeface="Calibri" pitchFamily="34" charset="-122"/>
                <a:cs typeface="Calibri" pitchFamily="34" charset="-120"/>
              </a:rPr>
              <a:t>Software Requirements Analysis</a:t>
            </a:r>
            <a:endParaRPr lang="en-US" sz="1100" dirty="0"/>
          </a:p>
        </p:txBody>
      </p:sp>
      <p:sp>
        <p:nvSpPr>
          <p:cNvPr id="15" name="Shape 13"/>
          <p:cNvSpPr/>
          <p:nvPr/>
        </p:nvSpPr>
        <p:spPr>
          <a:xfrm>
            <a:off x="457200" y="2779776"/>
            <a:ext cx="3931920" cy="301752"/>
          </a:xfrm>
          <a:prstGeom prst="rect">
            <a:avLst/>
          </a:prstGeom>
          <a:solidFill>
            <a:srgbClr val="1A2744"/>
          </a:solidFill>
          <a:ln/>
        </p:spPr>
      </p:sp>
      <p:sp>
        <p:nvSpPr>
          <p:cNvPr id="16" name="Text 14"/>
          <p:cNvSpPr/>
          <p:nvPr/>
        </p:nvSpPr>
        <p:spPr>
          <a:xfrm>
            <a:off x="548640" y="2779776"/>
            <a:ext cx="320040" cy="301752"/>
          </a:xfrm>
          <a:prstGeom prst="rect">
            <a:avLst/>
          </a:prstGeom>
          <a:noFill/>
          <a:ln/>
        </p:spPr>
        <p:txBody>
          <a:bodyPr wrap="square" lIns="0" tIns="0" rIns="0" bIns="0" rtlCol="0" anchor="ctr"/>
          <a:lstStyle/>
          <a:p>
            <a:pPr indent="0" marL="0">
              <a:buNone/>
            </a:pPr>
            <a:r>
              <a:rPr lang="en-US" sz="1000" b="1" dirty="0">
                <a:solidFill>
                  <a:srgbClr val="0D9488"/>
                </a:solidFill>
                <a:latin typeface="Calibri" pitchFamily="34" charset="0"/>
                <a:ea typeface="Calibri" pitchFamily="34" charset="-122"/>
                <a:cs typeface="Calibri" pitchFamily="34" charset="-120"/>
              </a:rPr>
              <a:t>4</a:t>
            </a:r>
            <a:endParaRPr lang="en-US" sz="1000" dirty="0"/>
          </a:p>
        </p:txBody>
      </p:sp>
      <p:sp>
        <p:nvSpPr>
          <p:cNvPr id="17" name="Text 15"/>
          <p:cNvSpPr/>
          <p:nvPr/>
        </p:nvSpPr>
        <p:spPr>
          <a:xfrm>
            <a:off x="914400" y="2779776"/>
            <a:ext cx="3291840" cy="301752"/>
          </a:xfrm>
          <a:prstGeom prst="rect">
            <a:avLst/>
          </a:prstGeom>
          <a:noFill/>
          <a:ln/>
        </p:spPr>
        <p:txBody>
          <a:bodyPr wrap="square" lIns="0" tIns="0" rIns="0" bIns="0" rtlCol="0" anchor="ctr"/>
          <a:lstStyle/>
          <a:p>
            <a:pPr indent="0" marL="0">
              <a:buNone/>
            </a:pPr>
            <a:r>
              <a:rPr lang="en-US" sz="1100" dirty="0">
                <a:solidFill>
                  <a:srgbClr val="FFFFFF"/>
                </a:solidFill>
                <a:latin typeface="Calibri" pitchFamily="34" charset="0"/>
                <a:ea typeface="Calibri" pitchFamily="34" charset="-122"/>
                <a:cs typeface="Calibri" pitchFamily="34" charset="-120"/>
              </a:rPr>
              <a:t>Software Design</a:t>
            </a:r>
            <a:endParaRPr lang="en-US" sz="1100" dirty="0"/>
          </a:p>
        </p:txBody>
      </p:sp>
      <p:sp>
        <p:nvSpPr>
          <p:cNvPr id="18" name="Shape 16"/>
          <p:cNvSpPr/>
          <p:nvPr/>
        </p:nvSpPr>
        <p:spPr>
          <a:xfrm>
            <a:off x="457200" y="3127248"/>
            <a:ext cx="3931920" cy="301752"/>
          </a:xfrm>
          <a:prstGeom prst="rect">
            <a:avLst/>
          </a:prstGeom>
          <a:solidFill>
            <a:srgbClr val="1A2744"/>
          </a:solidFill>
          <a:ln/>
        </p:spPr>
      </p:sp>
      <p:sp>
        <p:nvSpPr>
          <p:cNvPr id="19" name="Text 17"/>
          <p:cNvSpPr/>
          <p:nvPr/>
        </p:nvSpPr>
        <p:spPr>
          <a:xfrm>
            <a:off x="548640" y="3127248"/>
            <a:ext cx="320040" cy="301752"/>
          </a:xfrm>
          <a:prstGeom prst="rect">
            <a:avLst/>
          </a:prstGeom>
          <a:noFill/>
          <a:ln/>
        </p:spPr>
        <p:txBody>
          <a:bodyPr wrap="square" lIns="0" tIns="0" rIns="0" bIns="0" rtlCol="0" anchor="ctr"/>
          <a:lstStyle/>
          <a:p>
            <a:pPr indent="0" marL="0">
              <a:buNone/>
            </a:pPr>
            <a:r>
              <a:rPr lang="en-US" sz="1000" b="1" dirty="0">
                <a:solidFill>
                  <a:srgbClr val="0D9488"/>
                </a:solidFill>
                <a:latin typeface="Calibri" pitchFamily="34" charset="0"/>
                <a:ea typeface="Calibri" pitchFamily="34" charset="-122"/>
                <a:cs typeface="Calibri" pitchFamily="34" charset="-120"/>
              </a:rPr>
              <a:t>5</a:t>
            </a:r>
            <a:endParaRPr lang="en-US" sz="1000" dirty="0"/>
          </a:p>
        </p:txBody>
      </p:sp>
      <p:sp>
        <p:nvSpPr>
          <p:cNvPr id="20" name="Text 18"/>
          <p:cNvSpPr/>
          <p:nvPr/>
        </p:nvSpPr>
        <p:spPr>
          <a:xfrm>
            <a:off x="914400" y="3127248"/>
            <a:ext cx="3291840" cy="301752"/>
          </a:xfrm>
          <a:prstGeom prst="rect">
            <a:avLst/>
          </a:prstGeom>
          <a:noFill/>
          <a:ln/>
        </p:spPr>
        <p:txBody>
          <a:bodyPr wrap="square" lIns="0" tIns="0" rIns="0" bIns="0" rtlCol="0" anchor="ctr"/>
          <a:lstStyle/>
          <a:p>
            <a:pPr indent="0" marL="0">
              <a:buNone/>
            </a:pPr>
            <a:r>
              <a:rPr lang="en-US" sz="1100" dirty="0">
                <a:solidFill>
                  <a:srgbClr val="FFFFFF"/>
                </a:solidFill>
                <a:latin typeface="Calibri" pitchFamily="34" charset="0"/>
                <a:ea typeface="Calibri" pitchFamily="34" charset="-122"/>
                <a:cs typeface="Calibri" pitchFamily="34" charset="-120"/>
              </a:rPr>
              <a:t>Implementation &amp; Unit Testing</a:t>
            </a:r>
            <a:endParaRPr lang="en-US" sz="1100" dirty="0"/>
          </a:p>
        </p:txBody>
      </p:sp>
      <p:sp>
        <p:nvSpPr>
          <p:cNvPr id="21" name="Shape 19"/>
          <p:cNvSpPr/>
          <p:nvPr/>
        </p:nvSpPr>
        <p:spPr>
          <a:xfrm>
            <a:off x="457200" y="3474720"/>
            <a:ext cx="3931920" cy="301752"/>
          </a:xfrm>
          <a:prstGeom prst="rect">
            <a:avLst/>
          </a:prstGeom>
          <a:solidFill>
            <a:srgbClr val="1A2744"/>
          </a:solidFill>
          <a:ln/>
        </p:spPr>
      </p:sp>
      <p:sp>
        <p:nvSpPr>
          <p:cNvPr id="22" name="Text 20"/>
          <p:cNvSpPr/>
          <p:nvPr/>
        </p:nvSpPr>
        <p:spPr>
          <a:xfrm>
            <a:off x="548640" y="3474720"/>
            <a:ext cx="320040" cy="301752"/>
          </a:xfrm>
          <a:prstGeom prst="rect">
            <a:avLst/>
          </a:prstGeom>
          <a:noFill/>
          <a:ln/>
        </p:spPr>
        <p:txBody>
          <a:bodyPr wrap="square" lIns="0" tIns="0" rIns="0" bIns="0" rtlCol="0" anchor="ctr"/>
          <a:lstStyle/>
          <a:p>
            <a:pPr indent="0" marL="0">
              <a:buNone/>
            </a:pPr>
            <a:r>
              <a:rPr lang="en-US" sz="1000" b="1" dirty="0">
                <a:solidFill>
                  <a:srgbClr val="0D9488"/>
                </a:solidFill>
                <a:latin typeface="Calibri" pitchFamily="34" charset="0"/>
                <a:ea typeface="Calibri" pitchFamily="34" charset="-122"/>
                <a:cs typeface="Calibri" pitchFamily="34" charset="-120"/>
              </a:rPr>
              <a:t>6</a:t>
            </a:r>
            <a:endParaRPr lang="en-US" sz="1000" dirty="0"/>
          </a:p>
        </p:txBody>
      </p:sp>
      <p:sp>
        <p:nvSpPr>
          <p:cNvPr id="23" name="Text 21"/>
          <p:cNvSpPr/>
          <p:nvPr/>
        </p:nvSpPr>
        <p:spPr>
          <a:xfrm>
            <a:off x="914400" y="3474720"/>
            <a:ext cx="3291840" cy="301752"/>
          </a:xfrm>
          <a:prstGeom prst="rect">
            <a:avLst/>
          </a:prstGeom>
          <a:noFill/>
          <a:ln/>
        </p:spPr>
        <p:txBody>
          <a:bodyPr wrap="square" lIns="0" tIns="0" rIns="0" bIns="0" rtlCol="0" anchor="ctr"/>
          <a:lstStyle/>
          <a:p>
            <a:pPr indent="0" marL="0">
              <a:buNone/>
            </a:pPr>
            <a:r>
              <a:rPr lang="en-US" sz="1100" dirty="0">
                <a:solidFill>
                  <a:srgbClr val="FFFFFF"/>
                </a:solidFill>
                <a:latin typeface="Calibri" pitchFamily="34" charset="0"/>
                <a:ea typeface="Calibri" pitchFamily="34" charset="-122"/>
                <a:cs typeface="Calibri" pitchFamily="34" charset="-120"/>
              </a:rPr>
              <a:t>CSCI Integration &amp; Testing</a:t>
            </a:r>
            <a:endParaRPr lang="en-US" sz="1100" dirty="0"/>
          </a:p>
        </p:txBody>
      </p:sp>
      <p:sp>
        <p:nvSpPr>
          <p:cNvPr id="24" name="Shape 22"/>
          <p:cNvSpPr/>
          <p:nvPr/>
        </p:nvSpPr>
        <p:spPr>
          <a:xfrm>
            <a:off x="457200" y="3822192"/>
            <a:ext cx="3931920" cy="301752"/>
          </a:xfrm>
          <a:prstGeom prst="rect">
            <a:avLst/>
          </a:prstGeom>
          <a:solidFill>
            <a:srgbClr val="1A2744"/>
          </a:solidFill>
          <a:ln/>
        </p:spPr>
      </p:sp>
      <p:sp>
        <p:nvSpPr>
          <p:cNvPr id="25" name="Text 23"/>
          <p:cNvSpPr/>
          <p:nvPr/>
        </p:nvSpPr>
        <p:spPr>
          <a:xfrm>
            <a:off x="548640" y="3822192"/>
            <a:ext cx="320040" cy="301752"/>
          </a:xfrm>
          <a:prstGeom prst="rect">
            <a:avLst/>
          </a:prstGeom>
          <a:noFill/>
          <a:ln/>
        </p:spPr>
        <p:txBody>
          <a:bodyPr wrap="square" lIns="0" tIns="0" rIns="0" bIns="0" rtlCol="0" anchor="ctr"/>
          <a:lstStyle/>
          <a:p>
            <a:pPr indent="0" marL="0">
              <a:buNone/>
            </a:pPr>
            <a:r>
              <a:rPr lang="en-US" sz="1000" b="1" dirty="0">
                <a:solidFill>
                  <a:srgbClr val="0D9488"/>
                </a:solidFill>
                <a:latin typeface="Calibri" pitchFamily="34" charset="0"/>
                <a:ea typeface="Calibri" pitchFamily="34" charset="-122"/>
                <a:cs typeface="Calibri" pitchFamily="34" charset="-120"/>
              </a:rPr>
              <a:t>7</a:t>
            </a:r>
            <a:endParaRPr lang="en-US" sz="1000" dirty="0"/>
          </a:p>
        </p:txBody>
      </p:sp>
      <p:sp>
        <p:nvSpPr>
          <p:cNvPr id="26" name="Text 24"/>
          <p:cNvSpPr/>
          <p:nvPr/>
        </p:nvSpPr>
        <p:spPr>
          <a:xfrm>
            <a:off x="914400" y="3822192"/>
            <a:ext cx="3291840" cy="301752"/>
          </a:xfrm>
          <a:prstGeom prst="rect">
            <a:avLst/>
          </a:prstGeom>
          <a:noFill/>
          <a:ln/>
        </p:spPr>
        <p:txBody>
          <a:bodyPr wrap="square" lIns="0" tIns="0" rIns="0" bIns="0" rtlCol="0" anchor="ctr"/>
          <a:lstStyle/>
          <a:p>
            <a:pPr indent="0" marL="0">
              <a:buNone/>
            </a:pPr>
            <a:r>
              <a:rPr lang="en-US" sz="1100" dirty="0">
                <a:solidFill>
                  <a:srgbClr val="FFFFFF"/>
                </a:solidFill>
                <a:latin typeface="Calibri" pitchFamily="34" charset="0"/>
                <a:ea typeface="Calibri" pitchFamily="34" charset="-122"/>
                <a:cs typeface="Calibri" pitchFamily="34" charset="-120"/>
              </a:rPr>
              <a:t>System Integration &amp; Testing</a:t>
            </a:r>
            <a:endParaRPr lang="en-US" sz="1100" dirty="0"/>
          </a:p>
        </p:txBody>
      </p:sp>
      <p:sp>
        <p:nvSpPr>
          <p:cNvPr id="27" name="Shape 25"/>
          <p:cNvSpPr/>
          <p:nvPr/>
        </p:nvSpPr>
        <p:spPr>
          <a:xfrm>
            <a:off x="457200" y="4169664"/>
            <a:ext cx="3931920" cy="301752"/>
          </a:xfrm>
          <a:prstGeom prst="rect">
            <a:avLst/>
          </a:prstGeom>
          <a:solidFill>
            <a:srgbClr val="1A2744"/>
          </a:solidFill>
          <a:ln/>
        </p:spPr>
      </p:sp>
      <p:sp>
        <p:nvSpPr>
          <p:cNvPr id="28" name="Text 26"/>
          <p:cNvSpPr/>
          <p:nvPr/>
        </p:nvSpPr>
        <p:spPr>
          <a:xfrm>
            <a:off x="548640" y="4169664"/>
            <a:ext cx="320040" cy="301752"/>
          </a:xfrm>
          <a:prstGeom prst="rect">
            <a:avLst/>
          </a:prstGeom>
          <a:noFill/>
          <a:ln/>
        </p:spPr>
        <p:txBody>
          <a:bodyPr wrap="square" lIns="0" tIns="0" rIns="0" bIns="0" rtlCol="0" anchor="ctr"/>
          <a:lstStyle/>
          <a:p>
            <a:pPr indent="0" marL="0">
              <a:buNone/>
            </a:pPr>
            <a:r>
              <a:rPr lang="en-US" sz="1000" b="1" dirty="0">
                <a:solidFill>
                  <a:srgbClr val="0D9488"/>
                </a:solidFill>
                <a:latin typeface="Calibri" pitchFamily="34" charset="0"/>
                <a:ea typeface="Calibri" pitchFamily="34" charset="-122"/>
                <a:cs typeface="Calibri" pitchFamily="34" charset="-120"/>
              </a:rPr>
              <a:t>8</a:t>
            </a:r>
            <a:endParaRPr lang="en-US" sz="1000" dirty="0"/>
          </a:p>
        </p:txBody>
      </p:sp>
      <p:sp>
        <p:nvSpPr>
          <p:cNvPr id="29" name="Text 27"/>
          <p:cNvSpPr/>
          <p:nvPr/>
        </p:nvSpPr>
        <p:spPr>
          <a:xfrm>
            <a:off x="914400" y="4169664"/>
            <a:ext cx="3291840" cy="301752"/>
          </a:xfrm>
          <a:prstGeom prst="rect">
            <a:avLst/>
          </a:prstGeom>
          <a:noFill/>
          <a:ln/>
        </p:spPr>
        <p:txBody>
          <a:bodyPr wrap="square" lIns="0" tIns="0" rIns="0" bIns="0" rtlCol="0" anchor="ctr"/>
          <a:lstStyle/>
          <a:p>
            <a:pPr indent="0" marL="0">
              <a:buNone/>
            </a:pPr>
            <a:r>
              <a:rPr lang="en-US" sz="1100" dirty="0">
                <a:solidFill>
                  <a:srgbClr val="FFFFFF"/>
                </a:solidFill>
                <a:latin typeface="Calibri" pitchFamily="34" charset="0"/>
                <a:ea typeface="Calibri" pitchFamily="34" charset="-122"/>
                <a:cs typeface="Calibri" pitchFamily="34" charset="-120"/>
              </a:rPr>
              <a:t>Software Transition &amp; Release</a:t>
            </a:r>
            <a:endParaRPr lang="en-US" sz="1100" dirty="0"/>
          </a:p>
        </p:txBody>
      </p:sp>
      <p:sp>
        <p:nvSpPr>
          <p:cNvPr id="30" name="Text 28"/>
          <p:cNvSpPr/>
          <p:nvPr/>
        </p:nvSpPr>
        <p:spPr>
          <a:xfrm>
            <a:off x="4846320" y="1280160"/>
            <a:ext cx="3931920" cy="365760"/>
          </a:xfrm>
          <a:prstGeom prst="rect">
            <a:avLst/>
          </a:prstGeom>
          <a:noFill/>
          <a:ln/>
        </p:spPr>
        <p:txBody>
          <a:bodyPr wrap="square" lIns="0" tIns="0" rIns="0" bIns="0" rtlCol="0" anchor="ctr"/>
          <a:lstStyle/>
          <a:p>
            <a:pPr indent="0" marL="0">
              <a:buNone/>
            </a:pPr>
            <a:r>
              <a:rPr lang="en-US" sz="1300" b="1" dirty="0">
                <a:solidFill>
                  <a:srgbClr val="14B8A6"/>
                </a:solidFill>
                <a:latin typeface="Calibri" pitchFamily="34" charset="0"/>
                <a:ea typeface="Calibri" pitchFamily="34" charset="-122"/>
                <a:cs typeface="Calibri" pitchFamily="34" charset="-120"/>
              </a:rPr>
              <a:t>Key Documentation — DIDs (Data Item Descriptions)</a:t>
            </a:r>
            <a:endParaRPr lang="en-US" sz="1300" dirty="0"/>
          </a:p>
        </p:txBody>
      </p:sp>
      <p:sp>
        <p:nvSpPr>
          <p:cNvPr id="31" name="Shape 29"/>
          <p:cNvSpPr/>
          <p:nvPr/>
        </p:nvSpPr>
        <p:spPr>
          <a:xfrm>
            <a:off x="4846320" y="1737360"/>
            <a:ext cx="3840480" cy="301752"/>
          </a:xfrm>
          <a:prstGeom prst="rect">
            <a:avLst/>
          </a:prstGeom>
          <a:solidFill>
            <a:srgbClr val="1A2744"/>
          </a:solidFill>
          <a:ln/>
        </p:spPr>
      </p:sp>
      <p:sp>
        <p:nvSpPr>
          <p:cNvPr id="32" name="Text 30"/>
          <p:cNvSpPr/>
          <p:nvPr/>
        </p:nvSpPr>
        <p:spPr>
          <a:xfrm>
            <a:off x="4983480" y="1737360"/>
            <a:ext cx="640080" cy="301752"/>
          </a:xfrm>
          <a:prstGeom prst="rect">
            <a:avLst/>
          </a:prstGeom>
          <a:noFill/>
          <a:ln/>
        </p:spPr>
        <p:txBody>
          <a:bodyPr wrap="square" lIns="0" tIns="0" rIns="0" bIns="0" rtlCol="0" anchor="ctr"/>
          <a:lstStyle/>
          <a:p>
            <a:pPr indent="0" marL="0">
              <a:buNone/>
            </a:pPr>
            <a:r>
              <a:rPr lang="en-US" sz="1000" b="1" dirty="0">
                <a:solidFill>
                  <a:srgbClr val="0D9488"/>
                </a:solidFill>
                <a:latin typeface="Calibri" pitchFamily="34" charset="0"/>
                <a:ea typeface="Calibri" pitchFamily="34" charset="-122"/>
                <a:cs typeface="Calibri" pitchFamily="34" charset="-120"/>
              </a:rPr>
              <a:t>SSS</a:t>
            </a:r>
            <a:endParaRPr lang="en-US" sz="1000" dirty="0"/>
          </a:p>
        </p:txBody>
      </p:sp>
      <p:sp>
        <p:nvSpPr>
          <p:cNvPr id="33" name="Text 31"/>
          <p:cNvSpPr/>
          <p:nvPr/>
        </p:nvSpPr>
        <p:spPr>
          <a:xfrm>
            <a:off x="5669280" y="1737360"/>
            <a:ext cx="2834640" cy="301752"/>
          </a:xfrm>
          <a:prstGeom prst="rect">
            <a:avLst/>
          </a:prstGeom>
          <a:noFill/>
          <a:ln/>
        </p:spPr>
        <p:txBody>
          <a:bodyPr wrap="square" lIns="0" tIns="0" rIns="0" bIns="0" rtlCol="0" anchor="ctr"/>
          <a:lstStyle/>
          <a:p>
            <a:pPr indent="0" marL="0">
              <a:buNone/>
            </a:pPr>
            <a:r>
              <a:rPr lang="en-US" sz="1050" dirty="0">
                <a:solidFill>
                  <a:srgbClr val="FFFFFF"/>
                </a:solidFill>
                <a:latin typeface="Calibri" pitchFamily="34" charset="0"/>
                <a:ea typeface="Calibri" pitchFamily="34" charset="-122"/>
                <a:cs typeface="Calibri" pitchFamily="34" charset="-120"/>
              </a:rPr>
              <a:t>System/Subsystem Spec</a:t>
            </a:r>
            <a:endParaRPr lang="en-US" sz="1050" dirty="0"/>
          </a:p>
        </p:txBody>
      </p:sp>
      <p:sp>
        <p:nvSpPr>
          <p:cNvPr id="34" name="Shape 32"/>
          <p:cNvSpPr/>
          <p:nvPr/>
        </p:nvSpPr>
        <p:spPr>
          <a:xfrm>
            <a:off x="4846320" y="2084832"/>
            <a:ext cx="3840480" cy="301752"/>
          </a:xfrm>
          <a:prstGeom prst="rect">
            <a:avLst/>
          </a:prstGeom>
          <a:solidFill>
            <a:srgbClr val="1A2744"/>
          </a:solidFill>
          <a:ln/>
        </p:spPr>
      </p:sp>
      <p:sp>
        <p:nvSpPr>
          <p:cNvPr id="35" name="Text 33"/>
          <p:cNvSpPr/>
          <p:nvPr/>
        </p:nvSpPr>
        <p:spPr>
          <a:xfrm>
            <a:off x="4983480" y="2084832"/>
            <a:ext cx="640080" cy="301752"/>
          </a:xfrm>
          <a:prstGeom prst="rect">
            <a:avLst/>
          </a:prstGeom>
          <a:noFill/>
          <a:ln/>
        </p:spPr>
        <p:txBody>
          <a:bodyPr wrap="square" lIns="0" tIns="0" rIns="0" bIns="0" rtlCol="0" anchor="ctr"/>
          <a:lstStyle/>
          <a:p>
            <a:pPr indent="0" marL="0">
              <a:buNone/>
            </a:pPr>
            <a:r>
              <a:rPr lang="en-US" sz="1000" b="1" dirty="0">
                <a:solidFill>
                  <a:srgbClr val="0D9488"/>
                </a:solidFill>
                <a:latin typeface="Calibri" pitchFamily="34" charset="0"/>
                <a:ea typeface="Calibri" pitchFamily="34" charset="-122"/>
                <a:cs typeface="Calibri" pitchFamily="34" charset="-120"/>
              </a:rPr>
              <a:t>SSDD</a:t>
            </a:r>
            <a:endParaRPr lang="en-US" sz="1000" dirty="0"/>
          </a:p>
        </p:txBody>
      </p:sp>
      <p:sp>
        <p:nvSpPr>
          <p:cNvPr id="36" name="Text 34"/>
          <p:cNvSpPr/>
          <p:nvPr/>
        </p:nvSpPr>
        <p:spPr>
          <a:xfrm>
            <a:off x="5669280" y="2084832"/>
            <a:ext cx="2834640" cy="301752"/>
          </a:xfrm>
          <a:prstGeom prst="rect">
            <a:avLst/>
          </a:prstGeom>
          <a:noFill/>
          <a:ln/>
        </p:spPr>
        <p:txBody>
          <a:bodyPr wrap="square" lIns="0" tIns="0" rIns="0" bIns="0" rtlCol="0" anchor="ctr"/>
          <a:lstStyle/>
          <a:p>
            <a:pPr indent="0" marL="0">
              <a:buNone/>
            </a:pPr>
            <a:r>
              <a:rPr lang="en-US" sz="1050" dirty="0">
                <a:solidFill>
                  <a:srgbClr val="FFFFFF"/>
                </a:solidFill>
                <a:latin typeface="Calibri" pitchFamily="34" charset="0"/>
                <a:ea typeface="Calibri" pitchFamily="34" charset="-122"/>
                <a:cs typeface="Calibri" pitchFamily="34" charset="-120"/>
              </a:rPr>
              <a:t>System/Subsystem Design Desc</a:t>
            </a:r>
            <a:endParaRPr lang="en-US" sz="1050" dirty="0"/>
          </a:p>
        </p:txBody>
      </p:sp>
      <p:sp>
        <p:nvSpPr>
          <p:cNvPr id="37" name="Shape 35"/>
          <p:cNvSpPr/>
          <p:nvPr/>
        </p:nvSpPr>
        <p:spPr>
          <a:xfrm>
            <a:off x="4846320" y="2432304"/>
            <a:ext cx="3840480" cy="301752"/>
          </a:xfrm>
          <a:prstGeom prst="rect">
            <a:avLst/>
          </a:prstGeom>
          <a:solidFill>
            <a:srgbClr val="1A2744"/>
          </a:solidFill>
          <a:ln/>
        </p:spPr>
      </p:sp>
      <p:sp>
        <p:nvSpPr>
          <p:cNvPr id="38" name="Text 36"/>
          <p:cNvSpPr/>
          <p:nvPr/>
        </p:nvSpPr>
        <p:spPr>
          <a:xfrm>
            <a:off x="4983480" y="2432304"/>
            <a:ext cx="640080" cy="301752"/>
          </a:xfrm>
          <a:prstGeom prst="rect">
            <a:avLst/>
          </a:prstGeom>
          <a:noFill/>
          <a:ln/>
        </p:spPr>
        <p:txBody>
          <a:bodyPr wrap="square" lIns="0" tIns="0" rIns="0" bIns="0" rtlCol="0" anchor="ctr"/>
          <a:lstStyle/>
          <a:p>
            <a:pPr indent="0" marL="0">
              <a:buNone/>
            </a:pPr>
            <a:r>
              <a:rPr lang="en-US" sz="1000" b="1" dirty="0">
                <a:solidFill>
                  <a:srgbClr val="0D9488"/>
                </a:solidFill>
                <a:latin typeface="Calibri" pitchFamily="34" charset="0"/>
                <a:ea typeface="Calibri" pitchFamily="34" charset="-122"/>
                <a:cs typeface="Calibri" pitchFamily="34" charset="-120"/>
              </a:rPr>
              <a:t>IRS</a:t>
            </a:r>
            <a:endParaRPr lang="en-US" sz="1000" dirty="0"/>
          </a:p>
        </p:txBody>
      </p:sp>
      <p:sp>
        <p:nvSpPr>
          <p:cNvPr id="39" name="Text 37"/>
          <p:cNvSpPr/>
          <p:nvPr/>
        </p:nvSpPr>
        <p:spPr>
          <a:xfrm>
            <a:off x="5669280" y="2432304"/>
            <a:ext cx="2834640" cy="301752"/>
          </a:xfrm>
          <a:prstGeom prst="rect">
            <a:avLst/>
          </a:prstGeom>
          <a:noFill/>
          <a:ln/>
        </p:spPr>
        <p:txBody>
          <a:bodyPr wrap="square" lIns="0" tIns="0" rIns="0" bIns="0" rtlCol="0" anchor="ctr"/>
          <a:lstStyle/>
          <a:p>
            <a:pPr indent="0" marL="0">
              <a:buNone/>
            </a:pPr>
            <a:r>
              <a:rPr lang="en-US" sz="1050" dirty="0">
                <a:solidFill>
                  <a:srgbClr val="FFFFFF"/>
                </a:solidFill>
                <a:latin typeface="Calibri" pitchFamily="34" charset="0"/>
                <a:ea typeface="Calibri" pitchFamily="34" charset="-122"/>
                <a:cs typeface="Calibri" pitchFamily="34" charset="-120"/>
              </a:rPr>
              <a:t>Interface Requirements Spec</a:t>
            </a:r>
            <a:endParaRPr lang="en-US" sz="1050" dirty="0"/>
          </a:p>
        </p:txBody>
      </p:sp>
      <p:sp>
        <p:nvSpPr>
          <p:cNvPr id="40" name="Shape 38"/>
          <p:cNvSpPr/>
          <p:nvPr/>
        </p:nvSpPr>
        <p:spPr>
          <a:xfrm>
            <a:off x="4846320" y="2779776"/>
            <a:ext cx="3840480" cy="301752"/>
          </a:xfrm>
          <a:prstGeom prst="rect">
            <a:avLst/>
          </a:prstGeom>
          <a:solidFill>
            <a:srgbClr val="1A2744"/>
          </a:solidFill>
          <a:ln/>
        </p:spPr>
      </p:sp>
      <p:sp>
        <p:nvSpPr>
          <p:cNvPr id="41" name="Text 39"/>
          <p:cNvSpPr/>
          <p:nvPr/>
        </p:nvSpPr>
        <p:spPr>
          <a:xfrm>
            <a:off x="4983480" y="2779776"/>
            <a:ext cx="640080" cy="301752"/>
          </a:xfrm>
          <a:prstGeom prst="rect">
            <a:avLst/>
          </a:prstGeom>
          <a:noFill/>
          <a:ln/>
        </p:spPr>
        <p:txBody>
          <a:bodyPr wrap="square" lIns="0" tIns="0" rIns="0" bIns="0" rtlCol="0" anchor="ctr"/>
          <a:lstStyle/>
          <a:p>
            <a:pPr indent="0" marL="0">
              <a:buNone/>
            </a:pPr>
            <a:r>
              <a:rPr lang="en-US" sz="1000" b="1" dirty="0">
                <a:solidFill>
                  <a:srgbClr val="0D9488"/>
                </a:solidFill>
                <a:latin typeface="Calibri" pitchFamily="34" charset="0"/>
                <a:ea typeface="Calibri" pitchFamily="34" charset="-122"/>
                <a:cs typeface="Calibri" pitchFamily="34" charset="-120"/>
              </a:rPr>
              <a:t>SRS</a:t>
            </a:r>
            <a:endParaRPr lang="en-US" sz="1000" dirty="0"/>
          </a:p>
        </p:txBody>
      </p:sp>
      <p:sp>
        <p:nvSpPr>
          <p:cNvPr id="42" name="Text 40"/>
          <p:cNvSpPr/>
          <p:nvPr/>
        </p:nvSpPr>
        <p:spPr>
          <a:xfrm>
            <a:off x="5669280" y="2779776"/>
            <a:ext cx="2834640" cy="301752"/>
          </a:xfrm>
          <a:prstGeom prst="rect">
            <a:avLst/>
          </a:prstGeom>
          <a:noFill/>
          <a:ln/>
        </p:spPr>
        <p:txBody>
          <a:bodyPr wrap="square" lIns="0" tIns="0" rIns="0" bIns="0" rtlCol="0" anchor="ctr"/>
          <a:lstStyle/>
          <a:p>
            <a:pPr indent="0" marL="0">
              <a:buNone/>
            </a:pPr>
            <a:r>
              <a:rPr lang="en-US" sz="1050" dirty="0">
                <a:solidFill>
                  <a:srgbClr val="FFFFFF"/>
                </a:solidFill>
                <a:latin typeface="Calibri" pitchFamily="34" charset="0"/>
                <a:ea typeface="Calibri" pitchFamily="34" charset="-122"/>
                <a:cs typeface="Calibri" pitchFamily="34" charset="-120"/>
              </a:rPr>
              <a:t>Software Requirements Spec</a:t>
            </a:r>
            <a:endParaRPr lang="en-US" sz="1050" dirty="0"/>
          </a:p>
        </p:txBody>
      </p:sp>
      <p:sp>
        <p:nvSpPr>
          <p:cNvPr id="43" name="Shape 41"/>
          <p:cNvSpPr/>
          <p:nvPr/>
        </p:nvSpPr>
        <p:spPr>
          <a:xfrm>
            <a:off x="4846320" y="3127248"/>
            <a:ext cx="3840480" cy="301752"/>
          </a:xfrm>
          <a:prstGeom prst="rect">
            <a:avLst/>
          </a:prstGeom>
          <a:solidFill>
            <a:srgbClr val="1A2744"/>
          </a:solidFill>
          <a:ln/>
        </p:spPr>
      </p:sp>
      <p:sp>
        <p:nvSpPr>
          <p:cNvPr id="44" name="Text 42"/>
          <p:cNvSpPr/>
          <p:nvPr/>
        </p:nvSpPr>
        <p:spPr>
          <a:xfrm>
            <a:off x="4983480" y="3127248"/>
            <a:ext cx="640080" cy="301752"/>
          </a:xfrm>
          <a:prstGeom prst="rect">
            <a:avLst/>
          </a:prstGeom>
          <a:noFill/>
          <a:ln/>
        </p:spPr>
        <p:txBody>
          <a:bodyPr wrap="square" lIns="0" tIns="0" rIns="0" bIns="0" rtlCol="0" anchor="ctr"/>
          <a:lstStyle/>
          <a:p>
            <a:pPr indent="0" marL="0">
              <a:buNone/>
            </a:pPr>
            <a:r>
              <a:rPr lang="en-US" sz="1000" b="1" dirty="0">
                <a:solidFill>
                  <a:srgbClr val="0D9488"/>
                </a:solidFill>
                <a:latin typeface="Calibri" pitchFamily="34" charset="0"/>
                <a:ea typeface="Calibri" pitchFamily="34" charset="-122"/>
                <a:cs typeface="Calibri" pitchFamily="34" charset="-120"/>
              </a:rPr>
              <a:t>SDD</a:t>
            </a:r>
            <a:endParaRPr lang="en-US" sz="1000" dirty="0"/>
          </a:p>
        </p:txBody>
      </p:sp>
      <p:sp>
        <p:nvSpPr>
          <p:cNvPr id="45" name="Text 43"/>
          <p:cNvSpPr/>
          <p:nvPr/>
        </p:nvSpPr>
        <p:spPr>
          <a:xfrm>
            <a:off x="5669280" y="3127248"/>
            <a:ext cx="2834640" cy="301752"/>
          </a:xfrm>
          <a:prstGeom prst="rect">
            <a:avLst/>
          </a:prstGeom>
          <a:noFill/>
          <a:ln/>
        </p:spPr>
        <p:txBody>
          <a:bodyPr wrap="square" lIns="0" tIns="0" rIns="0" bIns="0" rtlCol="0" anchor="ctr"/>
          <a:lstStyle/>
          <a:p>
            <a:pPr indent="0" marL="0">
              <a:buNone/>
            </a:pPr>
            <a:r>
              <a:rPr lang="en-US" sz="1050" dirty="0">
                <a:solidFill>
                  <a:srgbClr val="FFFFFF"/>
                </a:solidFill>
                <a:latin typeface="Calibri" pitchFamily="34" charset="0"/>
                <a:ea typeface="Calibri" pitchFamily="34" charset="-122"/>
                <a:cs typeface="Calibri" pitchFamily="34" charset="-120"/>
              </a:rPr>
              <a:t>Software Design Description</a:t>
            </a:r>
            <a:endParaRPr lang="en-US" sz="1050" dirty="0"/>
          </a:p>
        </p:txBody>
      </p:sp>
      <p:sp>
        <p:nvSpPr>
          <p:cNvPr id="46" name="Shape 44"/>
          <p:cNvSpPr/>
          <p:nvPr/>
        </p:nvSpPr>
        <p:spPr>
          <a:xfrm>
            <a:off x="4846320" y="3474720"/>
            <a:ext cx="3840480" cy="301752"/>
          </a:xfrm>
          <a:prstGeom prst="rect">
            <a:avLst/>
          </a:prstGeom>
          <a:solidFill>
            <a:srgbClr val="1A2744"/>
          </a:solidFill>
          <a:ln/>
        </p:spPr>
      </p:sp>
      <p:sp>
        <p:nvSpPr>
          <p:cNvPr id="47" name="Text 45"/>
          <p:cNvSpPr/>
          <p:nvPr/>
        </p:nvSpPr>
        <p:spPr>
          <a:xfrm>
            <a:off x="4983480" y="3474720"/>
            <a:ext cx="640080" cy="301752"/>
          </a:xfrm>
          <a:prstGeom prst="rect">
            <a:avLst/>
          </a:prstGeom>
          <a:noFill/>
          <a:ln/>
        </p:spPr>
        <p:txBody>
          <a:bodyPr wrap="square" lIns="0" tIns="0" rIns="0" bIns="0" rtlCol="0" anchor="ctr"/>
          <a:lstStyle/>
          <a:p>
            <a:pPr indent="0" marL="0">
              <a:buNone/>
            </a:pPr>
            <a:r>
              <a:rPr lang="en-US" sz="1000" b="1" dirty="0">
                <a:solidFill>
                  <a:srgbClr val="0D9488"/>
                </a:solidFill>
                <a:latin typeface="Calibri" pitchFamily="34" charset="0"/>
                <a:ea typeface="Calibri" pitchFamily="34" charset="-122"/>
                <a:cs typeface="Calibri" pitchFamily="34" charset="-120"/>
              </a:rPr>
              <a:t>STP</a:t>
            </a:r>
            <a:endParaRPr lang="en-US" sz="1000" dirty="0"/>
          </a:p>
        </p:txBody>
      </p:sp>
      <p:sp>
        <p:nvSpPr>
          <p:cNvPr id="48" name="Text 46"/>
          <p:cNvSpPr/>
          <p:nvPr/>
        </p:nvSpPr>
        <p:spPr>
          <a:xfrm>
            <a:off x="5669280" y="3474720"/>
            <a:ext cx="2834640" cy="301752"/>
          </a:xfrm>
          <a:prstGeom prst="rect">
            <a:avLst/>
          </a:prstGeom>
          <a:noFill/>
          <a:ln/>
        </p:spPr>
        <p:txBody>
          <a:bodyPr wrap="square" lIns="0" tIns="0" rIns="0" bIns="0" rtlCol="0" anchor="ctr"/>
          <a:lstStyle/>
          <a:p>
            <a:pPr indent="0" marL="0">
              <a:buNone/>
            </a:pPr>
            <a:r>
              <a:rPr lang="en-US" sz="1050" dirty="0">
                <a:solidFill>
                  <a:srgbClr val="FFFFFF"/>
                </a:solidFill>
                <a:latin typeface="Calibri" pitchFamily="34" charset="0"/>
                <a:ea typeface="Calibri" pitchFamily="34" charset="-122"/>
                <a:cs typeface="Calibri" pitchFamily="34" charset="-120"/>
              </a:rPr>
              <a:t>Software Test Plan</a:t>
            </a:r>
            <a:endParaRPr lang="en-US" sz="1050" dirty="0"/>
          </a:p>
        </p:txBody>
      </p:sp>
      <p:sp>
        <p:nvSpPr>
          <p:cNvPr id="49" name="Shape 47"/>
          <p:cNvSpPr/>
          <p:nvPr/>
        </p:nvSpPr>
        <p:spPr>
          <a:xfrm>
            <a:off x="4846320" y="3822192"/>
            <a:ext cx="3840480" cy="301752"/>
          </a:xfrm>
          <a:prstGeom prst="rect">
            <a:avLst/>
          </a:prstGeom>
          <a:solidFill>
            <a:srgbClr val="1A2744"/>
          </a:solidFill>
          <a:ln/>
        </p:spPr>
      </p:sp>
      <p:sp>
        <p:nvSpPr>
          <p:cNvPr id="50" name="Text 48"/>
          <p:cNvSpPr/>
          <p:nvPr/>
        </p:nvSpPr>
        <p:spPr>
          <a:xfrm>
            <a:off x="4983480" y="3822192"/>
            <a:ext cx="640080" cy="301752"/>
          </a:xfrm>
          <a:prstGeom prst="rect">
            <a:avLst/>
          </a:prstGeom>
          <a:noFill/>
          <a:ln/>
        </p:spPr>
        <p:txBody>
          <a:bodyPr wrap="square" lIns="0" tIns="0" rIns="0" bIns="0" rtlCol="0" anchor="ctr"/>
          <a:lstStyle/>
          <a:p>
            <a:pPr indent="0" marL="0">
              <a:buNone/>
            </a:pPr>
            <a:r>
              <a:rPr lang="en-US" sz="1000" b="1" dirty="0">
                <a:solidFill>
                  <a:srgbClr val="0D9488"/>
                </a:solidFill>
                <a:latin typeface="Calibri" pitchFamily="34" charset="0"/>
                <a:ea typeface="Calibri" pitchFamily="34" charset="-122"/>
                <a:cs typeface="Calibri" pitchFamily="34" charset="-120"/>
              </a:rPr>
              <a:t>STD</a:t>
            </a:r>
            <a:endParaRPr lang="en-US" sz="1000" dirty="0"/>
          </a:p>
        </p:txBody>
      </p:sp>
      <p:sp>
        <p:nvSpPr>
          <p:cNvPr id="51" name="Text 49"/>
          <p:cNvSpPr/>
          <p:nvPr/>
        </p:nvSpPr>
        <p:spPr>
          <a:xfrm>
            <a:off x="5669280" y="3822192"/>
            <a:ext cx="2834640" cy="301752"/>
          </a:xfrm>
          <a:prstGeom prst="rect">
            <a:avLst/>
          </a:prstGeom>
          <a:noFill/>
          <a:ln/>
        </p:spPr>
        <p:txBody>
          <a:bodyPr wrap="square" lIns="0" tIns="0" rIns="0" bIns="0" rtlCol="0" anchor="ctr"/>
          <a:lstStyle/>
          <a:p>
            <a:pPr indent="0" marL="0">
              <a:buNone/>
            </a:pPr>
            <a:r>
              <a:rPr lang="en-US" sz="1050" dirty="0">
                <a:solidFill>
                  <a:srgbClr val="FFFFFF"/>
                </a:solidFill>
                <a:latin typeface="Calibri" pitchFamily="34" charset="0"/>
                <a:ea typeface="Calibri" pitchFamily="34" charset="-122"/>
                <a:cs typeface="Calibri" pitchFamily="34" charset="-120"/>
              </a:rPr>
              <a:t>Software Test Description</a:t>
            </a:r>
            <a:endParaRPr lang="en-US" sz="1050" dirty="0"/>
          </a:p>
        </p:txBody>
      </p:sp>
      <p:sp>
        <p:nvSpPr>
          <p:cNvPr id="52" name="Shape 50"/>
          <p:cNvSpPr/>
          <p:nvPr/>
        </p:nvSpPr>
        <p:spPr>
          <a:xfrm>
            <a:off x="4846320" y="4169664"/>
            <a:ext cx="3840480" cy="301752"/>
          </a:xfrm>
          <a:prstGeom prst="rect">
            <a:avLst/>
          </a:prstGeom>
          <a:solidFill>
            <a:srgbClr val="1A2744"/>
          </a:solidFill>
          <a:ln/>
        </p:spPr>
      </p:sp>
      <p:sp>
        <p:nvSpPr>
          <p:cNvPr id="53" name="Text 51"/>
          <p:cNvSpPr/>
          <p:nvPr/>
        </p:nvSpPr>
        <p:spPr>
          <a:xfrm>
            <a:off x="4983480" y="4169664"/>
            <a:ext cx="640080" cy="301752"/>
          </a:xfrm>
          <a:prstGeom prst="rect">
            <a:avLst/>
          </a:prstGeom>
          <a:noFill/>
          <a:ln/>
        </p:spPr>
        <p:txBody>
          <a:bodyPr wrap="square" lIns="0" tIns="0" rIns="0" bIns="0" rtlCol="0" anchor="ctr"/>
          <a:lstStyle/>
          <a:p>
            <a:pPr indent="0" marL="0">
              <a:buNone/>
            </a:pPr>
            <a:r>
              <a:rPr lang="en-US" sz="1000" b="1" dirty="0">
                <a:solidFill>
                  <a:srgbClr val="0D9488"/>
                </a:solidFill>
                <a:latin typeface="Calibri" pitchFamily="34" charset="0"/>
                <a:ea typeface="Calibri" pitchFamily="34" charset="-122"/>
                <a:cs typeface="Calibri" pitchFamily="34" charset="-120"/>
              </a:rPr>
              <a:t>SVD</a:t>
            </a:r>
            <a:endParaRPr lang="en-US" sz="1000" dirty="0"/>
          </a:p>
        </p:txBody>
      </p:sp>
      <p:sp>
        <p:nvSpPr>
          <p:cNvPr id="54" name="Text 52"/>
          <p:cNvSpPr/>
          <p:nvPr/>
        </p:nvSpPr>
        <p:spPr>
          <a:xfrm>
            <a:off x="5669280" y="4169664"/>
            <a:ext cx="2834640" cy="301752"/>
          </a:xfrm>
          <a:prstGeom prst="rect">
            <a:avLst/>
          </a:prstGeom>
          <a:noFill/>
          <a:ln/>
        </p:spPr>
        <p:txBody>
          <a:bodyPr wrap="square" lIns="0" tIns="0" rIns="0" bIns="0" rtlCol="0" anchor="ctr"/>
          <a:lstStyle/>
          <a:p>
            <a:pPr indent="0" marL="0">
              <a:buNone/>
            </a:pPr>
            <a:r>
              <a:rPr lang="en-US" sz="1050" dirty="0">
                <a:solidFill>
                  <a:srgbClr val="FFFFFF"/>
                </a:solidFill>
                <a:latin typeface="Calibri" pitchFamily="34" charset="0"/>
                <a:ea typeface="Calibri" pitchFamily="34" charset="-122"/>
                <a:cs typeface="Calibri" pitchFamily="34" charset="-120"/>
              </a:rPr>
              <a:t>Software Version Description</a:t>
            </a:r>
            <a:endParaRPr lang="en-US" sz="1050" dirty="0"/>
          </a:p>
        </p:txBody>
      </p:sp>
      <p:sp>
        <p:nvSpPr>
          <p:cNvPr id="55" name="Shape 53"/>
          <p:cNvSpPr/>
          <p:nvPr/>
        </p:nvSpPr>
        <p:spPr>
          <a:xfrm>
            <a:off x="457200" y="4526280"/>
            <a:ext cx="8229600" cy="457200"/>
          </a:xfrm>
          <a:prstGeom prst="rect">
            <a:avLst/>
          </a:prstGeom>
          <a:solidFill>
            <a:srgbClr val="0D9488">
              <a:alpha val="15000"/>
            </a:srgbClr>
          </a:solidFill>
          <a:ln/>
        </p:spPr>
      </p:sp>
      <p:sp>
        <p:nvSpPr>
          <p:cNvPr id="56" name="Text 54"/>
          <p:cNvSpPr/>
          <p:nvPr/>
        </p:nvSpPr>
        <p:spPr>
          <a:xfrm>
            <a:off x="640080" y="4526280"/>
            <a:ext cx="7863840" cy="457200"/>
          </a:xfrm>
          <a:prstGeom prst="rect">
            <a:avLst/>
          </a:prstGeom>
          <a:noFill/>
          <a:ln/>
        </p:spPr>
        <p:txBody>
          <a:bodyPr wrap="square" rtlCol="0" anchor="ctr"/>
          <a:lstStyle/>
          <a:p>
            <a:pPr algn="ctr" indent="0" marL="0">
              <a:buNone/>
            </a:pPr>
            <a:r>
              <a:rPr lang="en-US" sz="1200" i="1" dirty="0">
                <a:solidFill>
                  <a:srgbClr val="14B8A6"/>
                </a:solidFill>
                <a:latin typeface="Calibri" pitchFamily="34" charset="0"/>
                <a:ea typeface="Calibri" pitchFamily="34" charset="-122"/>
                <a:cs typeface="Calibri" pitchFamily="34" charset="-120"/>
              </a:rPr>
              <a:t>Core principle: Documentation-driven development with defined phases, artifacts, and traceability</a:t>
            </a:r>
            <a:endParaRPr lang="en-US" sz="1200" dirty="0"/>
          </a:p>
        </p:txBody>
      </p:sp>
      <p:sp>
        <p:nvSpPr>
          <p:cNvPr id="57" name="Text 55"/>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73 / 100</a:t>
            </a:r>
            <a:endParaRPr lang="en-US" sz="800"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name="Slide 74">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MIL-STD-498  →  BMAD Mapping</a:t>
            </a:r>
            <a:endParaRPr lang="en-US" sz="2600" dirty="0"/>
          </a:p>
        </p:txBody>
      </p:sp>
      <p:graphicFrame>
        <p:nvGraphicFramePr>
          <p:cNvPr id="75" name="Table 0"/>
          <p:cNvGraphicFramePr>
            <a:graphicFrameLocks noGrp="1"/>
          </p:cNvGraphicFramePr>
          <p:nvPr>
            <p:extLst>
              <p:ext uri="{D42A27DB-BD31-4B8C-83A1-F6EECF244321}">
                <p14:modId xmlns:p14="http://schemas.microsoft.com/office/powerpoint/2010/main" val="1579011935"/>
              </p:ext>
            </p:extLst>
          </p:nvPr>
        </p:nvGraphicFramePr>
        <p:xfrm>
          <a:off x="274320" y="1005840"/>
          <a:ext cx="8595360" cy="914400"/>
        </p:xfrm>
        <a:graphic>
          <a:graphicData uri="http://schemas.openxmlformats.org/drawingml/2006/table">
            <a:tbl>
              <a:tblPr/>
              <a:tblGrid>
                <a:gridCol w="822960"/>
                <a:gridCol w="2011680"/>
                <a:gridCol w="2834640"/>
                <a:gridCol w="2926080"/>
              </a:tblGrid>
              <a:tr h="265176">
                <a:tc>
                  <a:txBody>
                    <a:bodyPr/>
                    <a:lstStyle/>
                    <a:p>
                      <a:pPr indent="0" marL="0">
                        <a:buNone/>
                      </a:pPr>
                      <a:r>
                        <a:rPr lang="en-US" sz="950" b="1" dirty="0">
                          <a:solidFill>
                            <a:srgbClr val="FFFFFF"/>
                          </a:solidFill>
                          <a:latin typeface="Calibri" pitchFamily="34" charset="0"/>
                          <a:ea typeface="Calibri" pitchFamily="34" charset="-122"/>
                          <a:cs typeface="Calibri" pitchFamily="34" charset="-120"/>
                        </a:rPr>
                        <a:t>498 Document</a:t>
                      </a:r>
                      <a:endParaRPr lang="en-US" sz="950" dirty="0">
                        <a:latin typeface="Calibri" charset="0"/>
                        <a:ea typeface="Calibri" charset="0"/>
                        <a:cs typeface="Calibri" charset="0"/>
                      </a:endParaRPr>
                    </a:p>
                  </a:txBody>
                  <a:tcPr marL="91440" marR="91440" marT="45720" marB="4572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0D9488"/>
                    </a:solidFill>
                  </a:tcPr>
                </a:tc>
                <a:tc>
                  <a:txBody>
                    <a:bodyPr/>
                    <a:lstStyle/>
                    <a:p>
                      <a:pPr indent="0" marL="0">
                        <a:buNone/>
                      </a:pPr>
                      <a:r>
                        <a:rPr lang="en-US" sz="950" b="1" dirty="0">
                          <a:solidFill>
                            <a:srgbClr val="FFFFFF"/>
                          </a:solidFill>
                          <a:latin typeface="Calibri" pitchFamily="34" charset="0"/>
                          <a:ea typeface="Calibri" pitchFamily="34" charset="-122"/>
                          <a:cs typeface="Calibri" pitchFamily="34" charset="-120"/>
                        </a:rPr>
                        <a:t>Full Name</a:t>
                      </a:r>
                      <a:endParaRPr lang="en-US" sz="950" dirty="0">
                        <a:latin typeface="Calibri" charset="0"/>
                        <a:ea typeface="Calibri" charset="0"/>
                        <a:cs typeface="Calibri" charset="0"/>
                      </a:endParaRPr>
                    </a:p>
                  </a:txBody>
                  <a:tcPr marL="91440" marR="91440" marT="45720" marB="4572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0D9488"/>
                    </a:solidFill>
                  </a:tcPr>
                </a:tc>
                <a:tc>
                  <a:txBody>
                    <a:bodyPr/>
                    <a:lstStyle/>
                    <a:p>
                      <a:pPr indent="0" marL="0">
                        <a:buNone/>
                      </a:pPr>
                      <a:r>
                        <a:rPr lang="en-US" sz="950" b="1" dirty="0">
                          <a:solidFill>
                            <a:srgbClr val="FFFFFF"/>
                          </a:solidFill>
                          <a:latin typeface="Calibri" pitchFamily="34" charset="0"/>
                          <a:ea typeface="Calibri" pitchFamily="34" charset="-122"/>
                          <a:cs typeface="Calibri" pitchFamily="34" charset="-120"/>
                        </a:rPr>
                        <a:t>Generated From (BMAD)</a:t>
                      </a:r>
                      <a:endParaRPr lang="en-US" sz="950" dirty="0">
                        <a:latin typeface="Calibri" charset="0"/>
                        <a:ea typeface="Calibri" charset="0"/>
                        <a:cs typeface="Calibri" charset="0"/>
                      </a:endParaRPr>
                    </a:p>
                  </a:txBody>
                  <a:tcPr marL="91440" marR="91440" marT="45720" marB="4572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0D9488"/>
                    </a:solidFill>
                  </a:tcPr>
                </a:tc>
                <a:tc>
                  <a:txBody>
                    <a:bodyPr/>
                    <a:lstStyle/>
                    <a:p>
                      <a:pPr indent="0" marL="0">
                        <a:buNone/>
                      </a:pPr>
                      <a:r>
                        <a:rPr lang="en-US" sz="950" b="1" dirty="0">
                          <a:solidFill>
                            <a:srgbClr val="FFFFFF"/>
                          </a:solidFill>
                          <a:latin typeface="Calibri" pitchFamily="34" charset="0"/>
                          <a:ea typeface="Calibri" pitchFamily="34" charset="-122"/>
                          <a:cs typeface="Calibri" pitchFamily="34" charset="-120"/>
                        </a:rPr>
                        <a:t>BMAD Agent</a:t>
                      </a:r>
                      <a:endParaRPr lang="en-US" sz="950" dirty="0">
                        <a:latin typeface="Calibri" charset="0"/>
                        <a:ea typeface="Calibri" charset="0"/>
                        <a:cs typeface="Calibri" charset="0"/>
                      </a:endParaRPr>
                    </a:p>
                  </a:txBody>
                  <a:tcPr marL="91440" marR="91440" marT="45720" marB="4572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0D9488"/>
                    </a:solidFill>
                  </a:tcPr>
                </a:tc>
              </a:tr>
              <a:tr h="265176">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SSS</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System/Sub-System Spec</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Project Brief</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Analyst</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r>
              <a:tr h="265176">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SSDD</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System Design Description</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PRD + Architecture</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Architect</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r>
              <a:tr h="265176">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SRS</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Software Requirements Spec</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Epics + Architecture + UX Design</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PM Agent</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r>
              <a:tr h="265176">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SDD</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Software Design Description</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Architecture + Epics + Stories + UX</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Architect</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r>
              <a:tr h="265176">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SDP</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Software Development Plan</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PRD</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PM / Project Lead</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r>
              <a:tr h="265176">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IRS</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Interface Requirements Spec</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Architecture (interfaces section)</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Architect</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r>
              <a:tr h="265176">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IDD</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Interface Design Description</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Architecture</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Architect</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r>
              <a:tr h="265176">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STP</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Software Test Plan</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PRD + Epics</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QA / TEA Agent</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r>
              <a:tr h="265176">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STD</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Software Test Description</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Stories (Acceptance Criteria)</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QA / TEA Agent</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r>
              <a:tr h="265176">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STR</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Software Test Report</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Test execution results</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QA / TEA Agent</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r>
              <a:tr h="265176">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SVD</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Software Version Description</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Sprint Status + Release</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900" dirty="0">
                          <a:solidFill>
                            <a:srgbClr val="1E293B"/>
                          </a:solidFill>
                          <a:latin typeface="Calibri" pitchFamily="34" charset="0"/>
                          <a:ea typeface="Calibri" pitchFamily="34" charset="-122"/>
                          <a:cs typeface="Calibri" pitchFamily="34" charset="-120"/>
                        </a:rPr>
                        <a:t>SM / Project Lead</a:t>
                      </a:r>
                      <a:endParaRPr lang="en-US" sz="900" dirty="0">
                        <a:latin typeface="Calibri" charset="0"/>
                        <a:ea typeface="Calibri" charset="0"/>
                        <a:cs typeface="Calibri" charset="0"/>
                      </a:endParaRPr>
                    </a:p>
                  </a:txBody>
                  <a:tcPr marL="63500" marR="635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r>
            </a:tbl>
          </a:graphicData>
        </a:graphic>
      </p:graphicFrame>
      <p:sp>
        <p:nvSpPr>
          <p:cNvPr id="6" name="Shape 3"/>
          <p:cNvSpPr/>
          <p:nvPr/>
        </p:nvSpPr>
        <p:spPr>
          <a:xfrm>
            <a:off x="274320" y="4206240"/>
            <a:ext cx="8595360" cy="640080"/>
          </a:xfrm>
          <a:prstGeom prst="rect">
            <a:avLst/>
          </a:prstGeom>
          <a:solidFill>
            <a:srgbClr val="0F1B2D"/>
          </a:solidFill>
          <a:ln/>
        </p:spPr>
      </p:sp>
      <p:sp>
        <p:nvSpPr>
          <p:cNvPr id="7" name="Text 4"/>
          <p:cNvSpPr/>
          <p:nvPr/>
        </p:nvSpPr>
        <p:spPr>
          <a:xfrm>
            <a:off x="457200" y="4206240"/>
            <a:ext cx="8229600" cy="640080"/>
          </a:xfrm>
          <a:prstGeom prst="rect">
            <a:avLst/>
          </a:prstGeom>
          <a:noFill/>
          <a:ln/>
        </p:spPr>
        <p:txBody>
          <a:bodyPr wrap="square" rtlCol="0" anchor="ctr"/>
          <a:lstStyle/>
          <a:p>
            <a:pPr algn="ctr" indent="0" marL="0">
              <a:buNone/>
            </a:pPr>
            <a:r>
              <a:rPr lang="en-US" sz="1400" b="1" dirty="0">
                <a:solidFill>
                  <a:srgbClr val="14B8A6"/>
                </a:solidFill>
                <a:latin typeface="Calibri" pitchFamily="34" charset="0"/>
                <a:ea typeface="Calibri" pitchFamily="34" charset="-122"/>
                <a:cs typeface="Calibri" pitchFamily="34" charset="-120"/>
              </a:rPr>
              <a:t>498 defines WHAT to produce.  BMAD automates HOW to produce it — with AI agents.</a:t>
            </a:r>
            <a:endParaRPr lang="en-US" sz="1400" dirty="0"/>
          </a:p>
        </p:txBody>
      </p:sp>
      <p:sp>
        <p:nvSpPr>
          <p:cNvPr id="8" name="Text 5"/>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74 / 100</a:t>
            </a:r>
            <a:endParaRPr lang="en-US" sz="800"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name="Slide 75">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Why This Mapping Matters</a:t>
            </a:r>
            <a:endParaRPr lang="en-US" sz="2800" dirty="0"/>
          </a:p>
        </p:txBody>
      </p:sp>
      <p:sp>
        <p:nvSpPr>
          <p:cNvPr id="4" name="Shape 2"/>
          <p:cNvSpPr/>
          <p:nvPr/>
        </p:nvSpPr>
        <p:spPr>
          <a:xfrm>
            <a:off x="457200" y="1097280"/>
            <a:ext cx="2606040" cy="320040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5" name="Shape 3"/>
          <p:cNvSpPr/>
          <p:nvPr/>
        </p:nvSpPr>
        <p:spPr>
          <a:xfrm>
            <a:off x="457200" y="1097280"/>
            <a:ext cx="2606040" cy="54864"/>
          </a:xfrm>
          <a:prstGeom prst="rect">
            <a:avLst/>
          </a:prstGeom>
          <a:solidFill>
            <a:srgbClr val="0D9488"/>
          </a:solidFill>
          <a:ln/>
        </p:spPr>
      </p:sp>
      <p:sp>
        <p:nvSpPr>
          <p:cNvPr id="6" name="Shape 4"/>
          <p:cNvSpPr/>
          <p:nvPr/>
        </p:nvSpPr>
        <p:spPr>
          <a:xfrm>
            <a:off x="1325880" y="1417320"/>
            <a:ext cx="822960" cy="822960"/>
          </a:xfrm>
          <a:prstGeom prst="ellipse">
            <a:avLst/>
          </a:prstGeom>
          <a:solidFill>
            <a:srgbClr val="0D9488"/>
          </a:solidFill>
          <a:ln/>
        </p:spPr>
      </p:sp>
      <p:pic>
        <p:nvPicPr>
          <p:cNvPr id="7" name="Image 0" descr="preencoded.png">    </p:cNvPr>
          <p:cNvPicPr>
            <a:picLocks noChangeAspect="1"/>
          </p:cNvPicPr>
          <p:nvPr/>
        </p:nvPicPr>
        <p:blipFill>
          <a:blip r:embed="rId1"/>
          <a:stretch>
            <a:fillRect/>
          </a:stretch>
        </p:blipFill>
        <p:spPr>
          <a:xfrm>
            <a:off x="1463040" y="1554480"/>
            <a:ext cx="548640" cy="548640"/>
          </a:xfrm>
          <a:prstGeom prst="rect">
            <a:avLst/>
          </a:prstGeom>
        </p:spPr>
      </p:pic>
      <p:sp>
        <p:nvSpPr>
          <p:cNvPr id="8" name="Text 5"/>
          <p:cNvSpPr/>
          <p:nvPr/>
        </p:nvSpPr>
        <p:spPr>
          <a:xfrm>
            <a:off x="640080" y="2377440"/>
            <a:ext cx="2240280" cy="365760"/>
          </a:xfrm>
          <a:prstGeom prst="rect">
            <a:avLst/>
          </a:prstGeom>
          <a:noFill/>
          <a:ln/>
        </p:spPr>
        <p:txBody>
          <a:bodyPr wrap="square" rtlCol="0" anchor="ctr"/>
          <a:lstStyle/>
          <a:p>
            <a:pPr algn="ctr" indent="0" marL="0">
              <a:buNone/>
            </a:pPr>
            <a:r>
              <a:rPr lang="en-US" sz="1600" b="1" dirty="0">
                <a:solidFill>
                  <a:srgbClr val="FFFFFF"/>
                </a:solidFill>
                <a:latin typeface="Calibri" pitchFamily="34" charset="0"/>
                <a:ea typeface="Calibri" pitchFamily="34" charset="-122"/>
                <a:cs typeface="Calibri" pitchFamily="34" charset="-120"/>
              </a:rPr>
              <a:t>Same Rigor</a:t>
            </a:r>
            <a:endParaRPr lang="en-US" sz="1600" dirty="0"/>
          </a:p>
        </p:txBody>
      </p:sp>
      <p:sp>
        <p:nvSpPr>
          <p:cNvPr id="9" name="Text 6"/>
          <p:cNvSpPr/>
          <p:nvPr/>
        </p:nvSpPr>
        <p:spPr>
          <a:xfrm>
            <a:off x="640080" y="2788920"/>
            <a:ext cx="2240280" cy="1371600"/>
          </a:xfrm>
          <a:prstGeom prst="rect">
            <a:avLst/>
          </a:prstGeom>
          <a:noFill/>
          <a:ln/>
        </p:spPr>
        <p:txBody>
          <a:bodyPr wrap="square" rtlCol="0" anchor="t"/>
          <a:lstStyle/>
          <a:p>
            <a:pPr algn="ctr" indent="0" marL="0">
              <a:buNone/>
            </a:pPr>
            <a:r>
              <a:rPr lang="en-US" sz="1050" dirty="0">
                <a:solidFill>
                  <a:srgbClr val="94A3B8"/>
                </a:solidFill>
                <a:latin typeface="Calibri" pitchFamily="34" charset="0"/>
                <a:ea typeface="Calibri" pitchFamily="34" charset="-122"/>
                <a:cs typeface="Calibri" pitchFamily="34" charset="-120"/>
              </a:rPr>
              <a:t>MIL-STD-498 was built for critical systems.</a:t>
            </a:r>
            <a:endParaRPr lang="en-US" sz="1050" dirty="0"/>
          </a:p>
          <a:p>
            <a:pPr algn="ctr" indent="0" marL="0">
              <a:buNone/>
            </a:pPr>
            <a:r>
              <a:rPr lang="en-US" sz="1050" dirty="0">
                <a:solidFill>
                  <a:srgbClr val="94A3B8"/>
                </a:solidFill>
                <a:latin typeface="Calibri" pitchFamily="34" charset="0"/>
                <a:ea typeface="Calibri" pitchFamily="34" charset="-122"/>
                <a:cs typeface="Calibri" pitchFamily="34" charset="-120"/>
              </a:rPr>
              <a:t>BMAD preserves its documentation discipline and traceability — every requirement maps to design, stories, and code.</a:t>
            </a:r>
            <a:endParaRPr lang="en-US" sz="1050" dirty="0"/>
          </a:p>
        </p:txBody>
      </p:sp>
      <p:sp>
        <p:nvSpPr>
          <p:cNvPr id="10" name="Shape 7"/>
          <p:cNvSpPr/>
          <p:nvPr/>
        </p:nvSpPr>
        <p:spPr>
          <a:xfrm>
            <a:off x="3337560" y="1097280"/>
            <a:ext cx="2606040" cy="320040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1" name="Shape 8"/>
          <p:cNvSpPr/>
          <p:nvPr/>
        </p:nvSpPr>
        <p:spPr>
          <a:xfrm>
            <a:off x="3337560" y="1097280"/>
            <a:ext cx="2606040" cy="54864"/>
          </a:xfrm>
          <a:prstGeom prst="rect">
            <a:avLst/>
          </a:prstGeom>
          <a:solidFill>
            <a:srgbClr val="0D9488"/>
          </a:solidFill>
          <a:ln/>
        </p:spPr>
      </p:sp>
      <p:sp>
        <p:nvSpPr>
          <p:cNvPr id="12" name="Shape 9"/>
          <p:cNvSpPr/>
          <p:nvPr/>
        </p:nvSpPr>
        <p:spPr>
          <a:xfrm>
            <a:off x="4206240" y="1417320"/>
            <a:ext cx="822960" cy="822960"/>
          </a:xfrm>
          <a:prstGeom prst="ellipse">
            <a:avLst/>
          </a:prstGeom>
          <a:solidFill>
            <a:srgbClr val="0D9488"/>
          </a:solidFill>
          <a:ln/>
        </p:spPr>
      </p:sp>
      <p:pic>
        <p:nvPicPr>
          <p:cNvPr id="13" name="Image 1" descr="preencoded.png">    </p:cNvPr>
          <p:cNvPicPr>
            <a:picLocks noChangeAspect="1"/>
          </p:cNvPicPr>
          <p:nvPr/>
        </p:nvPicPr>
        <p:blipFill>
          <a:blip r:embed="rId2"/>
          <a:stretch>
            <a:fillRect/>
          </a:stretch>
        </p:blipFill>
        <p:spPr>
          <a:xfrm>
            <a:off x="4343400" y="1554480"/>
            <a:ext cx="548640" cy="548640"/>
          </a:xfrm>
          <a:prstGeom prst="rect">
            <a:avLst/>
          </a:prstGeom>
        </p:spPr>
      </p:pic>
      <p:sp>
        <p:nvSpPr>
          <p:cNvPr id="14" name="Text 10"/>
          <p:cNvSpPr/>
          <p:nvPr/>
        </p:nvSpPr>
        <p:spPr>
          <a:xfrm>
            <a:off x="3520440" y="2377440"/>
            <a:ext cx="2240280" cy="365760"/>
          </a:xfrm>
          <a:prstGeom prst="rect">
            <a:avLst/>
          </a:prstGeom>
          <a:noFill/>
          <a:ln/>
        </p:spPr>
        <p:txBody>
          <a:bodyPr wrap="square" rtlCol="0" anchor="ctr"/>
          <a:lstStyle/>
          <a:p>
            <a:pPr algn="ctr" indent="0" marL="0">
              <a:buNone/>
            </a:pPr>
            <a:r>
              <a:rPr lang="en-US" sz="1600" b="1" dirty="0">
                <a:solidFill>
                  <a:srgbClr val="FFFFFF"/>
                </a:solidFill>
                <a:latin typeface="Calibri" pitchFamily="34" charset="0"/>
                <a:ea typeface="Calibri" pitchFamily="34" charset="-122"/>
                <a:cs typeface="Calibri" pitchFamily="34" charset="-120"/>
              </a:rPr>
              <a:t>AI Accelerated</a:t>
            </a:r>
            <a:endParaRPr lang="en-US" sz="1600" dirty="0"/>
          </a:p>
        </p:txBody>
      </p:sp>
      <p:sp>
        <p:nvSpPr>
          <p:cNvPr id="15" name="Text 11"/>
          <p:cNvSpPr/>
          <p:nvPr/>
        </p:nvSpPr>
        <p:spPr>
          <a:xfrm>
            <a:off x="3520440" y="2788920"/>
            <a:ext cx="2240280" cy="1371600"/>
          </a:xfrm>
          <a:prstGeom prst="rect">
            <a:avLst/>
          </a:prstGeom>
          <a:noFill/>
          <a:ln/>
        </p:spPr>
        <p:txBody>
          <a:bodyPr wrap="square" rtlCol="0" anchor="t"/>
          <a:lstStyle/>
          <a:p>
            <a:pPr algn="ctr" indent="0" marL="0">
              <a:buNone/>
            </a:pPr>
            <a:r>
              <a:rPr lang="en-US" sz="1050" dirty="0">
                <a:solidFill>
                  <a:srgbClr val="94A3B8"/>
                </a:solidFill>
                <a:latin typeface="Calibri" pitchFamily="34" charset="0"/>
                <a:ea typeface="Calibri" pitchFamily="34" charset="-122"/>
                <a:cs typeface="Calibri" pitchFamily="34" charset="-120"/>
              </a:rPr>
              <a:t>What used to take weeks of manual documentation is now produced by specialized AI agents in hours.</a:t>
            </a:r>
            <a:endParaRPr lang="en-US" sz="1050" dirty="0"/>
          </a:p>
          <a:p>
            <a:pPr algn="ctr" indent="0" marL="0">
              <a:buNone/>
            </a:pPr>
            <a:r>
              <a:rPr lang="en-US" sz="1050" dirty="0">
                <a:solidFill>
                  <a:srgbClr val="94A3B8"/>
                </a:solidFill>
                <a:latin typeface="Calibri" pitchFamily="34" charset="0"/>
                <a:ea typeface="Calibri" pitchFamily="34" charset="-122"/>
                <a:cs typeface="Calibri" pitchFamily="34" charset="-120"/>
              </a:rPr>
              <a:t>The artifacts are consistent and always up to date.</a:t>
            </a:r>
            <a:endParaRPr lang="en-US" sz="1050" dirty="0"/>
          </a:p>
        </p:txBody>
      </p:sp>
      <p:sp>
        <p:nvSpPr>
          <p:cNvPr id="16" name="Shape 12"/>
          <p:cNvSpPr/>
          <p:nvPr/>
        </p:nvSpPr>
        <p:spPr>
          <a:xfrm>
            <a:off x="6217920" y="1097280"/>
            <a:ext cx="2606040" cy="320040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7" name="Shape 13"/>
          <p:cNvSpPr/>
          <p:nvPr/>
        </p:nvSpPr>
        <p:spPr>
          <a:xfrm>
            <a:off x="6217920" y="1097280"/>
            <a:ext cx="2606040" cy="54864"/>
          </a:xfrm>
          <a:prstGeom prst="rect">
            <a:avLst/>
          </a:prstGeom>
          <a:solidFill>
            <a:srgbClr val="0D9488"/>
          </a:solidFill>
          <a:ln/>
        </p:spPr>
      </p:sp>
      <p:sp>
        <p:nvSpPr>
          <p:cNvPr id="18" name="Shape 14"/>
          <p:cNvSpPr/>
          <p:nvPr/>
        </p:nvSpPr>
        <p:spPr>
          <a:xfrm>
            <a:off x="7086600" y="1417320"/>
            <a:ext cx="822960" cy="822960"/>
          </a:xfrm>
          <a:prstGeom prst="ellipse">
            <a:avLst/>
          </a:prstGeom>
          <a:solidFill>
            <a:srgbClr val="0D9488"/>
          </a:solidFill>
          <a:ln/>
        </p:spPr>
      </p:sp>
      <p:pic>
        <p:nvPicPr>
          <p:cNvPr id="19" name="Image 2" descr="preencoded.png">    </p:cNvPr>
          <p:cNvPicPr>
            <a:picLocks noChangeAspect="1"/>
          </p:cNvPicPr>
          <p:nvPr/>
        </p:nvPicPr>
        <p:blipFill>
          <a:blip r:embed="rId3"/>
          <a:stretch>
            <a:fillRect/>
          </a:stretch>
        </p:blipFill>
        <p:spPr>
          <a:xfrm>
            <a:off x="7223760" y="1554480"/>
            <a:ext cx="548640" cy="548640"/>
          </a:xfrm>
          <a:prstGeom prst="rect">
            <a:avLst/>
          </a:prstGeom>
        </p:spPr>
      </p:pic>
      <p:sp>
        <p:nvSpPr>
          <p:cNvPr id="20" name="Text 15"/>
          <p:cNvSpPr/>
          <p:nvPr/>
        </p:nvSpPr>
        <p:spPr>
          <a:xfrm>
            <a:off x="6400800" y="2377440"/>
            <a:ext cx="2240280" cy="365760"/>
          </a:xfrm>
          <a:prstGeom prst="rect">
            <a:avLst/>
          </a:prstGeom>
          <a:noFill/>
          <a:ln/>
        </p:spPr>
        <p:txBody>
          <a:bodyPr wrap="square" rtlCol="0" anchor="ctr"/>
          <a:lstStyle/>
          <a:p>
            <a:pPr algn="ctr" indent="0" marL="0">
              <a:buNone/>
            </a:pPr>
            <a:r>
              <a:rPr lang="en-US" sz="1600" b="1" dirty="0">
                <a:solidFill>
                  <a:srgbClr val="FFFFFF"/>
                </a:solidFill>
                <a:latin typeface="Calibri" pitchFamily="34" charset="0"/>
                <a:ea typeface="Calibri" pitchFamily="34" charset="-122"/>
                <a:cs typeface="Calibri" pitchFamily="34" charset="-120"/>
              </a:rPr>
              <a:t>Context Preserved</a:t>
            </a:r>
            <a:endParaRPr lang="en-US" sz="1600" dirty="0"/>
          </a:p>
        </p:txBody>
      </p:sp>
      <p:sp>
        <p:nvSpPr>
          <p:cNvPr id="21" name="Text 16"/>
          <p:cNvSpPr/>
          <p:nvPr/>
        </p:nvSpPr>
        <p:spPr>
          <a:xfrm>
            <a:off x="6400800" y="2788920"/>
            <a:ext cx="2240280" cy="1371600"/>
          </a:xfrm>
          <a:prstGeom prst="rect">
            <a:avLst/>
          </a:prstGeom>
          <a:noFill/>
          <a:ln/>
        </p:spPr>
        <p:txBody>
          <a:bodyPr wrap="square" rtlCol="0" anchor="t"/>
          <a:lstStyle/>
          <a:p>
            <a:pPr algn="ctr" indent="0" marL="0">
              <a:buNone/>
            </a:pPr>
            <a:r>
              <a:rPr lang="en-US" sz="1050" dirty="0">
                <a:solidFill>
                  <a:srgbClr val="94A3B8"/>
                </a:solidFill>
                <a:latin typeface="Calibri" pitchFamily="34" charset="0"/>
                <a:ea typeface="Calibri" pitchFamily="34" charset="-122"/>
                <a:cs typeface="Calibri" pitchFamily="34" charset="-120"/>
              </a:rPr>
              <a:t>498's biggest challenge was context loss between phases.</a:t>
            </a:r>
            <a:endParaRPr lang="en-US" sz="1050" dirty="0"/>
          </a:p>
          <a:p>
            <a:pPr algn="ctr" indent="0" marL="0">
              <a:buNone/>
            </a:pPr>
            <a:r>
              <a:rPr lang="en-US" sz="1050" dirty="0">
                <a:solidFill>
                  <a:srgbClr val="94A3B8"/>
                </a:solidFill>
                <a:latin typeface="Calibri" pitchFamily="34" charset="0"/>
                <a:ea typeface="Calibri" pitchFamily="34" charset="-122"/>
                <a:cs typeface="Calibri" pitchFamily="34" charset="-120"/>
              </a:rPr>
              <a:t>BMAD solves this — each agent inherits the full artifact chain from all previous agents.</a:t>
            </a:r>
            <a:endParaRPr lang="en-US" sz="1050" dirty="0"/>
          </a:p>
        </p:txBody>
      </p:sp>
      <p:sp>
        <p:nvSpPr>
          <p:cNvPr id="22" name="Text 17"/>
          <p:cNvSpPr/>
          <p:nvPr/>
        </p:nvSpPr>
        <p:spPr>
          <a:xfrm>
            <a:off x="457200" y="4572000"/>
            <a:ext cx="8229600" cy="365760"/>
          </a:xfrm>
          <a:prstGeom prst="rect">
            <a:avLst/>
          </a:prstGeom>
          <a:noFill/>
          <a:ln/>
        </p:spPr>
        <p:txBody>
          <a:bodyPr wrap="square" rtlCol="0" anchor="ctr"/>
          <a:lstStyle/>
          <a:p>
            <a:pPr algn="ctr" indent="0" marL="0">
              <a:buNone/>
            </a:pPr>
            <a:r>
              <a:rPr lang="en-US" sz="1100" i="1" dirty="0">
                <a:solidFill>
                  <a:srgbClr val="14B8A6"/>
                </a:solidFill>
                <a:latin typeface="Calibri" pitchFamily="34" charset="0"/>
                <a:ea typeface="Calibri" pitchFamily="34" charset="-122"/>
                <a:cs typeface="Calibri" pitchFamily="34" charset="-120"/>
              </a:rPr>
              <a:t>For Defence Software: the traceability and documentation rigor you need, at the speed AI enables</a:t>
            </a:r>
            <a:endParaRPr lang="en-US" sz="1100" dirty="0"/>
          </a:p>
        </p:txBody>
      </p:sp>
      <p:sp>
        <p:nvSpPr>
          <p:cNvPr id="23" name="Text 18"/>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75 / 100</a:t>
            </a:r>
            <a:endParaRPr lang="en-US" sz="800"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name="Slide 76">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Enterprise Security &amp; Privacy</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200" dirty="0">
                <a:solidFill>
                  <a:srgbClr val="14B8A6"/>
                </a:solidFill>
                <a:latin typeface="Calibri" pitchFamily="34" charset="0"/>
                <a:ea typeface="Calibri" pitchFamily="34" charset="-122"/>
                <a:cs typeface="Calibri" pitchFamily="34" charset="-120"/>
              </a:rPr>
              <a:t>Your code never leaves your network unless you choose it to</a:t>
            </a:r>
            <a:endParaRPr lang="en-US" sz="1200" dirty="0"/>
          </a:p>
        </p:txBody>
      </p:sp>
      <p:sp>
        <p:nvSpPr>
          <p:cNvPr id="5" name="Shape 3"/>
          <p:cNvSpPr/>
          <p:nvPr/>
        </p:nvSpPr>
        <p:spPr>
          <a:xfrm>
            <a:off x="365760" y="1234440"/>
            <a:ext cx="2697480" cy="256032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6" name="Shape 4"/>
          <p:cNvSpPr/>
          <p:nvPr/>
        </p:nvSpPr>
        <p:spPr>
          <a:xfrm>
            <a:off x="365760" y="1234440"/>
            <a:ext cx="2697480" cy="54864"/>
          </a:xfrm>
          <a:prstGeom prst="rect">
            <a:avLst/>
          </a:prstGeom>
          <a:solidFill>
            <a:srgbClr val="EF4444"/>
          </a:solidFill>
          <a:ln/>
        </p:spPr>
      </p:sp>
      <p:pic>
        <p:nvPicPr>
          <p:cNvPr id="7" name="Image 0" descr="preencoded.png">    </p:cNvPr>
          <p:cNvPicPr>
            <a:picLocks noChangeAspect="1"/>
          </p:cNvPicPr>
          <p:nvPr/>
        </p:nvPicPr>
        <p:blipFill>
          <a:blip r:embed="rId1"/>
          <a:stretch>
            <a:fillRect/>
          </a:stretch>
        </p:blipFill>
        <p:spPr>
          <a:xfrm>
            <a:off x="502920" y="1371600"/>
            <a:ext cx="320040" cy="320040"/>
          </a:xfrm>
          <a:prstGeom prst="rect">
            <a:avLst/>
          </a:prstGeom>
        </p:spPr>
      </p:pic>
      <p:sp>
        <p:nvSpPr>
          <p:cNvPr id="8" name="Text 5"/>
          <p:cNvSpPr/>
          <p:nvPr/>
        </p:nvSpPr>
        <p:spPr>
          <a:xfrm>
            <a:off x="914400" y="1325880"/>
            <a:ext cx="1965960" cy="457200"/>
          </a:xfrm>
          <a:prstGeom prst="rect">
            <a:avLst/>
          </a:prstGeom>
          <a:noFill/>
          <a:ln/>
        </p:spPr>
        <p:txBody>
          <a:bodyPr wrap="square" lIns="0" tIns="0" rIns="0" bIns="0" rtlCol="0" anchor="ctr"/>
          <a:lstStyle/>
          <a:p>
            <a:pPr indent="0" marL="0">
              <a:buNone/>
            </a:pPr>
            <a:r>
              <a:rPr lang="en-US" sz="1100" b="1" dirty="0">
                <a:solidFill>
                  <a:srgbClr val="FFFFFF"/>
                </a:solidFill>
                <a:latin typeface="Calibri" pitchFamily="34" charset="0"/>
                <a:ea typeface="Calibri" pitchFamily="34" charset="-122"/>
                <a:cs typeface="Calibri" pitchFamily="34" charset="-120"/>
              </a:rPr>
              <a:t>Air-Gapped</a:t>
            </a:r>
            <a:endParaRPr lang="en-US" sz="1100" dirty="0"/>
          </a:p>
          <a:p>
            <a:pPr indent="0" marL="0">
              <a:buNone/>
            </a:pPr>
            <a:r>
              <a:rPr lang="en-US" sz="1100" b="1" dirty="0">
                <a:solidFill>
                  <a:srgbClr val="FFFFFF"/>
                </a:solidFill>
                <a:latin typeface="Calibri" pitchFamily="34" charset="0"/>
                <a:ea typeface="Calibri" pitchFamily="34" charset="-122"/>
                <a:cs typeface="Calibri" pitchFamily="34" charset="-120"/>
              </a:rPr>
              <a:t>(Full Isolation)</a:t>
            </a:r>
            <a:endParaRPr lang="en-US" sz="1100" dirty="0"/>
          </a:p>
        </p:txBody>
      </p:sp>
      <p:sp>
        <p:nvSpPr>
          <p:cNvPr id="9" name="Text 6"/>
          <p:cNvSpPr/>
          <p:nvPr/>
        </p:nvSpPr>
        <p:spPr>
          <a:xfrm>
            <a:off x="502920" y="1874520"/>
            <a:ext cx="2423160" cy="29260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Local LLM (Ollama, vLLM)</a:t>
            </a:r>
            <a:endParaRPr lang="en-US" sz="900" dirty="0"/>
          </a:p>
        </p:txBody>
      </p:sp>
      <p:sp>
        <p:nvSpPr>
          <p:cNvPr id="10" name="Text 7"/>
          <p:cNvSpPr/>
          <p:nvPr/>
        </p:nvSpPr>
        <p:spPr>
          <a:xfrm>
            <a:off x="502920" y="2194560"/>
            <a:ext cx="2423160" cy="29260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No internet access</a:t>
            </a:r>
            <a:endParaRPr lang="en-US" sz="900" dirty="0"/>
          </a:p>
        </p:txBody>
      </p:sp>
      <p:sp>
        <p:nvSpPr>
          <p:cNvPr id="11" name="Text 8"/>
          <p:cNvSpPr/>
          <p:nvPr/>
        </p:nvSpPr>
        <p:spPr>
          <a:xfrm>
            <a:off x="502920" y="2514600"/>
            <a:ext cx="2423160" cy="29260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All tools run on-prem</a:t>
            </a:r>
            <a:endParaRPr lang="en-US" sz="900" dirty="0"/>
          </a:p>
        </p:txBody>
      </p:sp>
      <p:sp>
        <p:nvSpPr>
          <p:cNvPr id="12" name="Text 9"/>
          <p:cNvSpPr/>
          <p:nvPr/>
        </p:nvSpPr>
        <p:spPr>
          <a:xfrm>
            <a:off x="502920" y="2834640"/>
            <a:ext cx="2423160" cy="29260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Code never leaves the network</a:t>
            </a:r>
            <a:endParaRPr lang="en-US" sz="900" dirty="0"/>
          </a:p>
        </p:txBody>
      </p:sp>
      <p:sp>
        <p:nvSpPr>
          <p:cNvPr id="13" name="Text 10"/>
          <p:cNvSpPr/>
          <p:nvPr/>
        </p:nvSpPr>
        <p:spPr>
          <a:xfrm>
            <a:off x="502920" y="3154680"/>
            <a:ext cx="2423160" cy="29260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Cline + local model endpoint</a:t>
            </a:r>
            <a:endParaRPr lang="en-US" sz="900" dirty="0"/>
          </a:p>
        </p:txBody>
      </p:sp>
      <p:sp>
        <p:nvSpPr>
          <p:cNvPr id="14" name="Shape 11"/>
          <p:cNvSpPr/>
          <p:nvPr/>
        </p:nvSpPr>
        <p:spPr>
          <a:xfrm>
            <a:off x="3246120" y="1234440"/>
            <a:ext cx="2697480" cy="256032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5" name="Shape 12"/>
          <p:cNvSpPr/>
          <p:nvPr/>
        </p:nvSpPr>
        <p:spPr>
          <a:xfrm>
            <a:off x="3246120" y="1234440"/>
            <a:ext cx="2697480" cy="54864"/>
          </a:xfrm>
          <a:prstGeom prst="rect">
            <a:avLst/>
          </a:prstGeom>
          <a:solidFill>
            <a:srgbClr val="F59E0B"/>
          </a:solidFill>
          <a:ln/>
        </p:spPr>
      </p:sp>
      <p:pic>
        <p:nvPicPr>
          <p:cNvPr id="16" name="Image 1" descr="preencoded.png">    </p:cNvPr>
          <p:cNvPicPr>
            <a:picLocks noChangeAspect="1"/>
          </p:cNvPicPr>
          <p:nvPr/>
        </p:nvPicPr>
        <p:blipFill>
          <a:blip r:embed="rId2"/>
          <a:stretch>
            <a:fillRect/>
          </a:stretch>
        </p:blipFill>
        <p:spPr>
          <a:xfrm>
            <a:off x="3383280" y="1371600"/>
            <a:ext cx="320040" cy="320040"/>
          </a:xfrm>
          <a:prstGeom prst="rect">
            <a:avLst/>
          </a:prstGeom>
        </p:spPr>
      </p:pic>
      <p:sp>
        <p:nvSpPr>
          <p:cNvPr id="17" name="Text 13"/>
          <p:cNvSpPr/>
          <p:nvPr/>
        </p:nvSpPr>
        <p:spPr>
          <a:xfrm>
            <a:off x="3794760" y="1325880"/>
            <a:ext cx="1965960" cy="457200"/>
          </a:xfrm>
          <a:prstGeom prst="rect">
            <a:avLst/>
          </a:prstGeom>
          <a:noFill/>
          <a:ln/>
        </p:spPr>
        <p:txBody>
          <a:bodyPr wrap="square" lIns="0" tIns="0" rIns="0" bIns="0" rtlCol="0" anchor="ctr"/>
          <a:lstStyle/>
          <a:p>
            <a:pPr indent="0" marL="0">
              <a:buNone/>
            </a:pPr>
            <a:r>
              <a:rPr lang="en-US" sz="1100" b="1" dirty="0">
                <a:solidFill>
                  <a:srgbClr val="FFFFFF"/>
                </a:solidFill>
                <a:latin typeface="Calibri" pitchFamily="34" charset="0"/>
                <a:ea typeface="Calibri" pitchFamily="34" charset="-122"/>
                <a:cs typeface="Calibri" pitchFamily="34" charset="-120"/>
              </a:rPr>
              <a:t>Hybrid</a:t>
            </a:r>
            <a:endParaRPr lang="en-US" sz="1100" dirty="0"/>
          </a:p>
          <a:p>
            <a:pPr indent="0" marL="0">
              <a:buNone/>
            </a:pPr>
            <a:r>
              <a:rPr lang="en-US" sz="1100" b="1" dirty="0">
                <a:solidFill>
                  <a:srgbClr val="FFFFFF"/>
                </a:solidFill>
                <a:latin typeface="Calibri" pitchFamily="34" charset="0"/>
                <a:ea typeface="Calibri" pitchFamily="34" charset="-122"/>
                <a:cs typeface="Calibri" pitchFamily="34" charset="-120"/>
              </a:rPr>
              <a:t>(Controlled Access)</a:t>
            </a:r>
            <a:endParaRPr lang="en-US" sz="1100" dirty="0"/>
          </a:p>
        </p:txBody>
      </p:sp>
      <p:sp>
        <p:nvSpPr>
          <p:cNvPr id="18" name="Text 14"/>
          <p:cNvSpPr/>
          <p:nvPr/>
        </p:nvSpPr>
        <p:spPr>
          <a:xfrm>
            <a:off x="3383280" y="1874520"/>
            <a:ext cx="2423160" cy="29260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Cloud LLM with API gateway</a:t>
            </a:r>
            <a:endParaRPr lang="en-US" sz="900" dirty="0"/>
          </a:p>
        </p:txBody>
      </p:sp>
      <p:sp>
        <p:nvSpPr>
          <p:cNvPr id="19" name="Text 15"/>
          <p:cNvSpPr/>
          <p:nvPr/>
        </p:nvSpPr>
        <p:spPr>
          <a:xfrm>
            <a:off x="3383280" y="2194560"/>
            <a:ext cx="2423160" cy="29260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Proxy controls what goes out</a:t>
            </a:r>
            <a:endParaRPr lang="en-US" sz="900" dirty="0"/>
          </a:p>
        </p:txBody>
      </p:sp>
      <p:sp>
        <p:nvSpPr>
          <p:cNvPr id="20" name="Text 16"/>
          <p:cNvSpPr/>
          <p:nvPr/>
        </p:nvSpPr>
        <p:spPr>
          <a:xfrm>
            <a:off x="3383280" y="2514600"/>
            <a:ext cx="2423160" cy="29260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Code stays local, prompts go to API</a:t>
            </a:r>
            <a:endParaRPr lang="en-US" sz="900" dirty="0"/>
          </a:p>
        </p:txBody>
      </p:sp>
      <p:sp>
        <p:nvSpPr>
          <p:cNvPr id="21" name="Text 17"/>
          <p:cNvSpPr/>
          <p:nvPr/>
        </p:nvSpPr>
        <p:spPr>
          <a:xfrm>
            <a:off x="3383280" y="2834640"/>
            <a:ext cx="2423160" cy="29260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Audit log on every API call</a:t>
            </a:r>
            <a:endParaRPr lang="en-US" sz="900" dirty="0"/>
          </a:p>
        </p:txBody>
      </p:sp>
      <p:sp>
        <p:nvSpPr>
          <p:cNvPr id="22" name="Text 18"/>
          <p:cNvSpPr/>
          <p:nvPr/>
        </p:nvSpPr>
        <p:spPr>
          <a:xfrm>
            <a:off x="3383280" y="3154680"/>
            <a:ext cx="2423160" cy="29260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Enterprise API keys + rotation</a:t>
            </a:r>
            <a:endParaRPr lang="en-US" sz="900" dirty="0"/>
          </a:p>
        </p:txBody>
      </p:sp>
      <p:sp>
        <p:nvSpPr>
          <p:cNvPr id="23" name="Shape 19"/>
          <p:cNvSpPr/>
          <p:nvPr/>
        </p:nvSpPr>
        <p:spPr>
          <a:xfrm>
            <a:off x="6126480" y="1234440"/>
            <a:ext cx="2697480" cy="256032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24" name="Shape 20"/>
          <p:cNvSpPr/>
          <p:nvPr/>
        </p:nvSpPr>
        <p:spPr>
          <a:xfrm>
            <a:off x="6126480" y="1234440"/>
            <a:ext cx="2697480" cy="54864"/>
          </a:xfrm>
          <a:prstGeom prst="rect">
            <a:avLst/>
          </a:prstGeom>
          <a:solidFill>
            <a:srgbClr val="10B981"/>
          </a:solidFill>
          <a:ln/>
        </p:spPr>
      </p:sp>
      <p:pic>
        <p:nvPicPr>
          <p:cNvPr id="25" name="Image 2" descr="preencoded.png">    </p:cNvPr>
          <p:cNvPicPr>
            <a:picLocks noChangeAspect="1"/>
          </p:cNvPicPr>
          <p:nvPr/>
        </p:nvPicPr>
        <p:blipFill>
          <a:blip r:embed="rId3"/>
          <a:stretch>
            <a:fillRect/>
          </a:stretch>
        </p:blipFill>
        <p:spPr>
          <a:xfrm>
            <a:off x="6263640" y="1371600"/>
            <a:ext cx="320040" cy="320040"/>
          </a:xfrm>
          <a:prstGeom prst="rect">
            <a:avLst/>
          </a:prstGeom>
        </p:spPr>
      </p:pic>
      <p:sp>
        <p:nvSpPr>
          <p:cNvPr id="26" name="Text 21"/>
          <p:cNvSpPr/>
          <p:nvPr/>
        </p:nvSpPr>
        <p:spPr>
          <a:xfrm>
            <a:off x="6675120" y="1325880"/>
            <a:ext cx="1965960" cy="457200"/>
          </a:xfrm>
          <a:prstGeom prst="rect">
            <a:avLst/>
          </a:prstGeom>
          <a:noFill/>
          <a:ln/>
        </p:spPr>
        <p:txBody>
          <a:bodyPr wrap="square" lIns="0" tIns="0" rIns="0" bIns="0" rtlCol="0" anchor="ctr"/>
          <a:lstStyle/>
          <a:p>
            <a:pPr indent="0" marL="0">
              <a:buNone/>
            </a:pPr>
            <a:r>
              <a:rPr lang="en-US" sz="1100" b="1" dirty="0">
                <a:solidFill>
                  <a:srgbClr val="FFFFFF"/>
                </a:solidFill>
                <a:latin typeface="Calibri" pitchFamily="34" charset="0"/>
                <a:ea typeface="Calibri" pitchFamily="34" charset="-122"/>
                <a:cs typeface="Calibri" pitchFamily="34" charset="-120"/>
              </a:rPr>
              <a:t>Cloud</a:t>
            </a:r>
            <a:endParaRPr lang="en-US" sz="1100" dirty="0"/>
          </a:p>
          <a:p>
            <a:pPr indent="0" marL="0">
              <a:buNone/>
            </a:pPr>
            <a:r>
              <a:rPr lang="en-US" sz="1100" b="1" dirty="0">
                <a:solidFill>
                  <a:srgbClr val="FFFFFF"/>
                </a:solidFill>
                <a:latin typeface="Calibri" pitchFamily="34" charset="0"/>
                <a:ea typeface="Calibri" pitchFamily="34" charset="-122"/>
                <a:cs typeface="Calibri" pitchFamily="34" charset="-120"/>
              </a:rPr>
              <a:t>(Full SaaS)</a:t>
            </a:r>
            <a:endParaRPr lang="en-US" sz="1100" dirty="0"/>
          </a:p>
        </p:txBody>
      </p:sp>
      <p:sp>
        <p:nvSpPr>
          <p:cNvPr id="27" name="Text 22"/>
          <p:cNvSpPr/>
          <p:nvPr/>
        </p:nvSpPr>
        <p:spPr>
          <a:xfrm>
            <a:off x="6263640" y="1874520"/>
            <a:ext cx="2423160" cy="29260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Anthropic / OpenAI API direct</a:t>
            </a:r>
            <a:endParaRPr lang="en-US" sz="900" dirty="0"/>
          </a:p>
        </p:txBody>
      </p:sp>
      <p:sp>
        <p:nvSpPr>
          <p:cNvPr id="28" name="Text 23"/>
          <p:cNvSpPr/>
          <p:nvPr/>
        </p:nvSpPr>
        <p:spPr>
          <a:xfrm>
            <a:off x="6263640" y="2194560"/>
            <a:ext cx="2423160" cy="29260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Standard enterprise agreements</a:t>
            </a:r>
            <a:endParaRPr lang="en-US" sz="900" dirty="0"/>
          </a:p>
        </p:txBody>
      </p:sp>
      <p:sp>
        <p:nvSpPr>
          <p:cNvPr id="29" name="Text 24"/>
          <p:cNvSpPr/>
          <p:nvPr/>
        </p:nvSpPr>
        <p:spPr>
          <a:xfrm>
            <a:off x="6263640" y="2514600"/>
            <a:ext cx="2423160" cy="29260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SOC2 / ISO27001 compliance</a:t>
            </a:r>
            <a:endParaRPr lang="en-US" sz="900" dirty="0"/>
          </a:p>
        </p:txBody>
      </p:sp>
      <p:sp>
        <p:nvSpPr>
          <p:cNvPr id="30" name="Text 25"/>
          <p:cNvSpPr/>
          <p:nvPr/>
        </p:nvSpPr>
        <p:spPr>
          <a:xfrm>
            <a:off x="6263640" y="2834640"/>
            <a:ext cx="2423160" cy="29260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Data retention policies apply</a:t>
            </a:r>
            <a:endParaRPr lang="en-US" sz="900" dirty="0"/>
          </a:p>
        </p:txBody>
      </p:sp>
      <p:sp>
        <p:nvSpPr>
          <p:cNvPr id="31" name="Text 26"/>
          <p:cNvSpPr/>
          <p:nvPr/>
        </p:nvSpPr>
        <p:spPr>
          <a:xfrm>
            <a:off x="6263640" y="3154680"/>
            <a:ext cx="2423160" cy="29260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  Fastest setup, least control</a:t>
            </a:r>
            <a:endParaRPr lang="en-US" sz="900" dirty="0"/>
          </a:p>
        </p:txBody>
      </p:sp>
      <p:sp>
        <p:nvSpPr>
          <p:cNvPr id="32" name="Shape 27"/>
          <p:cNvSpPr/>
          <p:nvPr/>
        </p:nvSpPr>
        <p:spPr>
          <a:xfrm>
            <a:off x="365760" y="3931920"/>
            <a:ext cx="8412480" cy="685800"/>
          </a:xfrm>
          <a:prstGeom prst="rect">
            <a:avLst/>
          </a:prstGeom>
          <a:solidFill>
            <a:srgbClr val="1E293B"/>
          </a:solidFill>
          <a:ln/>
        </p:spPr>
      </p:sp>
      <p:sp>
        <p:nvSpPr>
          <p:cNvPr id="33" name="Shape 28"/>
          <p:cNvSpPr/>
          <p:nvPr/>
        </p:nvSpPr>
        <p:spPr>
          <a:xfrm>
            <a:off x="365760" y="3931920"/>
            <a:ext cx="54864" cy="685800"/>
          </a:xfrm>
          <a:prstGeom prst="rect">
            <a:avLst/>
          </a:prstGeom>
          <a:solidFill>
            <a:srgbClr val="0D9488"/>
          </a:solidFill>
          <a:ln/>
        </p:spPr>
      </p:sp>
      <p:sp>
        <p:nvSpPr>
          <p:cNvPr id="34" name="Text 29"/>
          <p:cNvSpPr/>
          <p:nvPr/>
        </p:nvSpPr>
        <p:spPr>
          <a:xfrm>
            <a:off x="594360" y="3950208"/>
            <a:ext cx="2743200" cy="228600"/>
          </a:xfrm>
          <a:prstGeom prst="rect">
            <a:avLst/>
          </a:prstGeom>
          <a:noFill/>
          <a:ln/>
        </p:spPr>
        <p:txBody>
          <a:bodyPr wrap="square" lIns="0" tIns="0" rIns="0" bIns="0" rtlCol="0" anchor="ctr"/>
          <a:lstStyle/>
          <a:p>
            <a:pPr indent="0" marL="0">
              <a:buNone/>
            </a:pPr>
            <a:r>
              <a:rPr lang="en-US" sz="1100" b="1" dirty="0">
                <a:solidFill>
                  <a:srgbClr val="14B8A6"/>
                </a:solidFill>
                <a:latin typeface="Calibri" pitchFamily="34" charset="0"/>
                <a:ea typeface="Calibri" pitchFamily="34" charset="-122"/>
                <a:cs typeface="Calibri" pitchFamily="34" charset="-120"/>
              </a:rPr>
              <a:t>ma-agents Security Enforcement</a:t>
            </a:r>
            <a:endParaRPr lang="en-US" sz="1100" dirty="0"/>
          </a:p>
        </p:txBody>
      </p:sp>
      <p:sp>
        <p:nvSpPr>
          <p:cNvPr id="35" name="Text 30"/>
          <p:cNvSpPr/>
          <p:nvPr/>
        </p:nvSpPr>
        <p:spPr>
          <a:xfrm>
            <a:off x="594360" y="4206240"/>
            <a:ext cx="2651760" cy="320040"/>
          </a:xfrm>
          <a:prstGeom prst="rect">
            <a:avLst/>
          </a:prstGeom>
          <a:noFill/>
          <a:ln/>
        </p:spPr>
        <p:txBody>
          <a:bodyPr wrap="square" lIns="0" tIns="0" rIns="0" bIns="0" rtlCol="0" anchor="t"/>
          <a:lstStyle/>
          <a:p>
            <a:pPr indent="0" marL="0">
              <a:buNone/>
            </a:pPr>
            <a:r>
              <a:rPr lang="en-US" sz="850" dirty="0">
                <a:solidFill>
                  <a:srgbClr val="94A3B8"/>
                </a:solidFill>
                <a:latin typeface="Calibri" pitchFamily="34" charset="0"/>
                <a:ea typeface="Calibri" pitchFamily="34" charset="-122"/>
                <a:cs typeface="Calibri" pitchFamily="34" charset="-120"/>
              </a:rPr>
              <a:t>✔  Custom skills can enforce SAST/DAST scans before any commit</a:t>
            </a:r>
            <a:endParaRPr lang="en-US" sz="850" dirty="0"/>
          </a:p>
        </p:txBody>
      </p:sp>
      <p:sp>
        <p:nvSpPr>
          <p:cNvPr id="36" name="Text 31"/>
          <p:cNvSpPr/>
          <p:nvPr/>
        </p:nvSpPr>
        <p:spPr>
          <a:xfrm>
            <a:off x="3337560" y="4206240"/>
            <a:ext cx="2651760" cy="320040"/>
          </a:xfrm>
          <a:prstGeom prst="rect">
            <a:avLst/>
          </a:prstGeom>
          <a:noFill/>
          <a:ln/>
        </p:spPr>
        <p:txBody>
          <a:bodyPr wrap="square" lIns="0" tIns="0" rIns="0" bIns="0" rtlCol="0" anchor="t"/>
          <a:lstStyle/>
          <a:p>
            <a:pPr indent="0" marL="0">
              <a:buNone/>
            </a:pPr>
            <a:r>
              <a:rPr lang="en-US" sz="850" dirty="0">
                <a:solidFill>
                  <a:srgbClr val="94A3B8"/>
                </a:solidFill>
                <a:latin typeface="Calibri" pitchFamily="34" charset="0"/>
                <a:ea typeface="Calibri" pitchFamily="34" charset="-122"/>
                <a:cs typeface="Calibri" pitchFamily="34" charset="-120"/>
              </a:rPr>
              <a:t>✔  Code review skill checks for secrets, credentials, and sensitive data leaks</a:t>
            </a:r>
            <a:endParaRPr lang="en-US" sz="850" dirty="0"/>
          </a:p>
        </p:txBody>
      </p:sp>
      <p:sp>
        <p:nvSpPr>
          <p:cNvPr id="37" name="Text 32"/>
          <p:cNvSpPr/>
          <p:nvPr/>
        </p:nvSpPr>
        <p:spPr>
          <a:xfrm>
            <a:off x="6080760" y="4206240"/>
            <a:ext cx="2651760" cy="320040"/>
          </a:xfrm>
          <a:prstGeom prst="rect">
            <a:avLst/>
          </a:prstGeom>
          <a:noFill/>
          <a:ln/>
        </p:spPr>
        <p:txBody>
          <a:bodyPr wrap="square" lIns="0" tIns="0" rIns="0" bIns="0" rtlCol="0" anchor="t"/>
          <a:lstStyle/>
          <a:p>
            <a:pPr indent="0" marL="0">
              <a:buNone/>
            </a:pPr>
            <a:r>
              <a:rPr lang="en-US" sz="850" dirty="0">
                <a:solidFill>
                  <a:srgbClr val="94A3B8"/>
                </a:solidFill>
                <a:latin typeface="Calibri" pitchFamily="34" charset="0"/>
                <a:ea typeface="Calibri" pitchFamily="34" charset="-122"/>
                <a:cs typeface="Calibri" pitchFamily="34" charset="-120"/>
              </a:rPr>
              <a:t>✔  All BMAD artifacts are stored in Git — full audit trail, no data in cloud services</a:t>
            </a:r>
            <a:endParaRPr lang="en-US" sz="850" dirty="0"/>
          </a:p>
        </p:txBody>
      </p:sp>
      <p:sp>
        <p:nvSpPr>
          <p:cNvPr id="38" name="Text 33"/>
          <p:cNvSpPr/>
          <p:nvPr/>
        </p:nvSpPr>
        <p:spPr>
          <a:xfrm>
            <a:off x="457200" y="4709160"/>
            <a:ext cx="8229600" cy="274320"/>
          </a:xfrm>
          <a:prstGeom prst="rect">
            <a:avLst/>
          </a:prstGeom>
          <a:noFill/>
          <a:ln/>
        </p:spPr>
        <p:txBody>
          <a:bodyPr wrap="square" rtlCol="0" anchor="ctr"/>
          <a:lstStyle/>
          <a:p>
            <a:pPr algn="ctr" indent="0" marL="0">
              <a:buNone/>
            </a:pPr>
            <a:r>
              <a:rPr lang="en-US" sz="1000" i="1" dirty="0">
                <a:solidFill>
                  <a:srgbClr val="F59E0B"/>
                </a:solidFill>
                <a:latin typeface="Calibri" pitchFamily="34" charset="0"/>
                <a:ea typeface="Calibri" pitchFamily="34" charset="-122"/>
                <a:cs typeface="Calibri" pitchFamily="34" charset="-120"/>
              </a:rPr>
              <a:t>BMAD works the same in all three models — swap the LLM endpoint, keep the methodology</a:t>
            </a:r>
            <a:endParaRPr lang="en-US" sz="1000" dirty="0"/>
          </a:p>
        </p:txBody>
      </p:sp>
      <p:sp>
        <p:nvSpPr>
          <p:cNvPr id="39" name="Text 34"/>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76 / 100</a:t>
            </a:r>
            <a:endParaRPr lang="en-US" sz="800"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name="Slide 77">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Definition of Ready (DOR)</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A story must meet these conditions before it enters a sprint</a:t>
            </a:r>
            <a:endParaRPr lang="en-US" sz="1300" dirty="0"/>
          </a:p>
        </p:txBody>
      </p:sp>
      <p:sp>
        <p:nvSpPr>
          <p:cNvPr id="5" name="Shape 3"/>
          <p:cNvSpPr/>
          <p:nvPr/>
        </p:nvSpPr>
        <p:spPr>
          <a:xfrm>
            <a:off x="457200" y="1234440"/>
            <a:ext cx="3931920" cy="118872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6" name="Shape 4"/>
          <p:cNvSpPr/>
          <p:nvPr/>
        </p:nvSpPr>
        <p:spPr>
          <a:xfrm>
            <a:off x="457200" y="1234440"/>
            <a:ext cx="54864" cy="1188720"/>
          </a:xfrm>
          <a:prstGeom prst="rect">
            <a:avLst/>
          </a:prstGeom>
          <a:solidFill>
            <a:srgbClr val="10B981"/>
          </a:solidFill>
          <a:ln/>
        </p:spPr>
      </p:sp>
      <p:sp>
        <p:nvSpPr>
          <p:cNvPr id="7" name="Text 5"/>
          <p:cNvSpPr/>
          <p:nvPr/>
        </p:nvSpPr>
        <p:spPr>
          <a:xfrm>
            <a:off x="685800" y="1280160"/>
            <a:ext cx="3474720" cy="274320"/>
          </a:xfrm>
          <a:prstGeom prst="rect">
            <a:avLst/>
          </a:prstGeom>
          <a:noFill/>
          <a:ln/>
        </p:spPr>
        <p:txBody>
          <a:bodyPr wrap="square" lIns="0" tIns="0" rIns="0" bIns="0" rtlCol="0" anchor="ctr"/>
          <a:lstStyle/>
          <a:p>
            <a:pPr indent="0" marL="0">
              <a:buNone/>
            </a:pPr>
            <a:r>
              <a:rPr lang="en-US" sz="1400" b="1" dirty="0">
                <a:solidFill>
                  <a:srgbClr val="FFFFFF"/>
                </a:solidFill>
                <a:latin typeface="Calibri" pitchFamily="34" charset="0"/>
                <a:ea typeface="Calibri" pitchFamily="34" charset="-122"/>
                <a:cs typeface="Calibri" pitchFamily="34" charset="-120"/>
              </a:rPr>
              <a:t>What is DOR?</a:t>
            </a:r>
            <a:endParaRPr lang="en-US" sz="1400" dirty="0"/>
          </a:p>
        </p:txBody>
      </p:sp>
      <p:sp>
        <p:nvSpPr>
          <p:cNvPr id="8" name="Text 6"/>
          <p:cNvSpPr/>
          <p:nvPr/>
        </p:nvSpPr>
        <p:spPr>
          <a:xfrm>
            <a:off x="685800" y="1554480"/>
            <a:ext cx="3474720" cy="77724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Conditions a story must fulfill before it can be added to a Sprint Backlog and development can begin.</a:t>
            </a:r>
            <a:endParaRPr lang="en-US" sz="1000" dirty="0"/>
          </a:p>
          <a:p>
            <a:pPr indent="0" marL="0">
              <a:buNone/>
            </a:pPr>
            <a:endParaRPr lang="en-US" sz="1000" dirty="0"/>
          </a:p>
          <a:p>
            <a:pPr indent="0" marL="0">
              <a:buNone/>
            </a:pPr>
            <a:r>
              <a:rPr lang="en-US" sz="1000" dirty="0">
                <a:solidFill>
                  <a:srgbClr val="94A3B8"/>
                </a:solidFill>
                <a:latin typeface="Calibri" pitchFamily="34" charset="0"/>
                <a:ea typeface="Calibri" pitchFamily="34" charset="-122"/>
                <a:cs typeface="Calibri" pitchFamily="34" charset="-120"/>
              </a:rPr>
              <a:t>Purpose: prevent starting work on stories with missing information, unclear scope, or unresolved dependencies.</a:t>
            </a:r>
            <a:endParaRPr lang="en-US" sz="1000" dirty="0"/>
          </a:p>
        </p:txBody>
      </p:sp>
      <p:sp>
        <p:nvSpPr>
          <p:cNvPr id="9" name="Shape 7"/>
          <p:cNvSpPr/>
          <p:nvPr/>
        </p:nvSpPr>
        <p:spPr>
          <a:xfrm>
            <a:off x="4754880" y="1234440"/>
            <a:ext cx="3931920" cy="118872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0" name="Shape 8"/>
          <p:cNvSpPr/>
          <p:nvPr/>
        </p:nvSpPr>
        <p:spPr>
          <a:xfrm>
            <a:off x="4754880" y="1234440"/>
            <a:ext cx="54864" cy="1188720"/>
          </a:xfrm>
          <a:prstGeom prst="rect">
            <a:avLst/>
          </a:prstGeom>
          <a:solidFill>
            <a:srgbClr val="EF4444"/>
          </a:solidFill>
          <a:ln/>
        </p:spPr>
      </p:sp>
      <p:sp>
        <p:nvSpPr>
          <p:cNvPr id="11" name="Text 9"/>
          <p:cNvSpPr/>
          <p:nvPr/>
        </p:nvSpPr>
        <p:spPr>
          <a:xfrm>
            <a:off x="4983480" y="1280160"/>
            <a:ext cx="3474720" cy="274320"/>
          </a:xfrm>
          <a:prstGeom prst="rect">
            <a:avLst/>
          </a:prstGeom>
          <a:noFill/>
          <a:ln/>
        </p:spPr>
        <p:txBody>
          <a:bodyPr wrap="square" lIns="0" tIns="0" rIns="0" bIns="0" rtlCol="0" anchor="ctr"/>
          <a:lstStyle/>
          <a:p>
            <a:pPr indent="0" marL="0">
              <a:buNone/>
            </a:pPr>
            <a:r>
              <a:rPr lang="en-US" sz="1400" b="1" dirty="0">
                <a:solidFill>
                  <a:srgbClr val="FFFFFF"/>
                </a:solidFill>
                <a:latin typeface="Calibri" pitchFamily="34" charset="0"/>
                <a:ea typeface="Calibri" pitchFamily="34" charset="-122"/>
                <a:cs typeface="Calibri" pitchFamily="34" charset="-120"/>
              </a:rPr>
              <a:t>Why It Matters</a:t>
            </a:r>
            <a:endParaRPr lang="en-US" sz="1400" dirty="0"/>
          </a:p>
        </p:txBody>
      </p:sp>
      <p:sp>
        <p:nvSpPr>
          <p:cNvPr id="12" name="Text 10"/>
          <p:cNvSpPr/>
          <p:nvPr/>
        </p:nvSpPr>
        <p:spPr>
          <a:xfrm>
            <a:off x="4983480" y="1554480"/>
            <a:ext cx="3474720" cy="77724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Without DOR, developers start coding with incomplete information. This leads to mid-sprint scope changes, blocked work, rework, and missed deadlines.</a:t>
            </a:r>
            <a:endParaRPr lang="en-US" sz="1000" dirty="0"/>
          </a:p>
          <a:p>
            <a:pPr indent="0" marL="0">
              <a:buNone/>
            </a:pPr>
            <a:endParaRPr lang="en-US" sz="1000" dirty="0"/>
          </a:p>
          <a:p>
            <a:pPr indent="0" marL="0">
              <a:buNone/>
            </a:pPr>
            <a:r>
              <a:rPr lang="en-US" sz="1000" dirty="0">
                <a:solidFill>
                  <a:srgbClr val="94A3B8"/>
                </a:solidFill>
                <a:latin typeface="Calibri" pitchFamily="34" charset="0"/>
                <a:ea typeface="Calibri" pitchFamily="34" charset="-122"/>
                <a:cs typeface="Calibri" pitchFamily="34" charset="-120"/>
              </a:rPr>
              <a:t>DOR is a gate — nothing enters the sprint without passing it.</a:t>
            </a:r>
            <a:endParaRPr lang="en-US" sz="1000" dirty="0"/>
          </a:p>
        </p:txBody>
      </p:sp>
      <p:sp>
        <p:nvSpPr>
          <p:cNvPr id="13" name="Shape 11"/>
          <p:cNvSpPr/>
          <p:nvPr/>
        </p:nvSpPr>
        <p:spPr>
          <a:xfrm>
            <a:off x="457200" y="2606040"/>
            <a:ext cx="8229600" cy="2286000"/>
          </a:xfrm>
          <a:prstGeom prst="rect">
            <a:avLst/>
          </a:prstGeom>
          <a:solidFill>
            <a:srgbClr val="1E293B"/>
          </a:solidFill>
          <a:ln/>
        </p:spPr>
      </p:sp>
      <p:sp>
        <p:nvSpPr>
          <p:cNvPr id="14" name="Text 12"/>
          <p:cNvSpPr/>
          <p:nvPr/>
        </p:nvSpPr>
        <p:spPr>
          <a:xfrm>
            <a:off x="640080" y="2651760"/>
            <a:ext cx="7315200" cy="274320"/>
          </a:xfrm>
          <a:prstGeom prst="rect">
            <a:avLst/>
          </a:prstGeom>
          <a:noFill/>
          <a:ln/>
        </p:spPr>
        <p:txBody>
          <a:bodyPr wrap="square" lIns="0" tIns="0" rIns="0" bIns="0" rtlCol="0" anchor="ctr"/>
          <a:lstStyle/>
          <a:p>
            <a:pPr indent="0" marL="0">
              <a:buNone/>
            </a:pPr>
            <a:r>
              <a:rPr lang="en-US" sz="1200" b="1" dirty="0">
                <a:solidFill>
                  <a:srgbClr val="10B981"/>
                </a:solidFill>
                <a:latin typeface="Calibri" pitchFamily="34" charset="0"/>
                <a:ea typeface="Calibri" pitchFamily="34" charset="-122"/>
                <a:cs typeface="Calibri" pitchFamily="34" charset="-120"/>
              </a:rPr>
              <a:t>DOR Checklist — Story is Ready When:</a:t>
            </a:r>
            <a:endParaRPr lang="en-US" sz="1200" dirty="0"/>
          </a:p>
        </p:txBody>
      </p:sp>
      <p:sp>
        <p:nvSpPr>
          <p:cNvPr id="15" name="Text 13"/>
          <p:cNvSpPr/>
          <p:nvPr/>
        </p:nvSpPr>
        <p:spPr>
          <a:xfrm>
            <a:off x="640080" y="3017520"/>
            <a:ext cx="3749040" cy="292608"/>
          </a:xfrm>
          <a:prstGeom prst="rect">
            <a:avLst/>
          </a:prstGeom>
          <a:noFill/>
          <a:ln/>
        </p:spPr>
        <p:txBody>
          <a:bodyPr wrap="square" lIns="0" tIns="0" rIns="0" bIns="0" rtlCol="0" anchor="ctr"/>
          <a:lstStyle/>
          <a:p>
            <a:pPr indent="0" marL="0">
              <a:buNone/>
            </a:pPr>
            <a:r>
              <a:rPr lang="en-US" sz="1000" dirty="0">
                <a:solidFill>
                  <a:srgbClr val="FFFFFF"/>
                </a:solidFill>
                <a:latin typeface="Calibri" pitchFamily="34" charset="0"/>
                <a:ea typeface="Calibri" pitchFamily="34" charset="-122"/>
                <a:cs typeface="Calibri" pitchFamily="34" charset="-120"/>
              </a:rPr>
              <a:t>✔  Clear description of what to implement</a:t>
            </a:r>
            <a:endParaRPr lang="en-US" sz="1000" dirty="0"/>
          </a:p>
        </p:txBody>
      </p:sp>
      <p:sp>
        <p:nvSpPr>
          <p:cNvPr id="16" name="Text 14"/>
          <p:cNvSpPr/>
          <p:nvPr/>
        </p:nvSpPr>
        <p:spPr>
          <a:xfrm>
            <a:off x="4572000" y="3017520"/>
            <a:ext cx="3749040" cy="292608"/>
          </a:xfrm>
          <a:prstGeom prst="rect">
            <a:avLst/>
          </a:prstGeom>
          <a:noFill/>
          <a:ln/>
        </p:spPr>
        <p:txBody>
          <a:bodyPr wrap="square" lIns="0" tIns="0" rIns="0" bIns="0" rtlCol="0" anchor="ctr"/>
          <a:lstStyle/>
          <a:p>
            <a:pPr indent="0" marL="0">
              <a:buNone/>
            </a:pPr>
            <a:r>
              <a:rPr lang="en-US" sz="1000" dirty="0">
                <a:solidFill>
                  <a:srgbClr val="FFFFFF"/>
                </a:solidFill>
                <a:latin typeface="Calibri" pitchFamily="34" charset="0"/>
                <a:ea typeface="Calibri" pitchFamily="34" charset="-122"/>
                <a:cs typeface="Calibri" pitchFamily="34" charset="-120"/>
              </a:rPr>
              <a:t>✔  Acceptance Criteria defined and testable</a:t>
            </a:r>
            <a:endParaRPr lang="en-US" sz="1000" dirty="0"/>
          </a:p>
        </p:txBody>
      </p:sp>
      <p:sp>
        <p:nvSpPr>
          <p:cNvPr id="17" name="Text 15"/>
          <p:cNvSpPr/>
          <p:nvPr/>
        </p:nvSpPr>
        <p:spPr>
          <a:xfrm>
            <a:off x="640080" y="3355848"/>
            <a:ext cx="3749040" cy="292608"/>
          </a:xfrm>
          <a:prstGeom prst="rect">
            <a:avLst/>
          </a:prstGeom>
          <a:noFill/>
          <a:ln/>
        </p:spPr>
        <p:txBody>
          <a:bodyPr wrap="square" lIns="0" tIns="0" rIns="0" bIns="0" rtlCol="0" anchor="ctr"/>
          <a:lstStyle/>
          <a:p>
            <a:pPr indent="0" marL="0">
              <a:buNone/>
            </a:pPr>
            <a:r>
              <a:rPr lang="en-US" sz="1000" dirty="0">
                <a:solidFill>
                  <a:srgbClr val="FFFFFF"/>
                </a:solidFill>
                <a:latin typeface="Calibri" pitchFamily="34" charset="0"/>
                <a:ea typeface="Calibri" pitchFamily="34" charset="-122"/>
                <a:cs typeface="Calibri" pitchFamily="34" charset="-120"/>
              </a:rPr>
              <a:t>✔  Design / wireframes available (if UI)</a:t>
            </a:r>
            <a:endParaRPr lang="en-US" sz="1000" dirty="0"/>
          </a:p>
        </p:txBody>
      </p:sp>
      <p:sp>
        <p:nvSpPr>
          <p:cNvPr id="18" name="Text 16"/>
          <p:cNvSpPr/>
          <p:nvPr/>
        </p:nvSpPr>
        <p:spPr>
          <a:xfrm>
            <a:off x="4572000" y="3355848"/>
            <a:ext cx="3749040" cy="292608"/>
          </a:xfrm>
          <a:prstGeom prst="rect">
            <a:avLst/>
          </a:prstGeom>
          <a:noFill/>
          <a:ln/>
        </p:spPr>
        <p:txBody>
          <a:bodyPr wrap="square" lIns="0" tIns="0" rIns="0" bIns="0" rtlCol="0" anchor="ctr"/>
          <a:lstStyle/>
          <a:p>
            <a:pPr indent="0" marL="0">
              <a:buNone/>
            </a:pPr>
            <a:r>
              <a:rPr lang="en-US" sz="1000" dirty="0">
                <a:solidFill>
                  <a:srgbClr val="FFFFFF"/>
                </a:solidFill>
                <a:latin typeface="Calibri" pitchFamily="34" charset="0"/>
                <a:ea typeface="Calibri" pitchFamily="34" charset="-122"/>
                <a:cs typeface="Calibri" pitchFamily="34" charset="-120"/>
              </a:rPr>
              <a:t>✔  Dependencies identified and resolved</a:t>
            </a:r>
            <a:endParaRPr lang="en-US" sz="1000" dirty="0"/>
          </a:p>
        </p:txBody>
      </p:sp>
      <p:sp>
        <p:nvSpPr>
          <p:cNvPr id="19" name="Text 17"/>
          <p:cNvSpPr/>
          <p:nvPr/>
        </p:nvSpPr>
        <p:spPr>
          <a:xfrm>
            <a:off x="640080" y="3694176"/>
            <a:ext cx="3749040" cy="292608"/>
          </a:xfrm>
          <a:prstGeom prst="rect">
            <a:avLst/>
          </a:prstGeom>
          <a:noFill/>
          <a:ln/>
        </p:spPr>
        <p:txBody>
          <a:bodyPr wrap="square" lIns="0" tIns="0" rIns="0" bIns="0" rtlCol="0" anchor="ctr"/>
          <a:lstStyle/>
          <a:p>
            <a:pPr indent="0" marL="0">
              <a:buNone/>
            </a:pPr>
            <a:r>
              <a:rPr lang="en-US" sz="1000" dirty="0">
                <a:solidFill>
                  <a:srgbClr val="FFFFFF"/>
                </a:solidFill>
                <a:latin typeface="Calibri" pitchFamily="34" charset="0"/>
                <a:ea typeface="Calibri" pitchFamily="34" charset="-122"/>
                <a:cs typeface="Calibri" pitchFamily="34" charset="-120"/>
              </a:rPr>
              <a:t>✔  Architecture decisions documented</a:t>
            </a:r>
            <a:endParaRPr lang="en-US" sz="1000" dirty="0"/>
          </a:p>
        </p:txBody>
      </p:sp>
      <p:sp>
        <p:nvSpPr>
          <p:cNvPr id="20" name="Text 18"/>
          <p:cNvSpPr/>
          <p:nvPr/>
        </p:nvSpPr>
        <p:spPr>
          <a:xfrm>
            <a:off x="4572000" y="3694176"/>
            <a:ext cx="3749040" cy="292608"/>
          </a:xfrm>
          <a:prstGeom prst="rect">
            <a:avLst/>
          </a:prstGeom>
          <a:noFill/>
          <a:ln/>
        </p:spPr>
        <p:txBody>
          <a:bodyPr wrap="square" lIns="0" tIns="0" rIns="0" bIns="0" rtlCol="0" anchor="ctr"/>
          <a:lstStyle/>
          <a:p>
            <a:pPr indent="0" marL="0">
              <a:buNone/>
            </a:pPr>
            <a:r>
              <a:rPr lang="en-US" sz="1000" dirty="0">
                <a:solidFill>
                  <a:srgbClr val="FFFFFF"/>
                </a:solidFill>
                <a:latin typeface="Calibri" pitchFamily="34" charset="0"/>
                <a:ea typeface="Calibri" pitchFamily="34" charset="-122"/>
                <a:cs typeface="Calibri" pitchFamily="34" charset="-120"/>
              </a:rPr>
              <a:t>✔  Story is small enough for one sprint</a:t>
            </a:r>
            <a:endParaRPr lang="en-US" sz="1000" dirty="0"/>
          </a:p>
        </p:txBody>
      </p:sp>
      <p:sp>
        <p:nvSpPr>
          <p:cNvPr id="21" name="Text 19"/>
          <p:cNvSpPr/>
          <p:nvPr/>
        </p:nvSpPr>
        <p:spPr>
          <a:xfrm>
            <a:off x="640080" y="4032504"/>
            <a:ext cx="3749040" cy="292608"/>
          </a:xfrm>
          <a:prstGeom prst="rect">
            <a:avLst/>
          </a:prstGeom>
          <a:noFill/>
          <a:ln/>
        </p:spPr>
        <p:txBody>
          <a:bodyPr wrap="square" lIns="0" tIns="0" rIns="0" bIns="0" rtlCol="0" anchor="ctr"/>
          <a:lstStyle/>
          <a:p>
            <a:pPr indent="0" marL="0">
              <a:buNone/>
            </a:pPr>
            <a:r>
              <a:rPr lang="en-US" sz="1000" dirty="0">
                <a:solidFill>
                  <a:srgbClr val="FFFFFF"/>
                </a:solidFill>
                <a:latin typeface="Calibri" pitchFamily="34" charset="0"/>
                <a:ea typeface="Calibri" pitchFamily="34" charset="-122"/>
                <a:cs typeface="Calibri" pitchFamily="34" charset="-120"/>
              </a:rPr>
              <a:t>✔  Technical approach agreed upon</a:t>
            </a:r>
            <a:endParaRPr lang="en-US" sz="1000" dirty="0"/>
          </a:p>
        </p:txBody>
      </p:sp>
      <p:sp>
        <p:nvSpPr>
          <p:cNvPr id="22" name="Text 20"/>
          <p:cNvSpPr/>
          <p:nvPr/>
        </p:nvSpPr>
        <p:spPr>
          <a:xfrm>
            <a:off x="4572000" y="4032504"/>
            <a:ext cx="3749040" cy="292608"/>
          </a:xfrm>
          <a:prstGeom prst="rect">
            <a:avLst/>
          </a:prstGeom>
          <a:noFill/>
          <a:ln/>
        </p:spPr>
        <p:txBody>
          <a:bodyPr wrap="square" lIns="0" tIns="0" rIns="0" bIns="0" rtlCol="0" anchor="ctr"/>
          <a:lstStyle/>
          <a:p>
            <a:pPr indent="0" marL="0">
              <a:buNone/>
            </a:pPr>
            <a:r>
              <a:rPr lang="en-US" sz="1000" dirty="0">
                <a:solidFill>
                  <a:srgbClr val="FFFFFF"/>
                </a:solidFill>
                <a:latin typeface="Calibri" pitchFamily="34" charset="0"/>
                <a:ea typeface="Calibri" pitchFamily="34" charset="-122"/>
                <a:cs typeface="Calibri" pitchFamily="34" charset="-120"/>
              </a:rPr>
              <a:t>✔  Test scenarios defined or derivable from AC</a:t>
            </a:r>
            <a:endParaRPr lang="en-US" sz="1000" dirty="0"/>
          </a:p>
        </p:txBody>
      </p:sp>
      <p:sp>
        <p:nvSpPr>
          <p:cNvPr id="23" name="Text 21"/>
          <p:cNvSpPr/>
          <p:nvPr/>
        </p:nvSpPr>
        <p:spPr>
          <a:xfrm>
            <a:off x="640080" y="4370832"/>
            <a:ext cx="3749040" cy="292608"/>
          </a:xfrm>
          <a:prstGeom prst="rect">
            <a:avLst/>
          </a:prstGeom>
          <a:noFill/>
          <a:ln/>
        </p:spPr>
        <p:txBody>
          <a:bodyPr wrap="square" lIns="0" tIns="0" rIns="0" bIns="0" rtlCol="0" anchor="ctr"/>
          <a:lstStyle/>
          <a:p>
            <a:pPr indent="0" marL="0">
              <a:buNone/>
            </a:pPr>
            <a:r>
              <a:rPr lang="en-US" sz="1000" dirty="0">
                <a:solidFill>
                  <a:srgbClr val="FFFFFF"/>
                </a:solidFill>
                <a:latin typeface="Calibri" pitchFamily="34" charset="0"/>
                <a:ea typeface="Calibri" pitchFamily="34" charset="-122"/>
                <a:cs typeface="Calibri" pitchFamily="34" charset="-120"/>
              </a:rPr>
              <a:t>✔  Assigned to a release version</a:t>
            </a:r>
            <a:endParaRPr lang="en-US" sz="1000" dirty="0"/>
          </a:p>
        </p:txBody>
      </p:sp>
      <p:sp>
        <p:nvSpPr>
          <p:cNvPr id="24" name="Text 22"/>
          <p:cNvSpPr/>
          <p:nvPr/>
        </p:nvSpPr>
        <p:spPr>
          <a:xfrm>
            <a:off x="4572000" y="4370832"/>
            <a:ext cx="3749040" cy="292608"/>
          </a:xfrm>
          <a:prstGeom prst="rect">
            <a:avLst/>
          </a:prstGeom>
          <a:noFill/>
          <a:ln/>
        </p:spPr>
        <p:txBody>
          <a:bodyPr wrap="square" lIns="0" tIns="0" rIns="0" bIns="0" rtlCol="0" anchor="ctr"/>
          <a:lstStyle/>
          <a:p>
            <a:pPr indent="0" marL="0">
              <a:buNone/>
            </a:pPr>
            <a:r>
              <a:rPr lang="en-US" sz="1000" dirty="0">
                <a:solidFill>
                  <a:srgbClr val="FFFFFF"/>
                </a:solidFill>
                <a:latin typeface="Calibri" pitchFamily="34" charset="0"/>
                <a:ea typeface="Calibri" pitchFamily="34" charset="-122"/>
                <a:cs typeface="Calibri" pitchFamily="34" charset="-120"/>
              </a:rPr>
              <a:t>✔  No blockers or open questions remain</a:t>
            </a:r>
            <a:endParaRPr lang="en-US" sz="1000" dirty="0"/>
          </a:p>
        </p:txBody>
      </p:sp>
      <p:sp>
        <p:nvSpPr>
          <p:cNvPr id="25" name="Text 23"/>
          <p:cNvSpPr/>
          <p:nvPr/>
        </p:nvSpPr>
        <p:spPr>
          <a:xfrm>
            <a:off x="457200" y="4709160"/>
            <a:ext cx="8229600" cy="274320"/>
          </a:xfrm>
          <a:prstGeom prst="rect">
            <a:avLst/>
          </a:prstGeom>
          <a:noFill/>
          <a:ln/>
        </p:spPr>
        <p:txBody>
          <a:bodyPr wrap="square" rtlCol="0" anchor="ctr"/>
          <a:lstStyle/>
          <a:p>
            <a:pPr algn="ctr" indent="0" marL="0">
              <a:buNone/>
            </a:pPr>
            <a:r>
              <a:rPr lang="en-US" sz="1000" i="1" dirty="0">
                <a:solidFill>
                  <a:srgbClr val="F59E0B"/>
                </a:solidFill>
                <a:latin typeface="Calibri" pitchFamily="34" charset="0"/>
                <a:ea typeface="Calibri" pitchFamily="34" charset="-122"/>
                <a:cs typeface="Calibri" pitchFamily="34" charset="-120"/>
              </a:rPr>
              <a:t>A story that doesn’t meet DOR goes back to Backlog Grooming — it does not enter the sprint</a:t>
            </a:r>
            <a:endParaRPr lang="en-US" sz="1000" dirty="0"/>
          </a:p>
        </p:txBody>
      </p:sp>
      <p:sp>
        <p:nvSpPr>
          <p:cNvPr id="26" name="Text 24"/>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77 / 100</a:t>
            </a:r>
            <a:endParaRPr lang="en-US" sz="800"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name="Slide 78">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Definition of Done (DOD)</a:t>
            </a:r>
            <a:endParaRPr lang="en-US" sz="2600" dirty="0"/>
          </a:p>
        </p:txBody>
      </p:sp>
      <p:sp>
        <p:nvSpPr>
          <p:cNvPr id="5" name="Shape 3"/>
          <p:cNvSpPr/>
          <p:nvPr/>
        </p:nvSpPr>
        <p:spPr>
          <a:xfrm>
            <a:off x="457200" y="1005840"/>
            <a:ext cx="8229600" cy="64008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6" name="Shape 4"/>
          <p:cNvSpPr/>
          <p:nvPr/>
        </p:nvSpPr>
        <p:spPr>
          <a:xfrm>
            <a:off x="457200" y="1005840"/>
            <a:ext cx="54864" cy="640080"/>
          </a:xfrm>
          <a:prstGeom prst="rect">
            <a:avLst/>
          </a:prstGeom>
          <a:solidFill>
            <a:srgbClr val="EF4444"/>
          </a:solidFill>
          <a:ln/>
        </p:spPr>
      </p:sp>
      <p:sp>
        <p:nvSpPr>
          <p:cNvPr id="7" name="Text 5"/>
          <p:cNvSpPr/>
          <p:nvPr/>
        </p:nvSpPr>
        <p:spPr>
          <a:xfrm>
            <a:off x="685800" y="1051560"/>
            <a:ext cx="7772400" cy="548640"/>
          </a:xfrm>
          <a:prstGeom prst="rect">
            <a:avLst/>
          </a:prstGeom>
          <a:noFill/>
          <a:ln/>
        </p:spPr>
        <p:txBody>
          <a:bodyPr wrap="square" lIns="0" tIns="0" rIns="0" bIns="0" rtlCol="0" anchor="ctr"/>
          <a:lstStyle/>
          <a:p>
            <a:pPr indent="0" marL="0">
              <a:buNone/>
            </a:pPr>
            <a:r>
              <a:rPr lang="en-US" sz="1100" dirty="0">
                <a:solidFill>
                  <a:srgbClr val="1E293B"/>
                </a:solidFill>
                <a:latin typeface="Calibri" pitchFamily="34" charset="0"/>
                <a:ea typeface="Calibri" pitchFamily="34" charset="-122"/>
                <a:cs typeface="Calibri" pitchFamily="34" charset="-120"/>
              </a:rPr>
              <a:t>DOD defines the conditions that must be met for a story or epic to be considered complete. It’s a shared agreement across the team — not per-story, but organization-wide. Without DOD, “done” means different things to different people.</a:t>
            </a:r>
            <a:endParaRPr lang="en-US" sz="1100" dirty="0"/>
          </a:p>
        </p:txBody>
      </p:sp>
      <p:sp>
        <p:nvSpPr>
          <p:cNvPr id="8" name="Shape 6"/>
          <p:cNvSpPr/>
          <p:nvPr/>
        </p:nvSpPr>
        <p:spPr>
          <a:xfrm>
            <a:off x="457200" y="1828800"/>
            <a:ext cx="3931920" cy="2560320"/>
          </a:xfrm>
          <a:prstGeom prst="rect">
            <a:avLst/>
          </a:prstGeom>
          <a:solidFill>
            <a:srgbClr val="0F1B2D"/>
          </a:solidFill>
          <a:ln/>
        </p:spPr>
      </p:sp>
      <p:sp>
        <p:nvSpPr>
          <p:cNvPr id="9" name="Shape 7"/>
          <p:cNvSpPr/>
          <p:nvPr/>
        </p:nvSpPr>
        <p:spPr>
          <a:xfrm>
            <a:off x="457200" y="1828800"/>
            <a:ext cx="3931920" cy="54864"/>
          </a:xfrm>
          <a:prstGeom prst="rect">
            <a:avLst/>
          </a:prstGeom>
          <a:solidFill>
            <a:srgbClr val="EF4444"/>
          </a:solidFill>
          <a:ln/>
        </p:spPr>
      </p:sp>
      <p:sp>
        <p:nvSpPr>
          <p:cNvPr id="10" name="Text 8"/>
          <p:cNvSpPr/>
          <p:nvPr/>
        </p:nvSpPr>
        <p:spPr>
          <a:xfrm>
            <a:off x="640080" y="1920240"/>
            <a:ext cx="3657600" cy="27432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Story DOD</a:t>
            </a:r>
            <a:endParaRPr lang="en-US" sz="1300" dirty="0"/>
          </a:p>
        </p:txBody>
      </p:sp>
      <p:sp>
        <p:nvSpPr>
          <p:cNvPr id="11" name="Text 9"/>
          <p:cNvSpPr/>
          <p:nvPr/>
        </p:nvSpPr>
        <p:spPr>
          <a:xfrm>
            <a:off x="640080" y="2286000"/>
            <a:ext cx="3566160" cy="246888"/>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All Acceptance Criteria met and verified</a:t>
            </a:r>
            <a:endParaRPr lang="en-US" sz="950" dirty="0"/>
          </a:p>
        </p:txBody>
      </p:sp>
      <p:sp>
        <p:nvSpPr>
          <p:cNvPr id="12" name="Text 10"/>
          <p:cNvSpPr/>
          <p:nvPr/>
        </p:nvSpPr>
        <p:spPr>
          <a:xfrm>
            <a:off x="640080" y="2532888"/>
            <a:ext cx="3566160" cy="246888"/>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Code implemented and unit tests passing</a:t>
            </a:r>
            <a:endParaRPr lang="en-US" sz="950" dirty="0"/>
          </a:p>
        </p:txBody>
      </p:sp>
      <p:sp>
        <p:nvSpPr>
          <p:cNvPr id="13" name="Text 11"/>
          <p:cNvSpPr/>
          <p:nvPr/>
        </p:nvSpPr>
        <p:spPr>
          <a:xfrm>
            <a:off x="640080" y="2779776"/>
            <a:ext cx="3566160" cy="246888"/>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Code review / Pull Request approved</a:t>
            </a:r>
            <a:endParaRPr lang="en-US" sz="950" dirty="0"/>
          </a:p>
        </p:txBody>
      </p:sp>
      <p:sp>
        <p:nvSpPr>
          <p:cNvPr id="14" name="Text 12"/>
          <p:cNvSpPr/>
          <p:nvPr/>
        </p:nvSpPr>
        <p:spPr>
          <a:xfrm>
            <a:off x="640080" y="3026664"/>
            <a:ext cx="3566160" cy="246888"/>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Static analysis &amp; security scan passed</a:t>
            </a:r>
            <a:endParaRPr lang="en-US" sz="950" dirty="0"/>
          </a:p>
        </p:txBody>
      </p:sp>
      <p:sp>
        <p:nvSpPr>
          <p:cNvPr id="15" name="Text 13"/>
          <p:cNvSpPr/>
          <p:nvPr/>
        </p:nvSpPr>
        <p:spPr>
          <a:xfrm>
            <a:off x="640080" y="3273552"/>
            <a:ext cx="3566160" cy="246888"/>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Manual / automated testing completed (STD)</a:t>
            </a:r>
            <a:endParaRPr lang="en-US" sz="950" dirty="0"/>
          </a:p>
        </p:txBody>
      </p:sp>
      <p:sp>
        <p:nvSpPr>
          <p:cNvPr id="16" name="Text 14"/>
          <p:cNvSpPr/>
          <p:nvPr/>
        </p:nvSpPr>
        <p:spPr>
          <a:xfrm>
            <a:off x="640080" y="3520440"/>
            <a:ext cx="3566160" cy="246888"/>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Deployed to test environment</a:t>
            </a:r>
            <a:endParaRPr lang="en-US" sz="950" dirty="0"/>
          </a:p>
        </p:txBody>
      </p:sp>
      <p:sp>
        <p:nvSpPr>
          <p:cNvPr id="17" name="Text 15"/>
          <p:cNvSpPr/>
          <p:nvPr/>
        </p:nvSpPr>
        <p:spPr>
          <a:xfrm>
            <a:off x="640080" y="3767328"/>
            <a:ext cx="3566160" cy="246888"/>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No open critical or major bugs</a:t>
            </a:r>
            <a:endParaRPr lang="en-US" sz="950" dirty="0"/>
          </a:p>
        </p:txBody>
      </p:sp>
      <p:sp>
        <p:nvSpPr>
          <p:cNvPr id="18" name="Text 16"/>
          <p:cNvSpPr/>
          <p:nvPr/>
        </p:nvSpPr>
        <p:spPr>
          <a:xfrm>
            <a:off x="640080" y="4014216"/>
            <a:ext cx="3566160" cy="246888"/>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Documentation updated if needed</a:t>
            </a:r>
            <a:endParaRPr lang="en-US" sz="950" dirty="0"/>
          </a:p>
        </p:txBody>
      </p:sp>
      <p:sp>
        <p:nvSpPr>
          <p:cNvPr id="19" name="Shape 17"/>
          <p:cNvSpPr/>
          <p:nvPr/>
        </p:nvSpPr>
        <p:spPr>
          <a:xfrm>
            <a:off x="4754880" y="1828800"/>
            <a:ext cx="3931920" cy="2560320"/>
          </a:xfrm>
          <a:prstGeom prst="rect">
            <a:avLst/>
          </a:prstGeom>
          <a:solidFill>
            <a:srgbClr val="0F1B2D"/>
          </a:solidFill>
          <a:ln/>
        </p:spPr>
      </p:sp>
      <p:sp>
        <p:nvSpPr>
          <p:cNvPr id="20" name="Shape 18"/>
          <p:cNvSpPr/>
          <p:nvPr/>
        </p:nvSpPr>
        <p:spPr>
          <a:xfrm>
            <a:off x="4754880" y="1828800"/>
            <a:ext cx="3931920" cy="54864"/>
          </a:xfrm>
          <a:prstGeom prst="rect">
            <a:avLst/>
          </a:prstGeom>
          <a:solidFill>
            <a:srgbClr val="F59E0B"/>
          </a:solidFill>
          <a:ln/>
        </p:spPr>
      </p:sp>
      <p:sp>
        <p:nvSpPr>
          <p:cNvPr id="21" name="Text 19"/>
          <p:cNvSpPr/>
          <p:nvPr/>
        </p:nvSpPr>
        <p:spPr>
          <a:xfrm>
            <a:off x="4937760" y="1920240"/>
            <a:ext cx="3657600" cy="27432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Epic DOD</a:t>
            </a:r>
            <a:endParaRPr lang="en-US" sz="1300" dirty="0"/>
          </a:p>
        </p:txBody>
      </p:sp>
      <p:sp>
        <p:nvSpPr>
          <p:cNvPr id="22" name="Text 20"/>
          <p:cNvSpPr/>
          <p:nvPr/>
        </p:nvSpPr>
        <p:spPr>
          <a:xfrm>
            <a:off x="4937760" y="2286000"/>
            <a:ext cx="3566160" cy="246888"/>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All child stories completed (meet Story DOD)</a:t>
            </a:r>
            <a:endParaRPr lang="en-US" sz="950" dirty="0"/>
          </a:p>
        </p:txBody>
      </p:sp>
      <p:sp>
        <p:nvSpPr>
          <p:cNvPr id="23" name="Text 21"/>
          <p:cNvSpPr/>
          <p:nvPr/>
        </p:nvSpPr>
        <p:spPr>
          <a:xfrm>
            <a:off x="4937760" y="2532888"/>
            <a:ext cx="3566160" cy="246888"/>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Integration testing between stories passed</a:t>
            </a:r>
            <a:endParaRPr lang="en-US" sz="950" dirty="0"/>
          </a:p>
        </p:txBody>
      </p:sp>
      <p:sp>
        <p:nvSpPr>
          <p:cNvPr id="24" name="Text 22"/>
          <p:cNvSpPr/>
          <p:nvPr/>
        </p:nvSpPr>
        <p:spPr>
          <a:xfrm>
            <a:off x="4937760" y="2779776"/>
            <a:ext cx="3566160" cy="246888"/>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System-level testing completed</a:t>
            </a:r>
            <a:endParaRPr lang="en-US" sz="950" dirty="0"/>
          </a:p>
        </p:txBody>
      </p:sp>
      <p:sp>
        <p:nvSpPr>
          <p:cNvPr id="25" name="Text 23"/>
          <p:cNvSpPr/>
          <p:nvPr/>
        </p:nvSpPr>
        <p:spPr>
          <a:xfrm>
            <a:off x="4937760" y="3026664"/>
            <a:ext cx="3566160" cy="246888"/>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All linked requirements marked Covered</a:t>
            </a:r>
            <a:endParaRPr lang="en-US" sz="950" dirty="0"/>
          </a:p>
        </p:txBody>
      </p:sp>
      <p:sp>
        <p:nvSpPr>
          <p:cNvPr id="26" name="Text 24"/>
          <p:cNvSpPr/>
          <p:nvPr/>
        </p:nvSpPr>
        <p:spPr>
          <a:xfrm>
            <a:off x="4937760" y="3273552"/>
            <a:ext cx="3566160" cy="246888"/>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Performance &amp; security criteria met</a:t>
            </a:r>
            <a:endParaRPr lang="en-US" sz="950" dirty="0"/>
          </a:p>
        </p:txBody>
      </p:sp>
      <p:sp>
        <p:nvSpPr>
          <p:cNvPr id="27" name="Text 25"/>
          <p:cNvSpPr/>
          <p:nvPr/>
        </p:nvSpPr>
        <p:spPr>
          <a:xfrm>
            <a:off x="4937760" y="3520440"/>
            <a:ext cx="3566160" cy="246888"/>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Knowledge Base / Confluence updated</a:t>
            </a:r>
            <a:endParaRPr lang="en-US" sz="950" dirty="0"/>
          </a:p>
        </p:txBody>
      </p:sp>
      <p:sp>
        <p:nvSpPr>
          <p:cNvPr id="28" name="Text 26"/>
          <p:cNvSpPr/>
          <p:nvPr/>
        </p:nvSpPr>
        <p:spPr>
          <a:xfrm>
            <a:off x="4937760" y="3767328"/>
            <a:ext cx="3566160" cy="246888"/>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Product demo conducted</a:t>
            </a:r>
            <a:endParaRPr lang="en-US" sz="950" dirty="0"/>
          </a:p>
        </p:txBody>
      </p:sp>
      <p:sp>
        <p:nvSpPr>
          <p:cNvPr id="29" name="Text 27"/>
          <p:cNvSpPr/>
          <p:nvPr/>
        </p:nvSpPr>
        <p:spPr>
          <a:xfrm>
            <a:off x="4937760" y="4014216"/>
            <a:ext cx="3566160" cy="246888"/>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Product Owner sign-off received</a:t>
            </a:r>
            <a:endParaRPr lang="en-US" sz="950" dirty="0"/>
          </a:p>
        </p:txBody>
      </p:sp>
      <p:sp>
        <p:nvSpPr>
          <p:cNvPr id="30" name="Text 28"/>
          <p:cNvSpPr/>
          <p:nvPr/>
        </p:nvSpPr>
        <p:spPr>
          <a:xfrm>
            <a:off x="457200" y="4663440"/>
            <a:ext cx="8229600" cy="274320"/>
          </a:xfrm>
          <a:prstGeom prst="rect">
            <a:avLst/>
          </a:prstGeom>
          <a:noFill/>
          <a:ln/>
        </p:spPr>
        <p:txBody>
          <a:bodyPr wrap="square" rtlCol="0" anchor="ctr"/>
          <a:lstStyle/>
          <a:p>
            <a:pPr algn="ctr" indent="0" marL="0">
              <a:buNone/>
            </a:pPr>
            <a:r>
              <a:rPr lang="en-US" sz="1000" i="1" dirty="0">
                <a:solidFill>
                  <a:srgbClr val="0D9488"/>
                </a:solidFill>
                <a:latin typeface="Calibri" pitchFamily="34" charset="0"/>
                <a:ea typeface="Calibri" pitchFamily="34" charset="-122"/>
                <a:cs typeface="Calibri" pitchFamily="34" charset="-120"/>
              </a:rPr>
              <a:t>DOD is defined once at the organizational/product level and applies to every story and epic uniformly</a:t>
            </a:r>
            <a:endParaRPr lang="en-US" sz="1000" dirty="0"/>
          </a:p>
        </p:txBody>
      </p:sp>
      <p:sp>
        <p:nvSpPr>
          <p:cNvPr id="31" name="Text 29"/>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78 / 100</a:t>
            </a:r>
            <a:endParaRPr lang="en-US" sz="800"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name="Slide 79">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INVEST — Writing Quality Stories</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Every Epic and Story should pass the INVEST test before entering development</a:t>
            </a:r>
            <a:endParaRPr lang="en-US" sz="1300" dirty="0"/>
          </a:p>
        </p:txBody>
      </p:sp>
      <p:sp>
        <p:nvSpPr>
          <p:cNvPr id="5" name="Shape 3"/>
          <p:cNvSpPr/>
          <p:nvPr/>
        </p:nvSpPr>
        <p:spPr>
          <a:xfrm>
            <a:off x="457200" y="1280160"/>
            <a:ext cx="457200" cy="457200"/>
          </a:xfrm>
          <a:prstGeom prst="ellipse">
            <a:avLst/>
          </a:prstGeom>
          <a:solidFill>
            <a:srgbClr val="3B82F6"/>
          </a:solidFill>
          <a:ln/>
        </p:spPr>
      </p:sp>
      <p:sp>
        <p:nvSpPr>
          <p:cNvPr id="6" name="Text 4"/>
          <p:cNvSpPr/>
          <p:nvPr/>
        </p:nvSpPr>
        <p:spPr>
          <a:xfrm>
            <a:off x="457200" y="1280160"/>
            <a:ext cx="457200" cy="457200"/>
          </a:xfrm>
          <a:prstGeom prst="rect">
            <a:avLst/>
          </a:prstGeom>
          <a:noFill/>
          <a:ln/>
        </p:spPr>
        <p:txBody>
          <a:bodyPr wrap="square" rtlCol="0" anchor="ctr"/>
          <a:lstStyle/>
          <a:p>
            <a:pPr algn="ctr" indent="0" marL="0">
              <a:buNone/>
            </a:pPr>
            <a:r>
              <a:rPr lang="en-US" sz="2000" b="1" dirty="0">
                <a:solidFill>
                  <a:srgbClr val="FFFFFF"/>
                </a:solidFill>
                <a:latin typeface="Calibri" pitchFamily="34" charset="0"/>
                <a:ea typeface="Calibri" pitchFamily="34" charset="-122"/>
                <a:cs typeface="Calibri" pitchFamily="34" charset="-120"/>
              </a:rPr>
              <a:t>I</a:t>
            </a:r>
            <a:endParaRPr lang="en-US" sz="2000" dirty="0"/>
          </a:p>
        </p:txBody>
      </p:sp>
      <p:sp>
        <p:nvSpPr>
          <p:cNvPr id="7" name="Text 5"/>
          <p:cNvSpPr/>
          <p:nvPr/>
        </p:nvSpPr>
        <p:spPr>
          <a:xfrm>
            <a:off x="1051560" y="1234440"/>
            <a:ext cx="1508760" cy="502920"/>
          </a:xfrm>
          <a:prstGeom prst="rect">
            <a:avLst/>
          </a:prstGeom>
          <a:noFill/>
          <a:ln/>
        </p:spPr>
        <p:txBody>
          <a:bodyPr wrap="square" lIns="0" tIns="0" rIns="0" bIns="0" rtlCol="0" anchor="ctr"/>
          <a:lstStyle/>
          <a:p>
            <a:pPr indent="0" marL="0">
              <a:buNone/>
            </a:pPr>
            <a:r>
              <a:rPr lang="en-US" sz="1400" b="1" dirty="0">
                <a:solidFill>
                  <a:srgbClr val="FFFFFF"/>
                </a:solidFill>
                <a:latin typeface="Calibri" pitchFamily="34" charset="0"/>
                <a:ea typeface="Calibri" pitchFamily="34" charset="-122"/>
                <a:cs typeface="Calibri" pitchFamily="34" charset="-120"/>
              </a:rPr>
              <a:t>Independent</a:t>
            </a:r>
            <a:endParaRPr lang="en-US" sz="1400" dirty="0"/>
          </a:p>
        </p:txBody>
      </p:sp>
      <p:sp>
        <p:nvSpPr>
          <p:cNvPr id="8" name="Shape 6"/>
          <p:cNvSpPr/>
          <p:nvPr/>
        </p:nvSpPr>
        <p:spPr>
          <a:xfrm>
            <a:off x="2560320" y="1234440"/>
            <a:ext cx="6126480" cy="502920"/>
          </a:xfrm>
          <a:prstGeom prst="rect">
            <a:avLst/>
          </a:prstGeom>
          <a:solidFill>
            <a:srgbClr val="1A2744"/>
          </a:solidFill>
          <a:ln/>
        </p:spPr>
      </p:sp>
      <p:sp>
        <p:nvSpPr>
          <p:cNvPr id="9" name="Shape 7"/>
          <p:cNvSpPr/>
          <p:nvPr/>
        </p:nvSpPr>
        <p:spPr>
          <a:xfrm>
            <a:off x="2560320" y="1234440"/>
            <a:ext cx="36576" cy="502920"/>
          </a:xfrm>
          <a:prstGeom prst="rect">
            <a:avLst/>
          </a:prstGeom>
          <a:solidFill>
            <a:srgbClr val="3B82F6"/>
          </a:solidFill>
          <a:ln/>
        </p:spPr>
      </p:sp>
      <p:sp>
        <p:nvSpPr>
          <p:cNvPr id="10" name="Text 8"/>
          <p:cNvSpPr/>
          <p:nvPr/>
        </p:nvSpPr>
        <p:spPr>
          <a:xfrm>
            <a:off x="2697480" y="1234440"/>
            <a:ext cx="5852160" cy="50292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The story flows through its lifecycle without depending on another story being done first. Can be developed, tested, and deployed on its own.</a:t>
            </a:r>
            <a:endParaRPr lang="en-US" sz="1000" dirty="0"/>
          </a:p>
        </p:txBody>
      </p:sp>
      <p:sp>
        <p:nvSpPr>
          <p:cNvPr id="11" name="Shape 9"/>
          <p:cNvSpPr/>
          <p:nvPr/>
        </p:nvSpPr>
        <p:spPr>
          <a:xfrm>
            <a:off x="457200" y="1874520"/>
            <a:ext cx="457200" cy="457200"/>
          </a:xfrm>
          <a:prstGeom prst="ellipse">
            <a:avLst/>
          </a:prstGeom>
          <a:solidFill>
            <a:srgbClr val="8B5CF6"/>
          </a:solidFill>
          <a:ln/>
        </p:spPr>
      </p:sp>
      <p:sp>
        <p:nvSpPr>
          <p:cNvPr id="12" name="Text 10"/>
          <p:cNvSpPr/>
          <p:nvPr/>
        </p:nvSpPr>
        <p:spPr>
          <a:xfrm>
            <a:off x="457200" y="1874520"/>
            <a:ext cx="457200" cy="457200"/>
          </a:xfrm>
          <a:prstGeom prst="rect">
            <a:avLst/>
          </a:prstGeom>
          <a:noFill/>
          <a:ln/>
        </p:spPr>
        <p:txBody>
          <a:bodyPr wrap="square" rtlCol="0" anchor="ctr"/>
          <a:lstStyle/>
          <a:p>
            <a:pPr algn="ctr" indent="0" marL="0">
              <a:buNone/>
            </a:pPr>
            <a:r>
              <a:rPr lang="en-US" sz="2000" b="1" dirty="0">
                <a:solidFill>
                  <a:srgbClr val="FFFFFF"/>
                </a:solidFill>
                <a:latin typeface="Calibri" pitchFamily="34" charset="0"/>
                <a:ea typeface="Calibri" pitchFamily="34" charset="-122"/>
                <a:cs typeface="Calibri" pitchFamily="34" charset="-120"/>
              </a:rPr>
              <a:t>N</a:t>
            </a:r>
            <a:endParaRPr lang="en-US" sz="2000" dirty="0"/>
          </a:p>
        </p:txBody>
      </p:sp>
      <p:sp>
        <p:nvSpPr>
          <p:cNvPr id="13" name="Text 11"/>
          <p:cNvSpPr/>
          <p:nvPr/>
        </p:nvSpPr>
        <p:spPr>
          <a:xfrm>
            <a:off x="1051560" y="1828800"/>
            <a:ext cx="1508760" cy="502920"/>
          </a:xfrm>
          <a:prstGeom prst="rect">
            <a:avLst/>
          </a:prstGeom>
          <a:noFill/>
          <a:ln/>
        </p:spPr>
        <p:txBody>
          <a:bodyPr wrap="square" lIns="0" tIns="0" rIns="0" bIns="0" rtlCol="0" anchor="ctr"/>
          <a:lstStyle/>
          <a:p>
            <a:pPr indent="0" marL="0">
              <a:buNone/>
            </a:pPr>
            <a:r>
              <a:rPr lang="en-US" sz="1400" b="1" dirty="0">
                <a:solidFill>
                  <a:srgbClr val="FFFFFF"/>
                </a:solidFill>
                <a:latin typeface="Calibri" pitchFamily="34" charset="0"/>
                <a:ea typeface="Calibri" pitchFamily="34" charset="-122"/>
                <a:cs typeface="Calibri" pitchFamily="34" charset="-120"/>
              </a:rPr>
              <a:t>Negotiable</a:t>
            </a:r>
            <a:endParaRPr lang="en-US" sz="1400" dirty="0"/>
          </a:p>
        </p:txBody>
      </p:sp>
      <p:sp>
        <p:nvSpPr>
          <p:cNvPr id="14" name="Shape 12"/>
          <p:cNvSpPr/>
          <p:nvPr/>
        </p:nvSpPr>
        <p:spPr>
          <a:xfrm>
            <a:off x="2560320" y="1828800"/>
            <a:ext cx="6126480" cy="502920"/>
          </a:xfrm>
          <a:prstGeom prst="rect">
            <a:avLst/>
          </a:prstGeom>
          <a:solidFill>
            <a:srgbClr val="1A2744"/>
          </a:solidFill>
          <a:ln/>
        </p:spPr>
      </p:sp>
      <p:sp>
        <p:nvSpPr>
          <p:cNvPr id="15" name="Shape 13"/>
          <p:cNvSpPr/>
          <p:nvPr/>
        </p:nvSpPr>
        <p:spPr>
          <a:xfrm>
            <a:off x="2560320" y="1828800"/>
            <a:ext cx="36576" cy="502920"/>
          </a:xfrm>
          <a:prstGeom prst="rect">
            <a:avLst/>
          </a:prstGeom>
          <a:solidFill>
            <a:srgbClr val="8B5CF6"/>
          </a:solidFill>
          <a:ln/>
        </p:spPr>
      </p:sp>
      <p:sp>
        <p:nvSpPr>
          <p:cNvPr id="16" name="Text 14"/>
          <p:cNvSpPr/>
          <p:nvPr/>
        </p:nvSpPr>
        <p:spPr>
          <a:xfrm>
            <a:off x="2697480" y="1828800"/>
            <a:ext cx="5852160" cy="50292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Open for discussion between the developer and product owner. The “what” is clear, but the “how” can be refined during implementation.</a:t>
            </a:r>
            <a:endParaRPr lang="en-US" sz="1000" dirty="0"/>
          </a:p>
        </p:txBody>
      </p:sp>
      <p:sp>
        <p:nvSpPr>
          <p:cNvPr id="17" name="Shape 15"/>
          <p:cNvSpPr/>
          <p:nvPr/>
        </p:nvSpPr>
        <p:spPr>
          <a:xfrm>
            <a:off x="457200" y="2468880"/>
            <a:ext cx="457200" cy="457200"/>
          </a:xfrm>
          <a:prstGeom prst="ellipse">
            <a:avLst/>
          </a:prstGeom>
          <a:solidFill>
            <a:srgbClr val="10B981"/>
          </a:solidFill>
          <a:ln/>
        </p:spPr>
      </p:sp>
      <p:sp>
        <p:nvSpPr>
          <p:cNvPr id="18" name="Text 16"/>
          <p:cNvSpPr/>
          <p:nvPr/>
        </p:nvSpPr>
        <p:spPr>
          <a:xfrm>
            <a:off x="457200" y="2468880"/>
            <a:ext cx="457200" cy="457200"/>
          </a:xfrm>
          <a:prstGeom prst="rect">
            <a:avLst/>
          </a:prstGeom>
          <a:noFill/>
          <a:ln/>
        </p:spPr>
        <p:txBody>
          <a:bodyPr wrap="square" rtlCol="0" anchor="ctr"/>
          <a:lstStyle/>
          <a:p>
            <a:pPr algn="ctr" indent="0" marL="0">
              <a:buNone/>
            </a:pPr>
            <a:r>
              <a:rPr lang="en-US" sz="2000" b="1" dirty="0">
                <a:solidFill>
                  <a:srgbClr val="FFFFFF"/>
                </a:solidFill>
                <a:latin typeface="Calibri" pitchFamily="34" charset="0"/>
                <a:ea typeface="Calibri" pitchFamily="34" charset="-122"/>
                <a:cs typeface="Calibri" pitchFamily="34" charset="-120"/>
              </a:rPr>
              <a:t>V</a:t>
            </a:r>
            <a:endParaRPr lang="en-US" sz="2000" dirty="0"/>
          </a:p>
        </p:txBody>
      </p:sp>
      <p:sp>
        <p:nvSpPr>
          <p:cNvPr id="19" name="Text 17"/>
          <p:cNvSpPr/>
          <p:nvPr/>
        </p:nvSpPr>
        <p:spPr>
          <a:xfrm>
            <a:off x="1051560" y="2423160"/>
            <a:ext cx="1508760" cy="502920"/>
          </a:xfrm>
          <a:prstGeom prst="rect">
            <a:avLst/>
          </a:prstGeom>
          <a:noFill/>
          <a:ln/>
        </p:spPr>
        <p:txBody>
          <a:bodyPr wrap="square" lIns="0" tIns="0" rIns="0" bIns="0" rtlCol="0" anchor="ctr"/>
          <a:lstStyle/>
          <a:p>
            <a:pPr indent="0" marL="0">
              <a:buNone/>
            </a:pPr>
            <a:r>
              <a:rPr lang="en-US" sz="1400" b="1" dirty="0">
                <a:solidFill>
                  <a:srgbClr val="FFFFFF"/>
                </a:solidFill>
                <a:latin typeface="Calibri" pitchFamily="34" charset="0"/>
                <a:ea typeface="Calibri" pitchFamily="34" charset="-122"/>
                <a:cs typeface="Calibri" pitchFamily="34" charset="-120"/>
              </a:rPr>
              <a:t>Valuable</a:t>
            </a:r>
            <a:endParaRPr lang="en-US" sz="1400" dirty="0"/>
          </a:p>
        </p:txBody>
      </p:sp>
      <p:sp>
        <p:nvSpPr>
          <p:cNvPr id="20" name="Shape 18"/>
          <p:cNvSpPr/>
          <p:nvPr/>
        </p:nvSpPr>
        <p:spPr>
          <a:xfrm>
            <a:off x="2560320" y="2423160"/>
            <a:ext cx="6126480" cy="502920"/>
          </a:xfrm>
          <a:prstGeom prst="rect">
            <a:avLst/>
          </a:prstGeom>
          <a:solidFill>
            <a:srgbClr val="1A2744"/>
          </a:solidFill>
          <a:ln/>
        </p:spPr>
      </p:sp>
      <p:sp>
        <p:nvSpPr>
          <p:cNvPr id="21" name="Shape 19"/>
          <p:cNvSpPr/>
          <p:nvPr/>
        </p:nvSpPr>
        <p:spPr>
          <a:xfrm>
            <a:off x="2560320" y="2423160"/>
            <a:ext cx="36576" cy="502920"/>
          </a:xfrm>
          <a:prstGeom prst="rect">
            <a:avLst/>
          </a:prstGeom>
          <a:solidFill>
            <a:srgbClr val="10B981"/>
          </a:solidFill>
          <a:ln/>
        </p:spPr>
      </p:sp>
      <p:sp>
        <p:nvSpPr>
          <p:cNvPr id="22" name="Text 20"/>
          <p:cNvSpPr/>
          <p:nvPr/>
        </p:nvSpPr>
        <p:spPr>
          <a:xfrm>
            <a:off x="2697480" y="2423160"/>
            <a:ext cx="5852160" cy="50292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Delivers clear value to the end user or the system. If you can’t explain why this story matters, it shouldn’t exist.</a:t>
            </a:r>
            <a:endParaRPr lang="en-US" sz="1000" dirty="0"/>
          </a:p>
        </p:txBody>
      </p:sp>
      <p:sp>
        <p:nvSpPr>
          <p:cNvPr id="23" name="Shape 21"/>
          <p:cNvSpPr/>
          <p:nvPr/>
        </p:nvSpPr>
        <p:spPr>
          <a:xfrm>
            <a:off x="457200" y="3063240"/>
            <a:ext cx="457200" cy="457200"/>
          </a:xfrm>
          <a:prstGeom prst="ellipse">
            <a:avLst/>
          </a:prstGeom>
          <a:solidFill>
            <a:srgbClr val="F59E0B"/>
          </a:solidFill>
          <a:ln/>
        </p:spPr>
      </p:sp>
      <p:sp>
        <p:nvSpPr>
          <p:cNvPr id="24" name="Text 22"/>
          <p:cNvSpPr/>
          <p:nvPr/>
        </p:nvSpPr>
        <p:spPr>
          <a:xfrm>
            <a:off x="457200" y="3063240"/>
            <a:ext cx="457200" cy="457200"/>
          </a:xfrm>
          <a:prstGeom prst="rect">
            <a:avLst/>
          </a:prstGeom>
          <a:noFill/>
          <a:ln/>
        </p:spPr>
        <p:txBody>
          <a:bodyPr wrap="square" rtlCol="0" anchor="ctr"/>
          <a:lstStyle/>
          <a:p>
            <a:pPr algn="ctr" indent="0" marL="0">
              <a:buNone/>
            </a:pPr>
            <a:r>
              <a:rPr lang="en-US" sz="2000" b="1" dirty="0">
                <a:solidFill>
                  <a:srgbClr val="FFFFFF"/>
                </a:solidFill>
                <a:latin typeface="Calibri" pitchFamily="34" charset="0"/>
                <a:ea typeface="Calibri" pitchFamily="34" charset="-122"/>
                <a:cs typeface="Calibri" pitchFamily="34" charset="-120"/>
              </a:rPr>
              <a:t>E</a:t>
            </a:r>
            <a:endParaRPr lang="en-US" sz="2000" dirty="0"/>
          </a:p>
        </p:txBody>
      </p:sp>
      <p:sp>
        <p:nvSpPr>
          <p:cNvPr id="25" name="Text 23"/>
          <p:cNvSpPr/>
          <p:nvPr/>
        </p:nvSpPr>
        <p:spPr>
          <a:xfrm>
            <a:off x="1051560" y="3017520"/>
            <a:ext cx="1508760" cy="502920"/>
          </a:xfrm>
          <a:prstGeom prst="rect">
            <a:avLst/>
          </a:prstGeom>
          <a:noFill/>
          <a:ln/>
        </p:spPr>
        <p:txBody>
          <a:bodyPr wrap="square" lIns="0" tIns="0" rIns="0" bIns="0" rtlCol="0" anchor="ctr"/>
          <a:lstStyle/>
          <a:p>
            <a:pPr indent="0" marL="0">
              <a:buNone/>
            </a:pPr>
            <a:r>
              <a:rPr lang="en-US" sz="1400" b="1" dirty="0">
                <a:solidFill>
                  <a:srgbClr val="FFFFFF"/>
                </a:solidFill>
                <a:latin typeface="Calibri" pitchFamily="34" charset="0"/>
                <a:ea typeface="Calibri" pitchFamily="34" charset="-122"/>
                <a:cs typeface="Calibri" pitchFamily="34" charset="-120"/>
              </a:rPr>
              <a:t>Estimable</a:t>
            </a:r>
            <a:endParaRPr lang="en-US" sz="1400" dirty="0"/>
          </a:p>
        </p:txBody>
      </p:sp>
      <p:sp>
        <p:nvSpPr>
          <p:cNvPr id="26" name="Shape 24"/>
          <p:cNvSpPr/>
          <p:nvPr/>
        </p:nvSpPr>
        <p:spPr>
          <a:xfrm>
            <a:off x="2560320" y="3017520"/>
            <a:ext cx="6126480" cy="502920"/>
          </a:xfrm>
          <a:prstGeom prst="rect">
            <a:avLst/>
          </a:prstGeom>
          <a:solidFill>
            <a:srgbClr val="1A2744"/>
          </a:solidFill>
          <a:ln/>
        </p:spPr>
      </p:sp>
      <p:sp>
        <p:nvSpPr>
          <p:cNvPr id="27" name="Shape 25"/>
          <p:cNvSpPr/>
          <p:nvPr/>
        </p:nvSpPr>
        <p:spPr>
          <a:xfrm>
            <a:off x="2560320" y="3017520"/>
            <a:ext cx="36576" cy="502920"/>
          </a:xfrm>
          <a:prstGeom prst="rect">
            <a:avLst/>
          </a:prstGeom>
          <a:solidFill>
            <a:srgbClr val="F59E0B"/>
          </a:solidFill>
          <a:ln/>
        </p:spPr>
      </p:sp>
      <p:sp>
        <p:nvSpPr>
          <p:cNvPr id="28" name="Text 26"/>
          <p:cNvSpPr/>
          <p:nvPr/>
        </p:nvSpPr>
        <p:spPr>
          <a:xfrm>
            <a:off x="2697480" y="3017520"/>
            <a:ext cx="5852160" cy="50292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The team can estimate the effort because the scope is clear enough. If you can’t estimate it, you don’t understand it yet.</a:t>
            </a:r>
            <a:endParaRPr lang="en-US" sz="1000" dirty="0"/>
          </a:p>
        </p:txBody>
      </p:sp>
      <p:sp>
        <p:nvSpPr>
          <p:cNvPr id="29" name="Shape 27"/>
          <p:cNvSpPr/>
          <p:nvPr/>
        </p:nvSpPr>
        <p:spPr>
          <a:xfrm>
            <a:off x="457200" y="3657600"/>
            <a:ext cx="457200" cy="457200"/>
          </a:xfrm>
          <a:prstGeom prst="ellipse">
            <a:avLst/>
          </a:prstGeom>
          <a:solidFill>
            <a:srgbClr val="EF4444"/>
          </a:solidFill>
          <a:ln/>
        </p:spPr>
      </p:sp>
      <p:sp>
        <p:nvSpPr>
          <p:cNvPr id="30" name="Text 28"/>
          <p:cNvSpPr/>
          <p:nvPr/>
        </p:nvSpPr>
        <p:spPr>
          <a:xfrm>
            <a:off x="457200" y="3657600"/>
            <a:ext cx="457200" cy="457200"/>
          </a:xfrm>
          <a:prstGeom prst="rect">
            <a:avLst/>
          </a:prstGeom>
          <a:noFill/>
          <a:ln/>
        </p:spPr>
        <p:txBody>
          <a:bodyPr wrap="square" rtlCol="0" anchor="ctr"/>
          <a:lstStyle/>
          <a:p>
            <a:pPr algn="ctr" indent="0" marL="0">
              <a:buNone/>
            </a:pPr>
            <a:r>
              <a:rPr lang="en-US" sz="2000" b="1" dirty="0">
                <a:solidFill>
                  <a:srgbClr val="FFFFFF"/>
                </a:solidFill>
                <a:latin typeface="Calibri" pitchFamily="34" charset="0"/>
                <a:ea typeface="Calibri" pitchFamily="34" charset="-122"/>
                <a:cs typeface="Calibri" pitchFamily="34" charset="-120"/>
              </a:rPr>
              <a:t>S</a:t>
            </a:r>
            <a:endParaRPr lang="en-US" sz="2000" dirty="0"/>
          </a:p>
        </p:txBody>
      </p:sp>
      <p:sp>
        <p:nvSpPr>
          <p:cNvPr id="31" name="Text 29"/>
          <p:cNvSpPr/>
          <p:nvPr/>
        </p:nvSpPr>
        <p:spPr>
          <a:xfrm>
            <a:off x="1051560" y="3611880"/>
            <a:ext cx="1508760" cy="502920"/>
          </a:xfrm>
          <a:prstGeom prst="rect">
            <a:avLst/>
          </a:prstGeom>
          <a:noFill/>
          <a:ln/>
        </p:spPr>
        <p:txBody>
          <a:bodyPr wrap="square" lIns="0" tIns="0" rIns="0" bIns="0" rtlCol="0" anchor="ctr"/>
          <a:lstStyle/>
          <a:p>
            <a:pPr indent="0" marL="0">
              <a:buNone/>
            </a:pPr>
            <a:r>
              <a:rPr lang="en-US" sz="1400" b="1" dirty="0">
                <a:solidFill>
                  <a:srgbClr val="FFFFFF"/>
                </a:solidFill>
                <a:latin typeface="Calibri" pitchFamily="34" charset="0"/>
                <a:ea typeface="Calibri" pitchFamily="34" charset="-122"/>
                <a:cs typeface="Calibri" pitchFamily="34" charset="-120"/>
              </a:rPr>
              <a:t>Small</a:t>
            </a:r>
            <a:endParaRPr lang="en-US" sz="1400" dirty="0"/>
          </a:p>
        </p:txBody>
      </p:sp>
      <p:sp>
        <p:nvSpPr>
          <p:cNvPr id="32" name="Shape 30"/>
          <p:cNvSpPr/>
          <p:nvPr/>
        </p:nvSpPr>
        <p:spPr>
          <a:xfrm>
            <a:off x="2560320" y="3611880"/>
            <a:ext cx="6126480" cy="502920"/>
          </a:xfrm>
          <a:prstGeom prst="rect">
            <a:avLst/>
          </a:prstGeom>
          <a:solidFill>
            <a:srgbClr val="1A2744"/>
          </a:solidFill>
          <a:ln/>
        </p:spPr>
      </p:sp>
      <p:sp>
        <p:nvSpPr>
          <p:cNvPr id="33" name="Shape 31"/>
          <p:cNvSpPr/>
          <p:nvPr/>
        </p:nvSpPr>
        <p:spPr>
          <a:xfrm>
            <a:off x="2560320" y="3611880"/>
            <a:ext cx="36576" cy="502920"/>
          </a:xfrm>
          <a:prstGeom prst="rect">
            <a:avLst/>
          </a:prstGeom>
          <a:solidFill>
            <a:srgbClr val="EF4444"/>
          </a:solidFill>
          <a:ln/>
        </p:spPr>
      </p:sp>
      <p:sp>
        <p:nvSpPr>
          <p:cNvPr id="34" name="Text 32"/>
          <p:cNvSpPr/>
          <p:nvPr/>
        </p:nvSpPr>
        <p:spPr>
          <a:xfrm>
            <a:off x="2697480" y="3611880"/>
            <a:ext cx="5852160" cy="50292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Fits within a single sprint. If it’s too large, break it down further. Large stories are harder to estimate, test, and review.</a:t>
            </a:r>
            <a:endParaRPr lang="en-US" sz="1000" dirty="0"/>
          </a:p>
        </p:txBody>
      </p:sp>
      <p:sp>
        <p:nvSpPr>
          <p:cNvPr id="35" name="Shape 33"/>
          <p:cNvSpPr/>
          <p:nvPr/>
        </p:nvSpPr>
        <p:spPr>
          <a:xfrm>
            <a:off x="457200" y="4251960"/>
            <a:ext cx="457200" cy="457200"/>
          </a:xfrm>
          <a:prstGeom prst="ellipse">
            <a:avLst/>
          </a:prstGeom>
          <a:solidFill>
            <a:srgbClr val="EC4899"/>
          </a:solidFill>
          <a:ln/>
        </p:spPr>
      </p:sp>
      <p:sp>
        <p:nvSpPr>
          <p:cNvPr id="36" name="Text 34"/>
          <p:cNvSpPr/>
          <p:nvPr/>
        </p:nvSpPr>
        <p:spPr>
          <a:xfrm>
            <a:off x="457200" y="4251960"/>
            <a:ext cx="457200" cy="457200"/>
          </a:xfrm>
          <a:prstGeom prst="rect">
            <a:avLst/>
          </a:prstGeom>
          <a:noFill/>
          <a:ln/>
        </p:spPr>
        <p:txBody>
          <a:bodyPr wrap="square" rtlCol="0" anchor="ctr"/>
          <a:lstStyle/>
          <a:p>
            <a:pPr algn="ctr" indent="0" marL="0">
              <a:buNone/>
            </a:pPr>
            <a:r>
              <a:rPr lang="en-US" sz="2000" b="1" dirty="0">
                <a:solidFill>
                  <a:srgbClr val="FFFFFF"/>
                </a:solidFill>
                <a:latin typeface="Calibri" pitchFamily="34" charset="0"/>
                <a:ea typeface="Calibri" pitchFamily="34" charset="-122"/>
                <a:cs typeface="Calibri" pitchFamily="34" charset="-120"/>
              </a:rPr>
              <a:t>T</a:t>
            </a:r>
            <a:endParaRPr lang="en-US" sz="2000" dirty="0"/>
          </a:p>
        </p:txBody>
      </p:sp>
      <p:sp>
        <p:nvSpPr>
          <p:cNvPr id="37" name="Text 35"/>
          <p:cNvSpPr/>
          <p:nvPr/>
        </p:nvSpPr>
        <p:spPr>
          <a:xfrm>
            <a:off x="1051560" y="4206240"/>
            <a:ext cx="1508760" cy="502920"/>
          </a:xfrm>
          <a:prstGeom prst="rect">
            <a:avLst/>
          </a:prstGeom>
          <a:noFill/>
          <a:ln/>
        </p:spPr>
        <p:txBody>
          <a:bodyPr wrap="square" lIns="0" tIns="0" rIns="0" bIns="0" rtlCol="0" anchor="ctr"/>
          <a:lstStyle/>
          <a:p>
            <a:pPr indent="0" marL="0">
              <a:buNone/>
            </a:pPr>
            <a:r>
              <a:rPr lang="en-US" sz="1400" b="1" dirty="0">
                <a:solidFill>
                  <a:srgbClr val="FFFFFF"/>
                </a:solidFill>
                <a:latin typeface="Calibri" pitchFamily="34" charset="0"/>
                <a:ea typeface="Calibri" pitchFamily="34" charset="-122"/>
                <a:cs typeface="Calibri" pitchFamily="34" charset="-120"/>
              </a:rPr>
              <a:t>Testable</a:t>
            </a:r>
            <a:endParaRPr lang="en-US" sz="1400" dirty="0"/>
          </a:p>
        </p:txBody>
      </p:sp>
      <p:sp>
        <p:nvSpPr>
          <p:cNvPr id="38" name="Shape 36"/>
          <p:cNvSpPr/>
          <p:nvPr/>
        </p:nvSpPr>
        <p:spPr>
          <a:xfrm>
            <a:off x="2560320" y="4206240"/>
            <a:ext cx="6126480" cy="502920"/>
          </a:xfrm>
          <a:prstGeom prst="rect">
            <a:avLst/>
          </a:prstGeom>
          <a:solidFill>
            <a:srgbClr val="1A2744"/>
          </a:solidFill>
          <a:ln/>
        </p:spPr>
      </p:sp>
      <p:sp>
        <p:nvSpPr>
          <p:cNvPr id="39" name="Shape 37"/>
          <p:cNvSpPr/>
          <p:nvPr/>
        </p:nvSpPr>
        <p:spPr>
          <a:xfrm>
            <a:off x="2560320" y="4206240"/>
            <a:ext cx="36576" cy="502920"/>
          </a:xfrm>
          <a:prstGeom prst="rect">
            <a:avLst/>
          </a:prstGeom>
          <a:solidFill>
            <a:srgbClr val="EC4899"/>
          </a:solidFill>
          <a:ln/>
        </p:spPr>
      </p:sp>
      <p:sp>
        <p:nvSpPr>
          <p:cNvPr id="40" name="Text 38"/>
          <p:cNvSpPr/>
          <p:nvPr/>
        </p:nvSpPr>
        <p:spPr>
          <a:xfrm>
            <a:off x="2697480" y="4206240"/>
            <a:ext cx="5852160" cy="50292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Has clear Acceptance Criteria that can be verified. If you can’t test it, you can’t prove it works.</a:t>
            </a:r>
            <a:endParaRPr lang="en-US" sz="1000" dirty="0"/>
          </a:p>
        </p:txBody>
      </p:sp>
      <p:sp>
        <p:nvSpPr>
          <p:cNvPr id="41" name="Text 39"/>
          <p:cNvSpPr/>
          <p:nvPr/>
        </p:nvSpPr>
        <p:spPr>
          <a:xfrm>
            <a:off x="457200" y="4709160"/>
            <a:ext cx="8229600" cy="274320"/>
          </a:xfrm>
          <a:prstGeom prst="rect">
            <a:avLst/>
          </a:prstGeom>
          <a:noFill/>
          <a:ln/>
        </p:spPr>
        <p:txBody>
          <a:bodyPr wrap="square" rtlCol="0" anchor="ctr"/>
          <a:lstStyle/>
          <a:p>
            <a:pPr algn="ctr" indent="0" marL="0">
              <a:buNone/>
            </a:pPr>
            <a:r>
              <a:rPr lang="en-US" sz="1000" i="1" dirty="0">
                <a:solidFill>
                  <a:srgbClr val="F59E0B"/>
                </a:solidFill>
                <a:latin typeface="Calibri" pitchFamily="34" charset="0"/>
                <a:ea typeface="Calibri" pitchFamily="34" charset="-122"/>
                <a:cs typeface="Calibri" pitchFamily="34" charset="-120"/>
              </a:rPr>
              <a:t>INVEST is your quality gate for story writing — if a story fails any criterion, refine it before moving forward</a:t>
            </a:r>
            <a:endParaRPr lang="en-US" sz="1000" dirty="0"/>
          </a:p>
        </p:txBody>
      </p:sp>
      <p:sp>
        <p:nvSpPr>
          <p:cNvPr id="42" name="Text 40"/>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79 / 100</a:t>
            </a:r>
            <a:endParaRPr lang="en-US" sz="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Agent-as-Code Paradigm</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Agents as version-controlled, portable code artifacts</a:t>
            </a:r>
            <a:endParaRPr lang="en-US" sz="1300" dirty="0"/>
          </a:p>
        </p:txBody>
      </p:sp>
      <p:sp>
        <p:nvSpPr>
          <p:cNvPr id="5" name="Shape 3"/>
          <p:cNvSpPr/>
          <p:nvPr/>
        </p:nvSpPr>
        <p:spPr>
          <a:xfrm>
            <a:off x="457200" y="1280160"/>
            <a:ext cx="4114800" cy="3017520"/>
          </a:xfrm>
          <a:prstGeom prst="rect">
            <a:avLst/>
          </a:prstGeom>
          <a:solidFill>
            <a:srgbClr val="1E293B"/>
          </a:solidFill>
          <a:ln/>
          <a:effectLst>
            <a:outerShdw sx="100000" sy="100000" kx="0" ky="0" algn="bl" rotWithShape="0" blurRad="101600" dist="38100" dir="8100000">
              <a:srgbClr val="000000">
                <a:alpha val="15000"/>
              </a:srgbClr>
            </a:outerShdw>
          </a:effectLst>
        </p:spPr>
      </p:sp>
      <p:sp>
        <p:nvSpPr>
          <p:cNvPr id="6" name="Shape 4"/>
          <p:cNvSpPr/>
          <p:nvPr/>
        </p:nvSpPr>
        <p:spPr>
          <a:xfrm>
            <a:off x="457200" y="1280160"/>
            <a:ext cx="4114800" cy="320040"/>
          </a:xfrm>
          <a:prstGeom prst="rect">
            <a:avLst/>
          </a:prstGeom>
          <a:solidFill>
            <a:srgbClr val="334155"/>
          </a:solidFill>
          <a:ln/>
        </p:spPr>
      </p:sp>
      <p:sp>
        <p:nvSpPr>
          <p:cNvPr id="7" name="Text 5"/>
          <p:cNvSpPr/>
          <p:nvPr/>
        </p:nvSpPr>
        <p:spPr>
          <a:xfrm>
            <a:off x="640080" y="1280160"/>
            <a:ext cx="2743200" cy="320040"/>
          </a:xfrm>
          <a:prstGeom prst="rect">
            <a:avLst/>
          </a:prstGeom>
          <a:noFill/>
          <a:ln/>
        </p:spPr>
        <p:txBody>
          <a:bodyPr wrap="square" lIns="0" tIns="0" rIns="0" bIns="0" rtlCol="0" anchor="ctr"/>
          <a:lstStyle/>
          <a:p>
            <a:pPr indent="0" marL="0">
              <a:buNone/>
            </a:pPr>
            <a:r>
              <a:rPr lang="en-US" sz="1000" dirty="0">
                <a:solidFill>
                  <a:srgbClr val="94A3B8"/>
                </a:solidFill>
                <a:latin typeface="Consolas" pitchFamily="34" charset="0"/>
                <a:ea typeface="Consolas" pitchFamily="34" charset="-122"/>
                <a:cs typeface="Consolas" pitchFamily="34" charset="-120"/>
              </a:rPr>
              <a:t>architect.agent.md</a:t>
            </a:r>
            <a:endParaRPr lang="en-US" sz="1000" dirty="0"/>
          </a:p>
        </p:txBody>
      </p:sp>
      <p:sp>
        <p:nvSpPr>
          <p:cNvPr id="8" name="Text 6"/>
          <p:cNvSpPr/>
          <p:nvPr/>
        </p:nvSpPr>
        <p:spPr>
          <a:xfrm>
            <a:off x="685800" y="1691640"/>
            <a:ext cx="3657600" cy="182880"/>
          </a:xfrm>
          <a:prstGeom prst="rect">
            <a:avLst/>
          </a:prstGeom>
          <a:noFill/>
          <a:ln/>
        </p:spPr>
        <p:txBody>
          <a:bodyPr wrap="square" lIns="0" tIns="0" rIns="0" bIns="0" rtlCol="0" anchor="ctr"/>
          <a:lstStyle/>
          <a:p>
            <a:pPr indent="0" marL="0">
              <a:buNone/>
            </a:pPr>
            <a:r>
              <a:rPr lang="en-US" sz="900" dirty="0">
                <a:solidFill>
                  <a:srgbClr val="14B8A6"/>
                </a:solidFill>
                <a:latin typeface="Consolas" pitchFamily="34" charset="0"/>
                <a:ea typeface="Consolas" pitchFamily="34" charset="-122"/>
                <a:cs typeface="Consolas" pitchFamily="34" charset="-120"/>
              </a:rPr>
              <a:t># Architect Agent</a:t>
            </a:r>
            <a:endParaRPr lang="en-US" sz="900" dirty="0"/>
          </a:p>
        </p:txBody>
      </p:sp>
      <p:sp>
        <p:nvSpPr>
          <p:cNvPr id="9" name="Text 7"/>
          <p:cNvSpPr/>
          <p:nvPr/>
        </p:nvSpPr>
        <p:spPr>
          <a:xfrm>
            <a:off x="685800" y="2020824"/>
            <a:ext cx="3657600" cy="182880"/>
          </a:xfrm>
          <a:prstGeom prst="rect">
            <a:avLst/>
          </a:prstGeom>
          <a:noFill/>
          <a:ln/>
        </p:spPr>
        <p:txBody>
          <a:bodyPr wrap="square" lIns="0" tIns="0" rIns="0" bIns="0" rtlCol="0" anchor="ctr"/>
          <a:lstStyle/>
          <a:p>
            <a:pPr indent="0" marL="0">
              <a:buNone/>
            </a:pPr>
            <a:r>
              <a:rPr lang="en-US" sz="900" dirty="0">
                <a:solidFill>
                  <a:srgbClr val="94A3B8"/>
                </a:solidFill>
                <a:latin typeface="Consolas" pitchFamily="34" charset="0"/>
                <a:ea typeface="Consolas" pitchFamily="34" charset="-122"/>
                <a:cs typeface="Consolas" pitchFamily="34" charset="-120"/>
              </a:rPr>
              <a:t>role: Software Architect</a:t>
            </a:r>
            <a:endParaRPr lang="en-US" sz="900" dirty="0"/>
          </a:p>
        </p:txBody>
      </p:sp>
      <p:sp>
        <p:nvSpPr>
          <p:cNvPr id="10" name="Text 8"/>
          <p:cNvSpPr/>
          <p:nvPr/>
        </p:nvSpPr>
        <p:spPr>
          <a:xfrm>
            <a:off x="685800" y="2185416"/>
            <a:ext cx="3657600" cy="182880"/>
          </a:xfrm>
          <a:prstGeom prst="rect">
            <a:avLst/>
          </a:prstGeom>
          <a:noFill/>
          <a:ln/>
        </p:spPr>
        <p:txBody>
          <a:bodyPr wrap="square" lIns="0" tIns="0" rIns="0" bIns="0" rtlCol="0" anchor="ctr"/>
          <a:lstStyle/>
          <a:p>
            <a:pPr indent="0" marL="0">
              <a:buNone/>
            </a:pPr>
            <a:r>
              <a:rPr lang="en-US" sz="900" dirty="0">
                <a:solidFill>
                  <a:srgbClr val="94A3B8"/>
                </a:solidFill>
                <a:latin typeface="Consolas" pitchFamily="34" charset="0"/>
                <a:ea typeface="Consolas" pitchFamily="34" charset="-122"/>
                <a:cs typeface="Consolas" pitchFamily="34" charset="-120"/>
              </a:rPr>
              <a:t>expertise:</a:t>
            </a:r>
            <a:endParaRPr lang="en-US" sz="900" dirty="0"/>
          </a:p>
        </p:txBody>
      </p:sp>
      <p:sp>
        <p:nvSpPr>
          <p:cNvPr id="11" name="Text 9"/>
          <p:cNvSpPr/>
          <p:nvPr/>
        </p:nvSpPr>
        <p:spPr>
          <a:xfrm>
            <a:off x="685800" y="2350008"/>
            <a:ext cx="3657600" cy="182880"/>
          </a:xfrm>
          <a:prstGeom prst="rect">
            <a:avLst/>
          </a:prstGeom>
          <a:noFill/>
          <a:ln/>
        </p:spPr>
        <p:txBody>
          <a:bodyPr wrap="square" lIns="0" tIns="0" rIns="0" bIns="0" rtlCol="0" anchor="ctr"/>
          <a:lstStyle/>
          <a:p>
            <a:pPr indent="0" marL="0">
              <a:buNone/>
            </a:pPr>
            <a:r>
              <a:rPr lang="en-US" sz="900" dirty="0">
                <a:solidFill>
                  <a:srgbClr val="FFFFFF"/>
                </a:solidFill>
                <a:latin typeface="Consolas" pitchFamily="34" charset="0"/>
                <a:ea typeface="Consolas" pitchFamily="34" charset="-122"/>
                <a:cs typeface="Consolas" pitchFamily="34" charset="-120"/>
              </a:rPr>
              <a:t>  - System design &amp; patterns</a:t>
            </a:r>
            <a:endParaRPr lang="en-US" sz="900" dirty="0"/>
          </a:p>
        </p:txBody>
      </p:sp>
      <p:sp>
        <p:nvSpPr>
          <p:cNvPr id="12" name="Text 10"/>
          <p:cNvSpPr/>
          <p:nvPr/>
        </p:nvSpPr>
        <p:spPr>
          <a:xfrm>
            <a:off x="685800" y="2514600"/>
            <a:ext cx="3657600" cy="182880"/>
          </a:xfrm>
          <a:prstGeom prst="rect">
            <a:avLst/>
          </a:prstGeom>
          <a:noFill/>
          <a:ln/>
        </p:spPr>
        <p:txBody>
          <a:bodyPr wrap="square" lIns="0" tIns="0" rIns="0" bIns="0" rtlCol="0" anchor="ctr"/>
          <a:lstStyle/>
          <a:p>
            <a:pPr indent="0" marL="0">
              <a:buNone/>
            </a:pPr>
            <a:r>
              <a:rPr lang="en-US" sz="900" dirty="0">
                <a:solidFill>
                  <a:srgbClr val="FFFFFF"/>
                </a:solidFill>
                <a:latin typeface="Consolas" pitchFamily="34" charset="0"/>
                <a:ea typeface="Consolas" pitchFamily="34" charset="-122"/>
                <a:cs typeface="Consolas" pitchFamily="34" charset="-120"/>
              </a:rPr>
              <a:t>  - API contracts &amp; data models</a:t>
            </a:r>
            <a:endParaRPr lang="en-US" sz="900" dirty="0"/>
          </a:p>
        </p:txBody>
      </p:sp>
      <p:sp>
        <p:nvSpPr>
          <p:cNvPr id="13" name="Text 11"/>
          <p:cNvSpPr/>
          <p:nvPr/>
        </p:nvSpPr>
        <p:spPr>
          <a:xfrm>
            <a:off x="685800" y="2679192"/>
            <a:ext cx="3657600" cy="182880"/>
          </a:xfrm>
          <a:prstGeom prst="rect">
            <a:avLst/>
          </a:prstGeom>
          <a:noFill/>
          <a:ln/>
        </p:spPr>
        <p:txBody>
          <a:bodyPr wrap="square" lIns="0" tIns="0" rIns="0" bIns="0" rtlCol="0" anchor="ctr"/>
          <a:lstStyle/>
          <a:p>
            <a:pPr indent="0" marL="0">
              <a:buNone/>
            </a:pPr>
            <a:r>
              <a:rPr lang="en-US" sz="900" dirty="0">
                <a:solidFill>
                  <a:srgbClr val="FFFFFF"/>
                </a:solidFill>
                <a:latin typeface="Consolas" pitchFamily="34" charset="0"/>
                <a:ea typeface="Consolas" pitchFamily="34" charset="-122"/>
                <a:cs typeface="Consolas" pitchFamily="34" charset="-120"/>
              </a:rPr>
              <a:t>  - Tech stack decisions</a:t>
            </a:r>
            <a:endParaRPr lang="en-US" sz="900" dirty="0"/>
          </a:p>
        </p:txBody>
      </p:sp>
      <p:sp>
        <p:nvSpPr>
          <p:cNvPr id="14" name="Text 12"/>
          <p:cNvSpPr/>
          <p:nvPr/>
        </p:nvSpPr>
        <p:spPr>
          <a:xfrm>
            <a:off x="685800" y="3008376"/>
            <a:ext cx="3657600" cy="182880"/>
          </a:xfrm>
          <a:prstGeom prst="rect">
            <a:avLst/>
          </a:prstGeom>
          <a:noFill/>
          <a:ln/>
        </p:spPr>
        <p:txBody>
          <a:bodyPr wrap="square" lIns="0" tIns="0" rIns="0" bIns="0" rtlCol="0" anchor="ctr"/>
          <a:lstStyle/>
          <a:p>
            <a:pPr indent="0" marL="0">
              <a:buNone/>
            </a:pPr>
            <a:r>
              <a:rPr lang="en-US" sz="900" dirty="0">
                <a:solidFill>
                  <a:srgbClr val="94A3B8"/>
                </a:solidFill>
                <a:latin typeface="Consolas" pitchFamily="34" charset="0"/>
                <a:ea typeface="Consolas" pitchFamily="34" charset="-122"/>
                <a:cs typeface="Consolas" pitchFamily="34" charset="-120"/>
              </a:rPr>
              <a:t>commands:</a:t>
            </a:r>
            <a:endParaRPr lang="en-US" sz="900" dirty="0"/>
          </a:p>
        </p:txBody>
      </p:sp>
      <p:sp>
        <p:nvSpPr>
          <p:cNvPr id="15" name="Text 13"/>
          <p:cNvSpPr/>
          <p:nvPr/>
        </p:nvSpPr>
        <p:spPr>
          <a:xfrm>
            <a:off x="685800" y="3172968"/>
            <a:ext cx="3657600" cy="18288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  /bmad-bmm-create-architecture</a:t>
            </a:r>
            <a:endParaRPr lang="en-US" sz="900" dirty="0"/>
          </a:p>
        </p:txBody>
      </p:sp>
      <p:sp>
        <p:nvSpPr>
          <p:cNvPr id="16" name="Text 14"/>
          <p:cNvSpPr/>
          <p:nvPr/>
        </p:nvSpPr>
        <p:spPr>
          <a:xfrm>
            <a:off x="685800" y="3337560"/>
            <a:ext cx="3657600" cy="182880"/>
          </a:xfrm>
          <a:prstGeom prst="rect">
            <a:avLst/>
          </a:prstGeom>
          <a:noFill/>
          <a:ln/>
        </p:spPr>
        <p:txBody>
          <a:bodyPr wrap="square" lIns="0" tIns="0" rIns="0" bIns="0" rtlCol="0" anchor="ctr"/>
          <a:lstStyle/>
          <a:p>
            <a:pPr indent="0" marL="0">
              <a:buNone/>
            </a:pPr>
            <a:r>
              <a:rPr lang="en-US" sz="900" dirty="0">
                <a:solidFill>
                  <a:srgbClr val="F59E0B"/>
                </a:solidFill>
                <a:latin typeface="Consolas" pitchFamily="34" charset="0"/>
                <a:ea typeface="Consolas" pitchFamily="34" charset="-122"/>
                <a:cs typeface="Consolas" pitchFamily="34" charset="-120"/>
              </a:rPr>
              <a:t>  /bmad-bmm-check-implementation-readiness</a:t>
            </a:r>
            <a:endParaRPr lang="en-US" sz="900" dirty="0"/>
          </a:p>
        </p:txBody>
      </p:sp>
      <p:sp>
        <p:nvSpPr>
          <p:cNvPr id="17" name="Text 15"/>
          <p:cNvSpPr/>
          <p:nvPr/>
        </p:nvSpPr>
        <p:spPr>
          <a:xfrm>
            <a:off x="685800" y="3666744"/>
            <a:ext cx="3657600" cy="182880"/>
          </a:xfrm>
          <a:prstGeom prst="rect">
            <a:avLst/>
          </a:prstGeom>
          <a:noFill/>
          <a:ln/>
        </p:spPr>
        <p:txBody>
          <a:bodyPr wrap="square" lIns="0" tIns="0" rIns="0" bIns="0" rtlCol="0" anchor="ctr"/>
          <a:lstStyle/>
          <a:p>
            <a:pPr indent="0" marL="0">
              <a:buNone/>
            </a:pPr>
            <a:r>
              <a:rPr lang="en-US" sz="900" dirty="0">
                <a:solidFill>
                  <a:srgbClr val="94A3B8"/>
                </a:solidFill>
                <a:latin typeface="Consolas" pitchFamily="34" charset="0"/>
                <a:ea typeface="Consolas" pitchFamily="34" charset="-122"/>
                <a:cs typeface="Consolas" pitchFamily="34" charset="-120"/>
              </a:rPr>
              <a:t>constraints:</a:t>
            </a:r>
            <a:endParaRPr lang="en-US" sz="900" dirty="0"/>
          </a:p>
        </p:txBody>
      </p:sp>
      <p:sp>
        <p:nvSpPr>
          <p:cNvPr id="18" name="Text 16"/>
          <p:cNvSpPr/>
          <p:nvPr/>
        </p:nvSpPr>
        <p:spPr>
          <a:xfrm>
            <a:off x="685800" y="3831336"/>
            <a:ext cx="3657600" cy="182880"/>
          </a:xfrm>
          <a:prstGeom prst="rect">
            <a:avLst/>
          </a:prstGeom>
          <a:noFill/>
          <a:ln/>
        </p:spPr>
        <p:txBody>
          <a:bodyPr wrap="square" lIns="0" tIns="0" rIns="0" bIns="0" rtlCol="0" anchor="ctr"/>
          <a:lstStyle/>
          <a:p>
            <a:pPr indent="0" marL="0">
              <a:buNone/>
            </a:pPr>
            <a:r>
              <a:rPr lang="en-US" sz="900" dirty="0">
                <a:solidFill>
                  <a:srgbClr val="FFFFFF"/>
                </a:solidFill>
                <a:latin typeface="Consolas" pitchFamily="34" charset="0"/>
                <a:ea typeface="Consolas" pitchFamily="34" charset="-122"/>
                <a:cs typeface="Consolas" pitchFamily="34" charset="-120"/>
              </a:rPr>
              <a:t>  - Follow org security policies</a:t>
            </a:r>
            <a:endParaRPr lang="en-US" sz="900" dirty="0"/>
          </a:p>
        </p:txBody>
      </p:sp>
      <p:sp>
        <p:nvSpPr>
          <p:cNvPr id="19" name="Text 17"/>
          <p:cNvSpPr/>
          <p:nvPr/>
        </p:nvSpPr>
        <p:spPr>
          <a:xfrm>
            <a:off x="685800" y="3995928"/>
            <a:ext cx="3657600" cy="182880"/>
          </a:xfrm>
          <a:prstGeom prst="rect">
            <a:avLst/>
          </a:prstGeom>
          <a:noFill/>
          <a:ln/>
        </p:spPr>
        <p:txBody>
          <a:bodyPr wrap="square" lIns="0" tIns="0" rIns="0" bIns="0" rtlCol="0" anchor="ctr"/>
          <a:lstStyle/>
          <a:p>
            <a:pPr indent="0" marL="0">
              <a:buNone/>
            </a:pPr>
            <a:r>
              <a:rPr lang="en-US" sz="900" dirty="0">
                <a:solidFill>
                  <a:srgbClr val="FFFFFF"/>
                </a:solidFill>
                <a:latin typeface="Consolas" pitchFamily="34" charset="0"/>
                <a:ea typeface="Consolas" pitchFamily="34" charset="-122"/>
                <a:cs typeface="Consolas" pitchFamily="34" charset="-120"/>
              </a:rPr>
              <a:t>  - Use approved tech stack only</a:t>
            </a:r>
            <a:endParaRPr lang="en-US" sz="900" dirty="0"/>
          </a:p>
        </p:txBody>
      </p:sp>
      <p:pic>
        <p:nvPicPr>
          <p:cNvPr id="20" name="Image 0" descr="preencoded.png">    </p:cNvPr>
          <p:cNvPicPr>
            <a:picLocks noChangeAspect="1"/>
          </p:cNvPicPr>
          <p:nvPr/>
        </p:nvPicPr>
        <p:blipFill>
          <a:blip r:embed="rId1"/>
          <a:stretch>
            <a:fillRect/>
          </a:stretch>
        </p:blipFill>
        <p:spPr>
          <a:xfrm>
            <a:off x="4846320" y="1325880"/>
            <a:ext cx="256032" cy="256032"/>
          </a:xfrm>
          <a:prstGeom prst="rect">
            <a:avLst/>
          </a:prstGeom>
        </p:spPr>
      </p:pic>
      <p:sp>
        <p:nvSpPr>
          <p:cNvPr id="21" name="Text 18"/>
          <p:cNvSpPr/>
          <p:nvPr/>
        </p:nvSpPr>
        <p:spPr>
          <a:xfrm>
            <a:off x="5212080" y="1280160"/>
            <a:ext cx="3474720" cy="27432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Version Controlled</a:t>
            </a:r>
            <a:endParaRPr lang="en-US" sz="1300" dirty="0"/>
          </a:p>
        </p:txBody>
      </p:sp>
      <p:sp>
        <p:nvSpPr>
          <p:cNvPr id="22" name="Text 19"/>
          <p:cNvSpPr/>
          <p:nvPr/>
        </p:nvSpPr>
        <p:spPr>
          <a:xfrm>
            <a:off x="5212080" y="1572768"/>
            <a:ext cx="3474720" cy="36576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Agents live in Git alongside your code. Track changes, review updates, branch customizations.</a:t>
            </a:r>
            <a:endParaRPr lang="en-US" sz="1000" dirty="0"/>
          </a:p>
        </p:txBody>
      </p:sp>
      <p:pic>
        <p:nvPicPr>
          <p:cNvPr id="23" name="Image 1" descr="preencoded.png">    </p:cNvPr>
          <p:cNvPicPr>
            <a:picLocks noChangeAspect="1"/>
          </p:cNvPicPr>
          <p:nvPr/>
        </p:nvPicPr>
        <p:blipFill>
          <a:blip r:embed="rId2"/>
          <a:stretch>
            <a:fillRect/>
          </a:stretch>
        </p:blipFill>
        <p:spPr>
          <a:xfrm>
            <a:off x="4846320" y="2075688"/>
            <a:ext cx="256032" cy="256032"/>
          </a:xfrm>
          <a:prstGeom prst="rect">
            <a:avLst/>
          </a:prstGeom>
        </p:spPr>
      </p:pic>
      <p:sp>
        <p:nvSpPr>
          <p:cNvPr id="24" name="Text 20"/>
          <p:cNvSpPr/>
          <p:nvPr/>
        </p:nvSpPr>
        <p:spPr>
          <a:xfrm>
            <a:off x="5212080" y="2029968"/>
            <a:ext cx="3474720" cy="27432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Portable</a:t>
            </a:r>
            <a:endParaRPr lang="en-US" sz="1300" dirty="0"/>
          </a:p>
        </p:txBody>
      </p:sp>
      <p:sp>
        <p:nvSpPr>
          <p:cNvPr id="25" name="Text 21"/>
          <p:cNvSpPr/>
          <p:nvPr/>
        </p:nvSpPr>
        <p:spPr>
          <a:xfrm>
            <a:off x="5212080" y="2322576"/>
            <a:ext cx="3474720" cy="36576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Same agent definition works in Claude Code, Cline, Cursor, or any compatible IDE.</a:t>
            </a:r>
            <a:endParaRPr lang="en-US" sz="1000" dirty="0"/>
          </a:p>
        </p:txBody>
      </p:sp>
      <p:pic>
        <p:nvPicPr>
          <p:cNvPr id="26" name="Image 2" descr="preencoded.png">    </p:cNvPr>
          <p:cNvPicPr>
            <a:picLocks noChangeAspect="1"/>
          </p:cNvPicPr>
          <p:nvPr/>
        </p:nvPicPr>
        <p:blipFill>
          <a:blip r:embed="rId3"/>
          <a:stretch>
            <a:fillRect/>
          </a:stretch>
        </p:blipFill>
        <p:spPr>
          <a:xfrm>
            <a:off x="4846320" y="2825496"/>
            <a:ext cx="256032" cy="256032"/>
          </a:xfrm>
          <a:prstGeom prst="rect">
            <a:avLst/>
          </a:prstGeom>
        </p:spPr>
      </p:pic>
      <p:sp>
        <p:nvSpPr>
          <p:cNvPr id="27" name="Text 22"/>
          <p:cNvSpPr/>
          <p:nvPr/>
        </p:nvSpPr>
        <p:spPr>
          <a:xfrm>
            <a:off x="5212080" y="2779776"/>
            <a:ext cx="3474720" cy="27432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Customizable</a:t>
            </a:r>
            <a:endParaRPr lang="en-US" sz="1300" dirty="0"/>
          </a:p>
        </p:txBody>
      </p:sp>
      <p:sp>
        <p:nvSpPr>
          <p:cNvPr id="28" name="Text 23"/>
          <p:cNvSpPr/>
          <p:nvPr/>
        </p:nvSpPr>
        <p:spPr>
          <a:xfrm>
            <a:off x="5212080" y="3072384"/>
            <a:ext cx="3474720" cy="36576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Add org-specific skills, constraints, and policies to any agent without forking the framework.</a:t>
            </a:r>
            <a:endParaRPr lang="en-US" sz="1000" dirty="0"/>
          </a:p>
        </p:txBody>
      </p:sp>
      <p:pic>
        <p:nvPicPr>
          <p:cNvPr id="29" name="Image 3" descr="preencoded.png">    </p:cNvPr>
          <p:cNvPicPr>
            <a:picLocks noChangeAspect="1"/>
          </p:cNvPicPr>
          <p:nvPr/>
        </p:nvPicPr>
        <p:blipFill>
          <a:blip r:embed="rId4"/>
          <a:stretch>
            <a:fillRect/>
          </a:stretch>
        </p:blipFill>
        <p:spPr>
          <a:xfrm>
            <a:off x="4846320" y="3575304"/>
            <a:ext cx="256032" cy="256032"/>
          </a:xfrm>
          <a:prstGeom prst="rect">
            <a:avLst/>
          </a:prstGeom>
        </p:spPr>
      </p:pic>
      <p:sp>
        <p:nvSpPr>
          <p:cNvPr id="30" name="Text 24"/>
          <p:cNvSpPr/>
          <p:nvPr/>
        </p:nvSpPr>
        <p:spPr>
          <a:xfrm>
            <a:off x="5212080" y="3529584"/>
            <a:ext cx="3474720" cy="27432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Shareable</a:t>
            </a:r>
            <a:endParaRPr lang="en-US" sz="1300" dirty="0"/>
          </a:p>
        </p:txBody>
      </p:sp>
      <p:sp>
        <p:nvSpPr>
          <p:cNvPr id="31" name="Text 25"/>
          <p:cNvSpPr/>
          <p:nvPr/>
        </p:nvSpPr>
        <p:spPr>
          <a:xfrm>
            <a:off x="5212080" y="3822192"/>
            <a:ext cx="3474720" cy="36576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Share agents across teams. One definition ensures consistent behavior everywhere.</a:t>
            </a:r>
            <a:endParaRPr lang="en-US" sz="1000" dirty="0"/>
          </a:p>
        </p:txBody>
      </p:sp>
      <p:sp>
        <p:nvSpPr>
          <p:cNvPr id="32" name="Text 26"/>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8 / 100</a:t>
            </a:r>
            <a:endParaRPr lang="en-US" sz="800"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name="Slide 80">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How BMAD Enforces Quality Gates</a:t>
            </a:r>
            <a:endParaRPr lang="en-US" sz="2600" dirty="0"/>
          </a:p>
        </p:txBody>
      </p:sp>
      <p:sp>
        <p:nvSpPr>
          <p:cNvPr id="5" name="Shape 3"/>
          <p:cNvSpPr/>
          <p:nvPr/>
        </p:nvSpPr>
        <p:spPr>
          <a:xfrm>
            <a:off x="457200" y="1005840"/>
            <a:ext cx="8229600" cy="502920"/>
          </a:xfrm>
          <a:prstGeom prst="rect">
            <a:avLst/>
          </a:prstGeom>
          <a:solidFill>
            <a:srgbClr val="0F1B2D"/>
          </a:solidFill>
          <a:ln/>
        </p:spPr>
      </p:sp>
      <p:sp>
        <p:nvSpPr>
          <p:cNvPr id="6" name="Text 4"/>
          <p:cNvSpPr/>
          <p:nvPr/>
        </p:nvSpPr>
        <p:spPr>
          <a:xfrm>
            <a:off x="640080" y="1024128"/>
            <a:ext cx="7863840" cy="457200"/>
          </a:xfrm>
          <a:prstGeom prst="rect">
            <a:avLst/>
          </a:prstGeom>
          <a:noFill/>
          <a:ln/>
        </p:spPr>
        <p:txBody>
          <a:bodyPr wrap="square" lIns="0" tIns="0" rIns="0" bIns="0" rtlCol="0" anchor="ctr"/>
          <a:lstStyle/>
          <a:p>
            <a:pPr indent="0" marL="0">
              <a:buNone/>
            </a:pPr>
            <a:r>
              <a:rPr lang="en-US" sz="1200" dirty="0">
                <a:solidFill>
                  <a:srgbClr val="14B8A6"/>
                </a:solidFill>
                <a:latin typeface="Calibri" pitchFamily="34" charset="0"/>
                <a:ea typeface="Calibri" pitchFamily="34" charset="-122"/>
                <a:cs typeface="Calibri" pitchFamily="34" charset="-120"/>
              </a:rPr>
              <a:t>BMAD doesn’t just recommend DOR/DOD/INVEST — it enforces them through workflow checklists and templates</a:t>
            </a:r>
            <a:endParaRPr lang="en-US" sz="1200" dirty="0"/>
          </a:p>
        </p:txBody>
      </p:sp>
      <p:sp>
        <p:nvSpPr>
          <p:cNvPr id="7" name="Shape 5"/>
          <p:cNvSpPr/>
          <p:nvPr/>
        </p:nvSpPr>
        <p:spPr>
          <a:xfrm>
            <a:off x="457200" y="1691640"/>
            <a:ext cx="2606040" cy="306324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8" name="Shape 6"/>
          <p:cNvSpPr/>
          <p:nvPr/>
        </p:nvSpPr>
        <p:spPr>
          <a:xfrm>
            <a:off x="457200" y="1691640"/>
            <a:ext cx="2606040" cy="54864"/>
          </a:xfrm>
          <a:prstGeom prst="rect">
            <a:avLst/>
          </a:prstGeom>
          <a:solidFill>
            <a:srgbClr val="10B981"/>
          </a:solidFill>
          <a:ln/>
        </p:spPr>
      </p:sp>
      <p:sp>
        <p:nvSpPr>
          <p:cNvPr id="9" name="Text 7"/>
          <p:cNvSpPr/>
          <p:nvPr/>
        </p:nvSpPr>
        <p:spPr>
          <a:xfrm>
            <a:off x="548640" y="1783080"/>
            <a:ext cx="2423160" cy="274320"/>
          </a:xfrm>
          <a:prstGeom prst="rect">
            <a:avLst/>
          </a:prstGeom>
          <a:noFill/>
          <a:ln/>
        </p:spPr>
        <p:txBody>
          <a:bodyPr wrap="square" lIns="0" tIns="0" rIns="0" bIns="0" rtlCol="0" anchor="ctr"/>
          <a:lstStyle/>
          <a:p>
            <a:pPr indent="0" marL="0">
              <a:buNone/>
            </a:pPr>
            <a:r>
              <a:rPr lang="en-US" sz="1100" b="1" dirty="0">
                <a:solidFill>
                  <a:srgbClr val="1E293B"/>
                </a:solidFill>
                <a:latin typeface="Calibri" pitchFamily="34" charset="0"/>
                <a:ea typeface="Calibri" pitchFamily="34" charset="-122"/>
                <a:cs typeface="Calibri" pitchFamily="34" charset="-120"/>
              </a:rPr>
              <a:t>DOR → Built into Planning</a:t>
            </a:r>
            <a:endParaRPr lang="en-US" sz="1100" dirty="0"/>
          </a:p>
        </p:txBody>
      </p:sp>
      <p:sp>
        <p:nvSpPr>
          <p:cNvPr id="10" name="Text 8"/>
          <p:cNvSpPr/>
          <p:nvPr/>
        </p:nvSpPr>
        <p:spPr>
          <a:xfrm>
            <a:off x="548640" y="2057400"/>
            <a:ext cx="2423160" cy="228600"/>
          </a:xfrm>
          <a:prstGeom prst="rect">
            <a:avLst/>
          </a:prstGeom>
          <a:noFill/>
          <a:ln/>
        </p:spPr>
        <p:txBody>
          <a:bodyPr wrap="square" lIns="0" tIns="0" rIns="0" bIns="0" rtlCol="0" anchor="ctr"/>
          <a:lstStyle/>
          <a:p>
            <a:pPr indent="0" marL="0">
              <a:buNone/>
            </a:pPr>
            <a:r>
              <a:rPr lang="en-US" sz="850" dirty="0">
                <a:solidFill>
                  <a:srgbClr val="0D9488"/>
                </a:solidFill>
                <a:latin typeface="Consolas" pitchFamily="34" charset="0"/>
                <a:ea typeface="Consolas" pitchFamily="34" charset="-122"/>
                <a:cs typeface="Consolas" pitchFamily="34" charset="-120"/>
              </a:rPr>
              <a:t>/bmad-bmm-create-epics-and-stories</a:t>
            </a:r>
            <a:endParaRPr lang="en-US" sz="850" dirty="0"/>
          </a:p>
        </p:txBody>
      </p:sp>
      <p:sp>
        <p:nvSpPr>
          <p:cNvPr id="11" name="Text 9"/>
          <p:cNvSpPr/>
          <p:nvPr/>
        </p:nvSpPr>
        <p:spPr>
          <a:xfrm>
            <a:off x="548640" y="2377440"/>
            <a:ext cx="2423160" cy="256032"/>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 PM agent reads PRD + Architecture</a:t>
            </a:r>
            <a:endParaRPr lang="en-US" sz="900" dirty="0"/>
          </a:p>
        </p:txBody>
      </p:sp>
      <p:sp>
        <p:nvSpPr>
          <p:cNvPr id="12" name="Text 10"/>
          <p:cNvSpPr/>
          <p:nvPr/>
        </p:nvSpPr>
        <p:spPr>
          <a:xfrm>
            <a:off x="548640" y="2633472"/>
            <a:ext cx="2423160" cy="256032"/>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 Extracts requirements into epics</a:t>
            </a:r>
            <a:endParaRPr lang="en-US" sz="900" dirty="0"/>
          </a:p>
        </p:txBody>
      </p:sp>
      <p:sp>
        <p:nvSpPr>
          <p:cNvPr id="13" name="Text 11"/>
          <p:cNvSpPr/>
          <p:nvPr/>
        </p:nvSpPr>
        <p:spPr>
          <a:xfrm>
            <a:off x="548640" y="2889504"/>
            <a:ext cx="2423160" cy="256032"/>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 Each story gets Acceptance Criteria</a:t>
            </a:r>
            <a:endParaRPr lang="en-US" sz="900" dirty="0"/>
          </a:p>
        </p:txBody>
      </p:sp>
      <p:sp>
        <p:nvSpPr>
          <p:cNvPr id="14" name="Text 12"/>
          <p:cNvSpPr/>
          <p:nvPr/>
        </p:nvSpPr>
        <p:spPr>
          <a:xfrm>
            <a:off x="548640" y="3145536"/>
            <a:ext cx="2423160" cy="256032"/>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 Dependencies explicitly mapped</a:t>
            </a:r>
            <a:endParaRPr lang="en-US" sz="900" dirty="0"/>
          </a:p>
        </p:txBody>
      </p:sp>
      <p:sp>
        <p:nvSpPr>
          <p:cNvPr id="15" name="Text 13"/>
          <p:cNvSpPr/>
          <p:nvPr/>
        </p:nvSpPr>
        <p:spPr>
          <a:xfrm>
            <a:off x="548640" y="3401568"/>
            <a:ext cx="2423160" cy="256032"/>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 Architecture decisions linked</a:t>
            </a:r>
            <a:endParaRPr lang="en-US" sz="900" dirty="0"/>
          </a:p>
        </p:txBody>
      </p:sp>
      <p:sp>
        <p:nvSpPr>
          <p:cNvPr id="16" name="Text 14"/>
          <p:cNvSpPr/>
          <p:nvPr/>
        </p:nvSpPr>
        <p:spPr>
          <a:xfrm>
            <a:off x="548640" y="3657600"/>
            <a:ext cx="2423160" cy="256032"/>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 Stories validated against DOR checklist</a:t>
            </a:r>
            <a:endParaRPr lang="en-US" sz="900" dirty="0"/>
          </a:p>
        </p:txBody>
      </p:sp>
      <p:sp>
        <p:nvSpPr>
          <p:cNvPr id="17" name="Shape 15"/>
          <p:cNvSpPr/>
          <p:nvPr/>
        </p:nvSpPr>
        <p:spPr>
          <a:xfrm>
            <a:off x="3291840" y="1691640"/>
            <a:ext cx="2606040" cy="306324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18" name="Shape 16"/>
          <p:cNvSpPr/>
          <p:nvPr/>
        </p:nvSpPr>
        <p:spPr>
          <a:xfrm>
            <a:off x="3291840" y="1691640"/>
            <a:ext cx="2606040" cy="54864"/>
          </a:xfrm>
          <a:prstGeom prst="rect">
            <a:avLst/>
          </a:prstGeom>
          <a:solidFill>
            <a:srgbClr val="F59E0B"/>
          </a:solidFill>
          <a:ln/>
        </p:spPr>
      </p:sp>
      <p:sp>
        <p:nvSpPr>
          <p:cNvPr id="19" name="Text 17"/>
          <p:cNvSpPr/>
          <p:nvPr/>
        </p:nvSpPr>
        <p:spPr>
          <a:xfrm>
            <a:off x="3383280" y="1783080"/>
            <a:ext cx="2423160" cy="274320"/>
          </a:xfrm>
          <a:prstGeom prst="rect">
            <a:avLst/>
          </a:prstGeom>
          <a:noFill/>
          <a:ln/>
        </p:spPr>
        <p:txBody>
          <a:bodyPr wrap="square" lIns="0" tIns="0" rIns="0" bIns="0" rtlCol="0" anchor="ctr"/>
          <a:lstStyle/>
          <a:p>
            <a:pPr indent="0" marL="0">
              <a:buNone/>
            </a:pPr>
            <a:r>
              <a:rPr lang="en-US" sz="1100" b="1" dirty="0">
                <a:solidFill>
                  <a:srgbClr val="1E293B"/>
                </a:solidFill>
                <a:latin typeface="Calibri" pitchFamily="34" charset="0"/>
                <a:ea typeface="Calibri" pitchFamily="34" charset="-122"/>
                <a:cs typeface="Calibri" pitchFamily="34" charset="-120"/>
              </a:rPr>
              <a:t>INVEST → Story Creation</a:t>
            </a:r>
            <a:endParaRPr lang="en-US" sz="1100" dirty="0"/>
          </a:p>
        </p:txBody>
      </p:sp>
      <p:sp>
        <p:nvSpPr>
          <p:cNvPr id="20" name="Text 18"/>
          <p:cNvSpPr/>
          <p:nvPr/>
        </p:nvSpPr>
        <p:spPr>
          <a:xfrm>
            <a:off x="3383280" y="2057400"/>
            <a:ext cx="2423160" cy="228600"/>
          </a:xfrm>
          <a:prstGeom prst="rect">
            <a:avLst/>
          </a:prstGeom>
          <a:noFill/>
          <a:ln/>
        </p:spPr>
        <p:txBody>
          <a:bodyPr wrap="square" lIns="0" tIns="0" rIns="0" bIns="0" rtlCol="0" anchor="ctr"/>
          <a:lstStyle/>
          <a:p>
            <a:pPr indent="0" marL="0">
              <a:buNone/>
            </a:pPr>
            <a:r>
              <a:rPr lang="en-US" sz="850" dirty="0">
                <a:solidFill>
                  <a:srgbClr val="0D9488"/>
                </a:solidFill>
                <a:latin typeface="Consolas" pitchFamily="34" charset="0"/>
                <a:ea typeface="Consolas" pitchFamily="34" charset="-122"/>
                <a:cs typeface="Consolas" pitchFamily="34" charset="-120"/>
              </a:rPr>
              <a:t>/bmad-bmm-create-story</a:t>
            </a:r>
            <a:endParaRPr lang="en-US" sz="850" dirty="0"/>
          </a:p>
        </p:txBody>
      </p:sp>
      <p:sp>
        <p:nvSpPr>
          <p:cNvPr id="21" name="Text 19"/>
          <p:cNvSpPr/>
          <p:nvPr/>
        </p:nvSpPr>
        <p:spPr>
          <a:xfrm>
            <a:off x="3383280" y="2377440"/>
            <a:ext cx="2423160" cy="256032"/>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 SM agent loads epic + arch context</a:t>
            </a:r>
            <a:endParaRPr lang="en-US" sz="900" dirty="0"/>
          </a:p>
        </p:txBody>
      </p:sp>
      <p:sp>
        <p:nvSpPr>
          <p:cNvPr id="22" name="Text 20"/>
          <p:cNvSpPr/>
          <p:nvPr/>
        </p:nvSpPr>
        <p:spPr>
          <a:xfrm>
            <a:off x="3383280" y="2633472"/>
            <a:ext cx="2423160" cy="256032"/>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 Generates story from template</a:t>
            </a:r>
            <a:endParaRPr lang="en-US" sz="900" dirty="0"/>
          </a:p>
        </p:txBody>
      </p:sp>
      <p:sp>
        <p:nvSpPr>
          <p:cNvPr id="23" name="Text 21"/>
          <p:cNvSpPr/>
          <p:nvPr/>
        </p:nvSpPr>
        <p:spPr>
          <a:xfrm>
            <a:off x="3383280" y="2889504"/>
            <a:ext cx="2423160" cy="256032"/>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 Template enforces: AC, tasks, refs</a:t>
            </a:r>
            <a:endParaRPr lang="en-US" sz="900" dirty="0"/>
          </a:p>
        </p:txBody>
      </p:sp>
      <p:sp>
        <p:nvSpPr>
          <p:cNvPr id="24" name="Text 22"/>
          <p:cNvSpPr/>
          <p:nvPr/>
        </p:nvSpPr>
        <p:spPr>
          <a:xfrm>
            <a:off x="3383280" y="3145536"/>
            <a:ext cx="2423160" cy="256032"/>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 Stories are scoped to one sprint</a:t>
            </a:r>
            <a:endParaRPr lang="en-US" sz="900" dirty="0"/>
          </a:p>
        </p:txBody>
      </p:sp>
      <p:sp>
        <p:nvSpPr>
          <p:cNvPr id="25" name="Text 23"/>
          <p:cNvSpPr/>
          <p:nvPr/>
        </p:nvSpPr>
        <p:spPr>
          <a:xfrm>
            <a:off x="3383280" y="3401568"/>
            <a:ext cx="2423160" cy="256032"/>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 Each story is self-contained</a:t>
            </a:r>
            <a:endParaRPr lang="en-US" sz="900" dirty="0"/>
          </a:p>
        </p:txBody>
      </p:sp>
      <p:sp>
        <p:nvSpPr>
          <p:cNvPr id="26" name="Text 24"/>
          <p:cNvSpPr/>
          <p:nvPr/>
        </p:nvSpPr>
        <p:spPr>
          <a:xfrm>
            <a:off x="3383280" y="3657600"/>
            <a:ext cx="2423160" cy="256032"/>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 Checklist validates completeness</a:t>
            </a:r>
            <a:endParaRPr lang="en-US" sz="900" dirty="0"/>
          </a:p>
        </p:txBody>
      </p:sp>
      <p:sp>
        <p:nvSpPr>
          <p:cNvPr id="27" name="Shape 25"/>
          <p:cNvSpPr/>
          <p:nvPr/>
        </p:nvSpPr>
        <p:spPr>
          <a:xfrm>
            <a:off x="6126480" y="1691640"/>
            <a:ext cx="2606040" cy="3063240"/>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28" name="Shape 26"/>
          <p:cNvSpPr/>
          <p:nvPr/>
        </p:nvSpPr>
        <p:spPr>
          <a:xfrm>
            <a:off x="6126480" y="1691640"/>
            <a:ext cx="2606040" cy="54864"/>
          </a:xfrm>
          <a:prstGeom prst="rect">
            <a:avLst/>
          </a:prstGeom>
          <a:solidFill>
            <a:srgbClr val="EF4444"/>
          </a:solidFill>
          <a:ln/>
        </p:spPr>
      </p:sp>
      <p:sp>
        <p:nvSpPr>
          <p:cNvPr id="29" name="Text 27"/>
          <p:cNvSpPr/>
          <p:nvPr/>
        </p:nvSpPr>
        <p:spPr>
          <a:xfrm>
            <a:off x="6217920" y="1783080"/>
            <a:ext cx="2423160" cy="274320"/>
          </a:xfrm>
          <a:prstGeom prst="rect">
            <a:avLst/>
          </a:prstGeom>
          <a:noFill/>
          <a:ln/>
        </p:spPr>
        <p:txBody>
          <a:bodyPr wrap="square" lIns="0" tIns="0" rIns="0" bIns="0" rtlCol="0" anchor="ctr"/>
          <a:lstStyle/>
          <a:p>
            <a:pPr indent="0" marL="0">
              <a:buNone/>
            </a:pPr>
            <a:r>
              <a:rPr lang="en-US" sz="1100" b="1" dirty="0">
                <a:solidFill>
                  <a:srgbClr val="1E293B"/>
                </a:solidFill>
                <a:latin typeface="Calibri" pitchFamily="34" charset="0"/>
                <a:ea typeface="Calibri" pitchFamily="34" charset="-122"/>
                <a:cs typeface="Calibri" pitchFamily="34" charset="-120"/>
              </a:rPr>
              <a:t>DOD → Dev Loop Pipeline</a:t>
            </a:r>
            <a:endParaRPr lang="en-US" sz="1100" dirty="0"/>
          </a:p>
        </p:txBody>
      </p:sp>
      <p:sp>
        <p:nvSpPr>
          <p:cNvPr id="30" name="Text 28"/>
          <p:cNvSpPr/>
          <p:nvPr/>
        </p:nvSpPr>
        <p:spPr>
          <a:xfrm>
            <a:off x="6217920" y="2057400"/>
            <a:ext cx="2423160" cy="228600"/>
          </a:xfrm>
          <a:prstGeom prst="rect">
            <a:avLst/>
          </a:prstGeom>
          <a:noFill/>
          <a:ln/>
        </p:spPr>
        <p:txBody>
          <a:bodyPr wrap="square" lIns="0" tIns="0" rIns="0" bIns="0" rtlCol="0" anchor="ctr"/>
          <a:lstStyle/>
          <a:p>
            <a:pPr indent="0" marL="0">
              <a:buNone/>
            </a:pPr>
            <a:r>
              <a:rPr lang="en-US" sz="850" dirty="0">
                <a:solidFill>
                  <a:srgbClr val="0D9488"/>
                </a:solidFill>
                <a:latin typeface="Consolas" pitchFamily="34" charset="0"/>
                <a:ea typeface="Consolas" pitchFamily="34" charset="-122"/>
                <a:cs typeface="Consolas" pitchFamily="34" charset="-120"/>
              </a:rPr>
              <a:t>/bmad-bmm-dev-story → /bmad-bmm-code-review</a:t>
            </a:r>
            <a:endParaRPr lang="en-US" sz="850" dirty="0"/>
          </a:p>
        </p:txBody>
      </p:sp>
      <p:sp>
        <p:nvSpPr>
          <p:cNvPr id="31" name="Text 29"/>
          <p:cNvSpPr/>
          <p:nvPr/>
        </p:nvSpPr>
        <p:spPr>
          <a:xfrm>
            <a:off x="6217920" y="2377440"/>
            <a:ext cx="2423160" cy="256032"/>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 Dev agent implements + unit tests</a:t>
            </a:r>
            <a:endParaRPr lang="en-US" sz="900" dirty="0"/>
          </a:p>
        </p:txBody>
      </p:sp>
      <p:sp>
        <p:nvSpPr>
          <p:cNvPr id="32" name="Text 30"/>
          <p:cNvSpPr/>
          <p:nvPr/>
        </p:nvSpPr>
        <p:spPr>
          <a:xfrm>
            <a:off x="6217920" y="2633472"/>
            <a:ext cx="2423160" cy="256032"/>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 Code review checks quality gates</a:t>
            </a:r>
            <a:endParaRPr lang="en-US" sz="900" dirty="0"/>
          </a:p>
        </p:txBody>
      </p:sp>
      <p:sp>
        <p:nvSpPr>
          <p:cNvPr id="33" name="Text 31"/>
          <p:cNvSpPr/>
          <p:nvPr/>
        </p:nvSpPr>
        <p:spPr>
          <a:xfrm>
            <a:off x="6217920" y="2889504"/>
            <a:ext cx="2423160" cy="256032"/>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 Validate-story runs full AC check</a:t>
            </a:r>
            <a:endParaRPr lang="en-US" sz="900" dirty="0"/>
          </a:p>
        </p:txBody>
      </p:sp>
      <p:sp>
        <p:nvSpPr>
          <p:cNvPr id="34" name="Text 32"/>
          <p:cNvSpPr/>
          <p:nvPr/>
        </p:nvSpPr>
        <p:spPr>
          <a:xfrm>
            <a:off x="6217920" y="3145536"/>
            <a:ext cx="2423160" cy="256032"/>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 Status: ready-for-dev → done</a:t>
            </a:r>
            <a:endParaRPr lang="en-US" sz="900" dirty="0"/>
          </a:p>
        </p:txBody>
      </p:sp>
      <p:sp>
        <p:nvSpPr>
          <p:cNvPr id="35" name="Text 33"/>
          <p:cNvSpPr/>
          <p:nvPr/>
        </p:nvSpPr>
        <p:spPr>
          <a:xfrm>
            <a:off x="6217920" y="3401568"/>
            <a:ext cx="2423160" cy="256032"/>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 Sprint-status.yaml auto-updated</a:t>
            </a:r>
            <a:endParaRPr lang="en-US" sz="900" dirty="0"/>
          </a:p>
        </p:txBody>
      </p:sp>
      <p:sp>
        <p:nvSpPr>
          <p:cNvPr id="36" name="Text 34"/>
          <p:cNvSpPr/>
          <p:nvPr/>
        </p:nvSpPr>
        <p:spPr>
          <a:xfrm>
            <a:off x="6217920" y="3657600"/>
            <a:ext cx="2423160" cy="256032"/>
          </a:xfrm>
          <a:prstGeom prst="rect">
            <a:avLst/>
          </a:prstGeom>
          <a:noFill/>
          <a:ln/>
        </p:spPr>
        <p:txBody>
          <a:bodyPr wrap="square" lIns="0" tIns="0" rIns="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 Story only closes when all pass</a:t>
            </a:r>
            <a:endParaRPr lang="en-US" sz="900" dirty="0"/>
          </a:p>
        </p:txBody>
      </p:sp>
      <p:sp>
        <p:nvSpPr>
          <p:cNvPr id="37" name="Text 35"/>
          <p:cNvSpPr/>
          <p:nvPr/>
        </p:nvSpPr>
        <p:spPr>
          <a:xfrm>
            <a:off x="457200" y="4663440"/>
            <a:ext cx="8229600" cy="274320"/>
          </a:xfrm>
          <a:prstGeom prst="rect">
            <a:avLst/>
          </a:prstGeom>
          <a:noFill/>
          <a:ln/>
        </p:spPr>
        <p:txBody>
          <a:bodyPr wrap="square" rtlCol="0" anchor="ctr"/>
          <a:lstStyle/>
          <a:p>
            <a:pPr algn="ctr" indent="0" marL="0">
              <a:buNone/>
            </a:pPr>
            <a:r>
              <a:rPr lang="en-US" sz="1000" i="1" dirty="0">
                <a:solidFill>
                  <a:srgbClr val="0D9488"/>
                </a:solidFill>
                <a:latin typeface="Calibri" pitchFamily="34" charset="0"/>
                <a:ea typeface="Calibri" pitchFamily="34" charset="-122"/>
                <a:cs typeface="Calibri" pitchFamily="34" charset="-120"/>
              </a:rPr>
              <a:t>Traditional Agile relies on team discipline for quality gates. BMAD automates them into the workflow.</a:t>
            </a:r>
            <a:endParaRPr lang="en-US" sz="1000" dirty="0"/>
          </a:p>
        </p:txBody>
      </p:sp>
      <p:sp>
        <p:nvSpPr>
          <p:cNvPr id="38" name="Text 36"/>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80 / 100</a:t>
            </a:r>
            <a:endParaRPr lang="en-US" sz="800"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name="Slide 81">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The Developer Mind Shift</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From writing every line of code — to leading a team of AI agents that do</a:t>
            </a:r>
            <a:endParaRPr lang="en-US" sz="1300" dirty="0"/>
          </a:p>
        </p:txBody>
      </p:sp>
      <p:sp>
        <p:nvSpPr>
          <p:cNvPr id="5" name="Shape 3"/>
          <p:cNvSpPr/>
          <p:nvPr/>
        </p:nvSpPr>
        <p:spPr>
          <a:xfrm>
            <a:off x="457200" y="1280160"/>
            <a:ext cx="3657600" cy="2194560"/>
          </a:xfrm>
          <a:prstGeom prst="rect">
            <a:avLst/>
          </a:prstGeom>
          <a:solidFill>
            <a:srgbClr val="7F1D1D"/>
          </a:solidFill>
          <a:ln/>
        </p:spPr>
      </p:sp>
      <p:sp>
        <p:nvSpPr>
          <p:cNvPr id="6" name="Shape 4"/>
          <p:cNvSpPr/>
          <p:nvPr/>
        </p:nvSpPr>
        <p:spPr>
          <a:xfrm>
            <a:off x="457200" y="1280160"/>
            <a:ext cx="3657600" cy="54864"/>
          </a:xfrm>
          <a:prstGeom prst="rect">
            <a:avLst/>
          </a:prstGeom>
          <a:solidFill>
            <a:srgbClr val="DC2626"/>
          </a:solidFill>
          <a:ln/>
        </p:spPr>
      </p:sp>
      <p:sp>
        <p:nvSpPr>
          <p:cNvPr id="7" name="Text 5"/>
          <p:cNvSpPr/>
          <p:nvPr/>
        </p:nvSpPr>
        <p:spPr>
          <a:xfrm>
            <a:off x="640080" y="1371600"/>
            <a:ext cx="3291840" cy="274320"/>
          </a:xfrm>
          <a:prstGeom prst="rect">
            <a:avLst/>
          </a:prstGeom>
          <a:noFill/>
          <a:ln/>
        </p:spPr>
        <p:txBody>
          <a:bodyPr wrap="square" lIns="0" tIns="0" rIns="0" bIns="0" rtlCol="0" anchor="ctr"/>
          <a:lstStyle/>
          <a:p>
            <a:pPr indent="0" marL="0">
              <a:buNone/>
            </a:pPr>
            <a:r>
              <a:rPr lang="en-US" sz="1300" b="1" dirty="0">
                <a:solidFill>
                  <a:srgbClr val="FCA5A5"/>
                </a:solidFill>
                <a:latin typeface="Calibri" pitchFamily="34" charset="0"/>
                <a:ea typeface="Calibri" pitchFamily="34" charset="-122"/>
                <a:cs typeface="Calibri" pitchFamily="34" charset="-120"/>
              </a:rPr>
              <a:t>Before: Developer as Coder</a:t>
            </a:r>
            <a:endParaRPr lang="en-US" sz="1300" dirty="0"/>
          </a:p>
        </p:txBody>
      </p:sp>
      <p:sp>
        <p:nvSpPr>
          <p:cNvPr id="8" name="Text 6"/>
          <p:cNvSpPr/>
          <p:nvPr/>
        </p:nvSpPr>
        <p:spPr>
          <a:xfrm>
            <a:off x="640080" y="1737360"/>
            <a:ext cx="3291840" cy="256032"/>
          </a:xfrm>
          <a:prstGeom prst="rect">
            <a:avLst/>
          </a:prstGeom>
          <a:noFill/>
          <a:ln/>
        </p:spPr>
        <p:txBody>
          <a:bodyPr wrap="square" lIns="0" tIns="0" rIns="0" bIns="0" rtlCol="0" anchor="ctr"/>
          <a:lstStyle/>
          <a:p>
            <a:pPr indent="0" marL="0">
              <a:buNone/>
            </a:pPr>
            <a:r>
              <a:rPr lang="en-US" sz="950" dirty="0">
                <a:solidFill>
                  <a:srgbClr val="FECACA"/>
                </a:solidFill>
                <a:latin typeface="Calibri" pitchFamily="34" charset="0"/>
                <a:ea typeface="Calibri" pitchFamily="34" charset="-122"/>
                <a:cs typeface="Calibri" pitchFamily="34" charset="-120"/>
              </a:rPr>
              <a:t>•  Writes every line of code personally</a:t>
            </a:r>
            <a:endParaRPr lang="en-US" sz="950" dirty="0"/>
          </a:p>
        </p:txBody>
      </p:sp>
      <p:sp>
        <p:nvSpPr>
          <p:cNvPr id="9" name="Text 7"/>
          <p:cNvSpPr/>
          <p:nvPr/>
        </p:nvSpPr>
        <p:spPr>
          <a:xfrm>
            <a:off x="640080" y="1993392"/>
            <a:ext cx="3291840" cy="256032"/>
          </a:xfrm>
          <a:prstGeom prst="rect">
            <a:avLst/>
          </a:prstGeom>
          <a:noFill/>
          <a:ln/>
        </p:spPr>
        <p:txBody>
          <a:bodyPr wrap="square" lIns="0" tIns="0" rIns="0" bIns="0" rtlCol="0" anchor="ctr"/>
          <a:lstStyle/>
          <a:p>
            <a:pPr indent="0" marL="0">
              <a:buNone/>
            </a:pPr>
            <a:r>
              <a:rPr lang="en-US" sz="950" dirty="0">
                <a:solidFill>
                  <a:srgbClr val="FECACA"/>
                </a:solidFill>
                <a:latin typeface="Calibri" pitchFamily="34" charset="0"/>
                <a:ea typeface="Calibri" pitchFamily="34" charset="-122"/>
                <a:cs typeface="Calibri" pitchFamily="34" charset="-120"/>
              </a:rPr>
              <a:t>•  Solves problems alone or with pair programming</a:t>
            </a:r>
            <a:endParaRPr lang="en-US" sz="950" dirty="0"/>
          </a:p>
        </p:txBody>
      </p:sp>
      <p:sp>
        <p:nvSpPr>
          <p:cNvPr id="10" name="Text 8"/>
          <p:cNvSpPr/>
          <p:nvPr/>
        </p:nvSpPr>
        <p:spPr>
          <a:xfrm>
            <a:off x="640080" y="2249424"/>
            <a:ext cx="3291840" cy="256032"/>
          </a:xfrm>
          <a:prstGeom prst="rect">
            <a:avLst/>
          </a:prstGeom>
          <a:noFill/>
          <a:ln/>
        </p:spPr>
        <p:txBody>
          <a:bodyPr wrap="square" lIns="0" tIns="0" rIns="0" bIns="0" rtlCol="0" anchor="ctr"/>
          <a:lstStyle/>
          <a:p>
            <a:pPr indent="0" marL="0">
              <a:buNone/>
            </a:pPr>
            <a:r>
              <a:rPr lang="en-US" sz="950" dirty="0">
                <a:solidFill>
                  <a:srgbClr val="FECACA"/>
                </a:solidFill>
                <a:latin typeface="Calibri" pitchFamily="34" charset="0"/>
                <a:ea typeface="Calibri" pitchFamily="34" charset="-122"/>
                <a:cs typeface="Calibri" pitchFamily="34" charset="-120"/>
              </a:rPr>
              <a:t>•  Reviews own work or waits for peer review</a:t>
            </a:r>
            <a:endParaRPr lang="en-US" sz="950" dirty="0"/>
          </a:p>
        </p:txBody>
      </p:sp>
      <p:sp>
        <p:nvSpPr>
          <p:cNvPr id="11" name="Text 9"/>
          <p:cNvSpPr/>
          <p:nvPr/>
        </p:nvSpPr>
        <p:spPr>
          <a:xfrm>
            <a:off x="640080" y="2505456"/>
            <a:ext cx="3291840" cy="256032"/>
          </a:xfrm>
          <a:prstGeom prst="rect">
            <a:avLst/>
          </a:prstGeom>
          <a:noFill/>
          <a:ln/>
        </p:spPr>
        <p:txBody>
          <a:bodyPr wrap="square" lIns="0" tIns="0" rIns="0" bIns="0" rtlCol="0" anchor="ctr"/>
          <a:lstStyle/>
          <a:p>
            <a:pPr indent="0" marL="0">
              <a:buNone/>
            </a:pPr>
            <a:r>
              <a:rPr lang="en-US" sz="950" dirty="0">
                <a:solidFill>
                  <a:srgbClr val="FECACA"/>
                </a:solidFill>
                <a:latin typeface="Calibri" pitchFamily="34" charset="0"/>
                <a:ea typeface="Calibri" pitchFamily="34" charset="-122"/>
                <a:cs typeface="Calibri" pitchFamily="34" charset="-120"/>
              </a:rPr>
              <a:t>•  Context limited to what’s in their head</a:t>
            </a:r>
            <a:endParaRPr lang="en-US" sz="950" dirty="0"/>
          </a:p>
        </p:txBody>
      </p:sp>
      <p:sp>
        <p:nvSpPr>
          <p:cNvPr id="12" name="Text 10"/>
          <p:cNvSpPr/>
          <p:nvPr/>
        </p:nvSpPr>
        <p:spPr>
          <a:xfrm>
            <a:off x="640080" y="2761488"/>
            <a:ext cx="3291840" cy="256032"/>
          </a:xfrm>
          <a:prstGeom prst="rect">
            <a:avLst/>
          </a:prstGeom>
          <a:noFill/>
          <a:ln/>
        </p:spPr>
        <p:txBody>
          <a:bodyPr wrap="square" lIns="0" tIns="0" rIns="0" bIns="0" rtlCol="0" anchor="ctr"/>
          <a:lstStyle/>
          <a:p>
            <a:pPr indent="0" marL="0">
              <a:buNone/>
            </a:pPr>
            <a:r>
              <a:rPr lang="en-US" sz="950" dirty="0">
                <a:solidFill>
                  <a:srgbClr val="FECACA"/>
                </a:solidFill>
                <a:latin typeface="Calibri" pitchFamily="34" charset="0"/>
                <a:ea typeface="Calibri" pitchFamily="34" charset="-122"/>
                <a:cs typeface="Calibri" pitchFamily="34" charset="-120"/>
              </a:rPr>
              <a:t>•  Speed bottlenecked by typing and thinking</a:t>
            </a:r>
            <a:endParaRPr lang="en-US" sz="950" dirty="0"/>
          </a:p>
        </p:txBody>
      </p:sp>
      <p:sp>
        <p:nvSpPr>
          <p:cNvPr id="13" name="Text 11"/>
          <p:cNvSpPr/>
          <p:nvPr/>
        </p:nvSpPr>
        <p:spPr>
          <a:xfrm>
            <a:off x="640080" y="3017520"/>
            <a:ext cx="3291840" cy="256032"/>
          </a:xfrm>
          <a:prstGeom prst="rect">
            <a:avLst/>
          </a:prstGeom>
          <a:noFill/>
          <a:ln/>
        </p:spPr>
        <p:txBody>
          <a:bodyPr wrap="square" lIns="0" tIns="0" rIns="0" bIns="0" rtlCol="0" anchor="ctr"/>
          <a:lstStyle/>
          <a:p>
            <a:pPr indent="0" marL="0">
              <a:buNone/>
            </a:pPr>
            <a:r>
              <a:rPr lang="en-US" sz="950" dirty="0">
                <a:solidFill>
                  <a:srgbClr val="FECACA"/>
                </a:solidFill>
                <a:latin typeface="Calibri" pitchFamily="34" charset="0"/>
                <a:ea typeface="Calibri" pitchFamily="34" charset="-122"/>
                <a:cs typeface="Calibri" pitchFamily="34" charset="-120"/>
              </a:rPr>
              <a:t>•  One developer = one stream of work</a:t>
            </a:r>
            <a:endParaRPr lang="en-US" sz="950" dirty="0"/>
          </a:p>
        </p:txBody>
      </p:sp>
      <p:sp>
        <p:nvSpPr>
          <p:cNvPr id="14" name="Text 12"/>
          <p:cNvSpPr/>
          <p:nvPr/>
        </p:nvSpPr>
        <p:spPr>
          <a:xfrm>
            <a:off x="4160520" y="2103120"/>
            <a:ext cx="457200" cy="457200"/>
          </a:xfrm>
          <a:prstGeom prst="rect">
            <a:avLst/>
          </a:prstGeom>
          <a:noFill/>
          <a:ln/>
        </p:spPr>
        <p:txBody>
          <a:bodyPr wrap="square" rtlCol="0" anchor="ctr"/>
          <a:lstStyle/>
          <a:p>
            <a:pPr algn="ctr" indent="0" marL="0">
              <a:buNone/>
            </a:pPr>
            <a:r>
              <a:rPr lang="en-US" sz="2400" dirty="0">
                <a:solidFill>
                  <a:srgbClr val="0D9488"/>
                </a:solidFill>
              </a:rPr>
              <a:t>▶</a:t>
            </a:r>
            <a:endParaRPr lang="en-US" sz="2400" dirty="0"/>
          </a:p>
        </p:txBody>
      </p:sp>
      <p:sp>
        <p:nvSpPr>
          <p:cNvPr id="15" name="Shape 13"/>
          <p:cNvSpPr/>
          <p:nvPr/>
        </p:nvSpPr>
        <p:spPr>
          <a:xfrm>
            <a:off x="5029200" y="1280160"/>
            <a:ext cx="3657600" cy="2194560"/>
          </a:xfrm>
          <a:prstGeom prst="rect">
            <a:avLst/>
          </a:prstGeom>
          <a:solidFill>
            <a:srgbClr val="064E3B"/>
          </a:solidFill>
          <a:ln/>
        </p:spPr>
      </p:sp>
      <p:sp>
        <p:nvSpPr>
          <p:cNvPr id="16" name="Shape 14"/>
          <p:cNvSpPr/>
          <p:nvPr/>
        </p:nvSpPr>
        <p:spPr>
          <a:xfrm>
            <a:off x="5029200" y="1280160"/>
            <a:ext cx="3657600" cy="54864"/>
          </a:xfrm>
          <a:prstGeom prst="rect">
            <a:avLst/>
          </a:prstGeom>
          <a:solidFill>
            <a:srgbClr val="10B981"/>
          </a:solidFill>
          <a:ln/>
        </p:spPr>
      </p:sp>
      <p:sp>
        <p:nvSpPr>
          <p:cNvPr id="17" name="Text 15"/>
          <p:cNvSpPr/>
          <p:nvPr/>
        </p:nvSpPr>
        <p:spPr>
          <a:xfrm>
            <a:off x="5212080" y="1371600"/>
            <a:ext cx="3291840" cy="274320"/>
          </a:xfrm>
          <a:prstGeom prst="rect">
            <a:avLst/>
          </a:prstGeom>
          <a:noFill/>
          <a:ln/>
        </p:spPr>
        <p:txBody>
          <a:bodyPr wrap="square" lIns="0" tIns="0" rIns="0" bIns="0" rtlCol="0" anchor="ctr"/>
          <a:lstStyle/>
          <a:p>
            <a:pPr indent="0" marL="0">
              <a:buNone/>
            </a:pPr>
            <a:r>
              <a:rPr lang="en-US" sz="1300" b="1" dirty="0">
                <a:solidFill>
                  <a:srgbClr val="6EE7B7"/>
                </a:solidFill>
                <a:latin typeface="Calibri" pitchFamily="34" charset="0"/>
                <a:ea typeface="Calibri" pitchFamily="34" charset="-122"/>
                <a:cs typeface="Calibri" pitchFamily="34" charset="-120"/>
              </a:rPr>
              <a:t>After: Developer as Team Leader</a:t>
            </a:r>
            <a:endParaRPr lang="en-US" sz="1300" dirty="0"/>
          </a:p>
        </p:txBody>
      </p:sp>
      <p:sp>
        <p:nvSpPr>
          <p:cNvPr id="18" name="Text 16"/>
          <p:cNvSpPr/>
          <p:nvPr/>
        </p:nvSpPr>
        <p:spPr>
          <a:xfrm>
            <a:off x="5212080" y="1737360"/>
            <a:ext cx="3291840" cy="256032"/>
          </a:xfrm>
          <a:prstGeom prst="rect">
            <a:avLst/>
          </a:prstGeom>
          <a:noFill/>
          <a:ln/>
        </p:spPr>
        <p:txBody>
          <a:bodyPr wrap="square" lIns="0" tIns="0" rIns="0" bIns="0" rtlCol="0" anchor="ctr"/>
          <a:lstStyle/>
          <a:p>
            <a:pPr indent="0" marL="0">
              <a:buNone/>
            </a:pPr>
            <a:r>
              <a:rPr lang="en-US" sz="950" dirty="0">
                <a:solidFill>
                  <a:srgbClr val="A7F3D0"/>
                </a:solidFill>
                <a:latin typeface="Calibri" pitchFamily="34" charset="0"/>
                <a:ea typeface="Calibri" pitchFamily="34" charset="-122"/>
                <a:cs typeface="Calibri" pitchFamily="34" charset="-120"/>
              </a:rPr>
              <a:t>•  Directs AI agents to implement stories</a:t>
            </a:r>
            <a:endParaRPr lang="en-US" sz="950" dirty="0"/>
          </a:p>
        </p:txBody>
      </p:sp>
      <p:sp>
        <p:nvSpPr>
          <p:cNvPr id="19" name="Text 17"/>
          <p:cNvSpPr/>
          <p:nvPr/>
        </p:nvSpPr>
        <p:spPr>
          <a:xfrm>
            <a:off x="5212080" y="1993392"/>
            <a:ext cx="3291840" cy="256032"/>
          </a:xfrm>
          <a:prstGeom prst="rect">
            <a:avLst/>
          </a:prstGeom>
          <a:noFill/>
          <a:ln/>
        </p:spPr>
        <p:txBody>
          <a:bodyPr wrap="square" lIns="0" tIns="0" rIns="0" bIns="0" rtlCol="0" anchor="ctr"/>
          <a:lstStyle/>
          <a:p>
            <a:pPr indent="0" marL="0">
              <a:buNone/>
            </a:pPr>
            <a:r>
              <a:rPr lang="en-US" sz="950" dirty="0">
                <a:solidFill>
                  <a:srgbClr val="A7F3D0"/>
                </a:solidFill>
                <a:latin typeface="Calibri" pitchFamily="34" charset="0"/>
                <a:ea typeface="Calibri" pitchFamily="34" charset="-122"/>
                <a:cs typeface="Calibri" pitchFamily="34" charset="-120"/>
              </a:rPr>
              <a:t>•  Reviews, validates, and corrects AI output</a:t>
            </a:r>
            <a:endParaRPr lang="en-US" sz="950" dirty="0"/>
          </a:p>
        </p:txBody>
      </p:sp>
      <p:sp>
        <p:nvSpPr>
          <p:cNvPr id="20" name="Text 18"/>
          <p:cNvSpPr/>
          <p:nvPr/>
        </p:nvSpPr>
        <p:spPr>
          <a:xfrm>
            <a:off x="5212080" y="2249424"/>
            <a:ext cx="3291840" cy="256032"/>
          </a:xfrm>
          <a:prstGeom prst="rect">
            <a:avLst/>
          </a:prstGeom>
          <a:noFill/>
          <a:ln/>
        </p:spPr>
        <p:txBody>
          <a:bodyPr wrap="square" lIns="0" tIns="0" rIns="0" bIns="0" rtlCol="0" anchor="ctr"/>
          <a:lstStyle/>
          <a:p>
            <a:pPr indent="0" marL="0">
              <a:buNone/>
            </a:pPr>
            <a:r>
              <a:rPr lang="en-US" sz="950" dirty="0">
                <a:solidFill>
                  <a:srgbClr val="A7F3D0"/>
                </a:solidFill>
                <a:latin typeface="Calibri" pitchFamily="34" charset="0"/>
                <a:ea typeface="Calibri" pitchFamily="34" charset="-122"/>
                <a:cs typeface="Calibri" pitchFamily="34" charset="-120"/>
              </a:rPr>
              <a:t>•  Manages multiple parallel work streams</a:t>
            </a:r>
            <a:endParaRPr lang="en-US" sz="950" dirty="0"/>
          </a:p>
        </p:txBody>
      </p:sp>
      <p:sp>
        <p:nvSpPr>
          <p:cNvPr id="21" name="Text 19"/>
          <p:cNvSpPr/>
          <p:nvPr/>
        </p:nvSpPr>
        <p:spPr>
          <a:xfrm>
            <a:off x="5212080" y="2505456"/>
            <a:ext cx="3291840" cy="256032"/>
          </a:xfrm>
          <a:prstGeom prst="rect">
            <a:avLst/>
          </a:prstGeom>
          <a:noFill/>
          <a:ln/>
        </p:spPr>
        <p:txBody>
          <a:bodyPr wrap="square" lIns="0" tIns="0" rIns="0" bIns="0" rtlCol="0" anchor="ctr"/>
          <a:lstStyle/>
          <a:p>
            <a:pPr indent="0" marL="0">
              <a:buNone/>
            </a:pPr>
            <a:r>
              <a:rPr lang="en-US" sz="950" dirty="0">
                <a:solidFill>
                  <a:srgbClr val="A7F3D0"/>
                </a:solidFill>
                <a:latin typeface="Calibri" pitchFamily="34" charset="0"/>
                <a:ea typeface="Calibri" pitchFamily="34" charset="-122"/>
                <a:cs typeface="Calibri" pitchFamily="34" charset="-120"/>
              </a:rPr>
              <a:t>•  Full project context loaded into every agent</a:t>
            </a:r>
            <a:endParaRPr lang="en-US" sz="950" dirty="0"/>
          </a:p>
        </p:txBody>
      </p:sp>
      <p:sp>
        <p:nvSpPr>
          <p:cNvPr id="22" name="Text 20"/>
          <p:cNvSpPr/>
          <p:nvPr/>
        </p:nvSpPr>
        <p:spPr>
          <a:xfrm>
            <a:off x="5212080" y="2761488"/>
            <a:ext cx="3291840" cy="256032"/>
          </a:xfrm>
          <a:prstGeom prst="rect">
            <a:avLst/>
          </a:prstGeom>
          <a:noFill/>
          <a:ln/>
        </p:spPr>
        <p:txBody>
          <a:bodyPr wrap="square" lIns="0" tIns="0" rIns="0" bIns="0" rtlCol="0" anchor="ctr"/>
          <a:lstStyle/>
          <a:p>
            <a:pPr indent="0" marL="0">
              <a:buNone/>
            </a:pPr>
            <a:r>
              <a:rPr lang="en-US" sz="950" dirty="0">
                <a:solidFill>
                  <a:srgbClr val="A7F3D0"/>
                </a:solidFill>
                <a:latin typeface="Calibri" pitchFamily="34" charset="0"/>
                <a:ea typeface="Calibri" pitchFamily="34" charset="-122"/>
                <a:cs typeface="Calibri" pitchFamily="34" charset="-120"/>
              </a:rPr>
              <a:t>•  Speed multiplied by agent concurrency</a:t>
            </a:r>
            <a:endParaRPr lang="en-US" sz="950" dirty="0"/>
          </a:p>
        </p:txBody>
      </p:sp>
      <p:sp>
        <p:nvSpPr>
          <p:cNvPr id="23" name="Text 21"/>
          <p:cNvSpPr/>
          <p:nvPr/>
        </p:nvSpPr>
        <p:spPr>
          <a:xfrm>
            <a:off x="5212080" y="3017520"/>
            <a:ext cx="3291840" cy="256032"/>
          </a:xfrm>
          <a:prstGeom prst="rect">
            <a:avLst/>
          </a:prstGeom>
          <a:noFill/>
          <a:ln/>
        </p:spPr>
        <p:txBody>
          <a:bodyPr wrap="square" lIns="0" tIns="0" rIns="0" bIns="0" rtlCol="0" anchor="ctr"/>
          <a:lstStyle/>
          <a:p>
            <a:pPr indent="0" marL="0">
              <a:buNone/>
            </a:pPr>
            <a:r>
              <a:rPr lang="en-US" sz="950" dirty="0">
                <a:solidFill>
                  <a:srgbClr val="A7F3D0"/>
                </a:solidFill>
                <a:latin typeface="Calibri" pitchFamily="34" charset="0"/>
                <a:ea typeface="Calibri" pitchFamily="34" charset="-122"/>
                <a:cs typeface="Calibri" pitchFamily="34" charset="-120"/>
              </a:rPr>
              <a:t>•  One developer = team lead of AI agents</a:t>
            </a:r>
            <a:endParaRPr lang="en-US" sz="950" dirty="0"/>
          </a:p>
        </p:txBody>
      </p:sp>
      <p:sp>
        <p:nvSpPr>
          <p:cNvPr id="24" name="Shape 22"/>
          <p:cNvSpPr/>
          <p:nvPr/>
        </p:nvSpPr>
        <p:spPr>
          <a:xfrm>
            <a:off x="457200" y="3703320"/>
            <a:ext cx="8229600" cy="114300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25" name="Shape 23"/>
          <p:cNvSpPr/>
          <p:nvPr/>
        </p:nvSpPr>
        <p:spPr>
          <a:xfrm>
            <a:off x="457200" y="3703320"/>
            <a:ext cx="54864" cy="1143000"/>
          </a:xfrm>
          <a:prstGeom prst="rect">
            <a:avLst/>
          </a:prstGeom>
          <a:solidFill>
            <a:srgbClr val="0D9488"/>
          </a:solidFill>
          <a:ln/>
        </p:spPr>
      </p:sp>
      <p:sp>
        <p:nvSpPr>
          <p:cNvPr id="26" name="Text 24"/>
          <p:cNvSpPr/>
          <p:nvPr/>
        </p:nvSpPr>
        <p:spPr>
          <a:xfrm>
            <a:off x="685800" y="3749040"/>
            <a:ext cx="7772400" cy="27432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What This Means in Practice</a:t>
            </a:r>
            <a:endParaRPr lang="en-US" sz="1300" dirty="0"/>
          </a:p>
        </p:txBody>
      </p:sp>
      <p:sp>
        <p:nvSpPr>
          <p:cNvPr id="27" name="Text 25"/>
          <p:cNvSpPr/>
          <p:nvPr/>
        </p:nvSpPr>
        <p:spPr>
          <a:xfrm>
            <a:off x="685800" y="4023360"/>
            <a:ext cx="7772400" cy="731520"/>
          </a:xfrm>
          <a:prstGeom prst="rect">
            <a:avLst/>
          </a:prstGeom>
          <a:noFill/>
          <a:ln/>
        </p:spPr>
        <p:txBody>
          <a:bodyPr wrap="square" lIns="0" tIns="0" rIns="0" bIns="0" rtlCol="0" anchor="t"/>
          <a:lstStyle/>
          <a:p>
            <a:pPr indent="0" marL="0">
              <a:buNone/>
            </a:pPr>
            <a:r>
              <a:rPr lang="en-US" sz="1050" dirty="0">
                <a:solidFill>
                  <a:srgbClr val="94A3B8"/>
                </a:solidFill>
                <a:latin typeface="Calibri" pitchFamily="34" charset="0"/>
                <a:ea typeface="Calibri" pitchFamily="34" charset="-122"/>
                <a:cs typeface="Calibri" pitchFamily="34" charset="-120"/>
              </a:rPr>
              <a:t>The developer’s core skills — understanding architecture, debugging, code quality, system thinking — become more valuable, not less. You still need to know what good code looks like. The difference is that instead of writing it all yourself, you’re directing AI agents and ensuring the output meets your standards. Think of it like a tech lead who codes less but ensures the team ships quality.</a:t>
            </a:r>
            <a:endParaRPr lang="en-US" sz="1050" dirty="0"/>
          </a:p>
        </p:txBody>
      </p:sp>
      <p:sp>
        <p:nvSpPr>
          <p:cNvPr id="28" name="Text 26"/>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81 / 100</a:t>
            </a:r>
            <a:endParaRPr lang="en-US" sz="800"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name="Slide 82">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Roles in the AI Era</a:t>
            </a:r>
            <a:endParaRPr lang="en-US" sz="2600" dirty="0"/>
          </a:p>
        </p:txBody>
      </p:sp>
      <p:sp>
        <p:nvSpPr>
          <p:cNvPr id="5" name="Shape 3"/>
          <p:cNvSpPr/>
          <p:nvPr/>
        </p:nvSpPr>
        <p:spPr>
          <a:xfrm>
            <a:off x="274320" y="1005840"/>
            <a:ext cx="8595360" cy="320040"/>
          </a:xfrm>
          <a:prstGeom prst="rect">
            <a:avLst/>
          </a:prstGeom>
          <a:solidFill>
            <a:srgbClr val="0F1B2D"/>
          </a:solidFill>
          <a:ln/>
        </p:spPr>
      </p:sp>
      <p:sp>
        <p:nvSpPr>
          <p:cNvPr id="6" name="Text 4"/>
          <p:cNvSpPr/>
          <p:nvPr/>
        </p:nvSpPr>
        <p:spPr>
          <a:xfrm>
            <a:off x="274320" y="1005840"/>
            <a:ext cx="1828800" cy="320040"/>
          </a:xfrm>
          <a:prstGeom prst="rect">
            <a:avLst/>
          </a:prstGeom>
          <a:noFill/>
          <a:ln/>
        </p:spPr>
        <p:txBody>
          <a:bodyPr wrap="square" lIns="0" tIns="76200" rIns="76200" bIns="0" rtlCol="0" anchor="ctr"/>
          <a:lstStyle/>
          <a:p>
            <a:pPr indent="0" marL="0">
              <a:buNone/>
            </a:pPr>
            <a:r>
              <a:rPr lang="en-US" sz="1000" b="1" dirty="0">
                <a:solidFill>
                  <a:srgbClr val="FFFFFF"/>
                </a:solidFill>
                <a:latin typeface="Calibri" pitchFamily="34" charset="0"/>
                <a:ea typeface="Calibri" pitchFamily="34" charset="-122"/>
                <a:cs typeface="Calibri" pitchFamily="34" charset="-120"/>
              </a:rPr>
              <a:t>Role</a:t>
            </a:r>
            <a:endParaRPr lang="en-US" sz="1000" dirty="0"/>
          </a:p>
        </p:txBody>
      </p:sp>
      <p:sp>
        <p:nvSpPr>
          <p:cNvPr id="7" name="Text 5"/>
          <p:cNvSpPr/>
          <p:nvPr/>
        </p:nvSpPr>
        <p:spPr>
          <a:xfrm>
            <a:off x="2103120" y="1005840"/>
            <a:ext cx="1097280" cy="320040"/>
          </a:xfrm>
          <a:prstGeom prst="rect">
            <a:avLst/>
          </a:prstGeom>
          <a:noFill/>
          <a:ln/>
        </p:spPr>
        <p:txBody>
          <a:bodyPr wrap="square" lIns="0" tIns="76200" rIns="76200" bIns="0" rtlCol="0" anchor="ctr"/>
          <a:lstStyle/>
          <a:p>
            <a:pPr indent="0" marL="0">
              <a:buNone/>
            </a:pPr>
            <a:r>
              <a:rPr lang="en-US" sz="1000" b="1" dirty="0">
                <a:solidFill>
                  <a:srgbClr val="FFFFFF"/>
                </a:solidFill>
                <a:latin typeface="Calibri" pitchFamily="34" charset="0"/>
                <a:ea typeface="Calibri" pitchFamily="34" charset="-122"/>
                <a:cs typeface="Calibri" pitchFamily="34" charset="-120"/>
              </a:rPr>
              <a:t>Change</a:t>
            </a:r>
            <a:endParaRPr lang="en-US" sz="1000" dirty="0"/>
          </a:p>
        </p:txBody>
      </p:sp>
      <p:sp>
        <p:nvSpPr>
          <p:cNvPr id="8" name="Text 6"/>
          <p:cNvSpPr/>
          <p:nvPr/>
        </p:nvSpPr>
        <p:spPr>
          <a:xfrm>
            <a:off x="3200400" y="1005840"/>
            <a:ext cx="3931920" cy="320040"/>
          </a:xfrm>
          <a:prstGeom prst="rect">
            <a:avLst/>
          </a:prstGeom>
          <a:noFill/>
          <a:ln/>
        </p:spPr>
        <p:txBody>
          <a:bodyPr wrap="square" lIns="0" tIns="76200" rIns="76200" bIns="0" rtlCol="0" anchor="ctr"/>
          <a:lstStyle/>
          <a:p>
            <a:pPr indent="0" marL="0">
              <a:buNone/>
            </a:pPr>
            <a:r>
              <a:rPr lang="en-US" sz="1000" b="1" dirty="0">
                <a:solidFill>
                  <a:srgbClr val="FFFFFF"/>
                </a:solidFill>
                <a:latin typeface="Calibri" pitchFamily="34" charset="0"/>
                <a:ea typeface="Calibri" pitchFamily="34" charset="-122"/>
                <a:cs typeface="Calibri" pitchFamily="34" charset="-120"/>
              </a:rPr>
              <a:t>What Changes</a:t>
            </a:r>
            <a:endParaRPr lang="en-US" sz="1000" dirty="0"/>
          </a:p>
        </p:txBody>
      </p:sp>
      <p:sp>
        <p:nvSpPr>
          <p:cNvPr id="9" name="Text 7"/>
          <p:cNvSpPr/>
          <p:nvPr/>
        </p:nvSpPr>
        <p:spPr>
          <a:xfrm>
            <a:off x="7132320" y="1005840"/>
            <a:ext cx="1737360" cy="320040"/>
          </a:xfrm>
          <a:prstGeom prst="rect">
            <a:avLst/>
          </a:prstGeom>
          <a:noFill/>
          <a:ln/>
        </p:spPr>
        <p:txBody>
          <a:bodyPr wrap="square" lIns="0" tIns="76200" rIns="76200" bIns="0" rtlCol="0" anchor="ctr"/>
          <a:lstStyle/>
          <a:p>
            <a:pPr indent="0" marL="0">
              <a:buNone/>
            </a:pPr>
            <a:r>
              <a:rPr lang="en-US" sz="1000" b="1" dirty="0">
                <a:solidFill>
                  <a:srgbClr val="FFFFFF"/>
                </a:solidFill>
                <a:latin typeface="Calibri" pitchFamily="34" charset="0"/>
                <a:ea typeface="Calibri" pitchFamily="34" charset="-122"/>
                <a:cs typeface="Calibri" pitchFamily="34" charset="-120"/>
              </a:rPr>
              <a:t>Impact</a:t>
            </a:r>
            <a:endParaRPr lang="en-US" sz="1000" dirty="0"/>
          </a:p>
        </p:txBody>
      </p:sp>
      <p:sp>
        <p:nvSpPr>
          <p:cNvPr id="10" name="Shape 8"/>
          <p:cNvSpPr/>
          <p:nvPr/>
        </p:nvSpPr>
        <p:spPr>
          <a:xfrm>
            <a:off x="274320" y="1371600"/>
            <a:ext cx="8595360" cy="502920"/>
          </a:xfrm>
          <a:prstGeom prst="rect">
            <a:avLst/>
          </a:prstGeom>
          <a:solidFill>
            <a:srgbClr val="F8FAFC"/>
          </a:solidFill>
          <a:ln/>
        </p:spPr>
      </p:sp>
      <p:sp>
        <p:nvSpPr>
          <p:cNvPr id="11" name="Text 9"/>
          <p:cNvSpPr/>
          <p:nvPr/>
        </p:nvSpPr>
        <p:spPr>
          <a:xfrm>
            <a:off x="274320" y="1371600"/>
            <a:ext cx="1828800" cy="502920"/>
          </a:xfrm>
          <a:prstGeom prst="rect">
            <a:avLst/>
          </a:prstGeom>
          <a:noFill/>
          <a:ln/>
        </p:spPr>
        <p:txBody>
          <a:bodyPr wrap="square" lIns="0" tIns="76200" rIns="76200" bIns="0" rtlCol="0" anchor="ctr"/>
          <a:lstStyle/>
          <a:p>
            <a:pPr indent="0" marL="0">
              <a:buNone/>
            </a:pPr>
            <a:r>
              <a:rPr lang="en-US" sz="1000" b="1" dirty="0">
                <a:solidFill>
                  <a:srgbClr val="1E293B"/>
                </a:solidFill>
                <a:latin typeface="Calibri" pitchFamily="34" charset="0"/>
                <a:ea typeface="Calibri" pitchFamily="34" charset="-122"/>
                <a:cs typeface="Calibri" pitchFamily="34" charset="-120"/>
              </a:rPr>
              <a:t>Developer / Team Lead</a:t>
            </a:r>
            <a:endParaRPr lang="en-US" sz="1000" dirty="0"/>
          </a:p>
        </p:txBody>
      </p:sp>
      <p:sp>
        <p:nvSpPr>
          <p:cNvPr id="12" name="Shape 10"/>
          <p:cNvSpPr/>
          <p:nvPr/>
        </p:nvSpPr>
        <p:spPr>
          <a:xfrm>
            <a:off x="2194560" y="1481328"/>
            <a:ext cx="914400" cy="274320"/>
          </a:xfrm>
          <a:prstGeom prst="roundRect">
            <a:avLst>
              <a:gd name="adj" fmla="val 16667"/>
            </a:avLst>
          </a:prstGeom>
          <a:solidFill>
            <a:srgbClr val="EF4444"/>
          </a:solidFill>
          <a:ln/>
        </p:spPr>
      </p:sp>
      <p:sp>
        <p:nvSpPr>
          <p:cNvPr id="13" name="Text 11"/>
          <p:cNvSpPr/>
          <p:nvPr/>
        </p:nvSpPr>
        <p:spPr>
          <a:xfrm>
            <a:off x="2194560" y="1481328"/>
            <a:ext cx="914400" cy="274320"/>
          </a:xfrm>
          <a:prstGeom prst="rect">
            <a:avLst/>
          </a:prstGeom>
          <a:noFill/>
          <a:ln/>
        </p:spPr>
        <p:txBody>
          <a:bodyPr wrap="square" rtlCol="0" anchor="ctr"/>
          <a:lstStyle/>
          <a:p>
            <a:pPr algn="ctr" indent="0" marL="0">
              <a:buNone/>
            </a:pPr>
            <a:r>
              <a:rPr lang="en-US" sz="700" b="1" dirty="0">
                <a:solidFill>
                  <a:srgbClr val="FFFFFF"/>
                </a:solidFill>
                <a:latin typeface="Calibri" pitchFamily="34" charset="0"/>
                <a:ea typeface="Calibri" pitchFamily="34" charset="-122"/>
                <a:cs typeface="Calibri" pitchFamily="34" charset="-120"/>
              </a:rPr>
              <a:t>TRANSFORMS</a:t>
            </a:r>
            <a:endParaRPr lang="en-US" sz="700" dirty="0"/>
          </a:p>
        </p:txBody>
      </p:sp>
      <p:sp>
        <p:nvSpPr>
          <p:cNvPr id="14" name="Text 12"/>
          <p:cNvSpPr/>
          <p:nvPr/>
        </p:nvSpPr>
        <p:spPr>
          <a:xfrm>
            <a:off x="3200400" y="1371600"/>
            <a:ext cx="3931920" cy="502920"/>
          </a:xfrm>
          <a:prstGeom prst="rect">
            <a:avLst/>
          </a:prstGeom>
          <a:noFill/>
          <a:ln/>
        </p:spPr>
        <p:txBody>
          <a:bodyPr wrap="square" lIns="0" tIns="76200" rIns="7620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Leads AI agents, reviews AI output, manages parallel streams, ensures quality</a:t>
            </a:r>
            <a:endParaRPr lang="en-US" sz="900" dirty="0"/>
          </a:p>
        </p:txBody>
      </p:sp>
      <p:sp>
        <p:nvSpPr>
          <p:cNvPr id="15" name="Text 13"/>
          <p:cNvSpPr/>
          <p:nvPr/>
        </p:nvSpPr>
        <p:spPr>
          <a:xfrm>
            <a:off x="7132320" y="1371600"/>
            <a:ext cx="1737360" cy="502920"/>
          </a:xfrm>
          <a:prstGeom prst="rect">
            <a:avLst/>
          </a:prstGeom>
          <a:noFill/>
          <a:ln/>
        </p:spPr>
        <p:txBody>
          <a:bodyPr wrap="square" lIns="0" tIns="50800" rIns="50800" bIns="0" rtlCol="0" anchor="ctr"/>
          <a:lstStyle/>
          <a:p>
            <a:pPr indent="0" marL="0">
              <a:buNone/>
            </a:pPr>
            <a:r>
              <a:rPr lang="en-US" sz="800" i="1" dirty="0">
                <a:solidFill>
                  <a:srgbClr val="64748B"/>
                </a:solidFill>
                <a:latin typeface="Calibri" pitchFamily="34" charset="0"/>
                <a:ea typeface="Calibri" pitchFamily="34" charset="-122"/>
                <a:cs typeface="Calibri" pitchFamily="34" charset="-120"/>
              </a:rPr>
              <a:t>Highest impact — completely new way of working</a:t>
            </a:r>
            <a:endParaRPr lang="en-US" sz="800" dirty="0"/>
          </a:p>
        </p:txBody>
      </p:sp>
      <p:sp>
        <p:nvSpPr>
          <p:cNvPr id="16" name="Shape 14"/>
          <p:cNvSpPr/>
          <p:nvPr/>
        </p:nvSpPr>
        <p:spPr>
          <a:xfrm>
            <a:off x="274320" y="1920240"/>
            <a:ext cx="8595360" cy="502920"/>
          </a:xfrm>
          <a:prstGeom prst="rect">
            <a:avLst/>
          </a:prstGeom>
          <a:solidFill>
            <a:srgbClr val="FFFFFF"/>
          </a:solidFill>
          <a:ln/>
        </p:spPr>
      </p:sp>
      <p:sp>
        <p:nvSpPr>
          <p:cNvPr id="17" name="Text 15"/>
          <p:cNvSpPr/>
          <p:nvPr/>
        </p:nvSpPr>
        <p:spPr>
          <a:xfrm>
            <a:off x="274320" y="1920240"/>
            <a:ext cx="1828800" cy="502920"/>
          </a:xfrm>
          <a:prstGeom prst="rect">
            <a:avLst/>
          </a:prstGeom>
          <a:noFill/>
          <a:ln/>
        </p:spPr>
        <p:txBody>
          <a:bodyPr wrap="square" lIns="0" tIns="76200" rIns="76200" bIns="0" rtlCol="0" anchor="ctr"/>
          <a:lstStyle/>
          <a:p>
            <a:pPr indent="0" marL="0">
              <a:buNone/>
            </a:pPr>
            <a:r>
              <a:rPr lang="en-US" sz="1000" b="1" dirty="0">
                <a:solidFill>
                  <a:srgbClr val="1E293B"/>
                </a:solidFill>
                <a:latin typeface="Calibri" pitchFamily="34" charset="0"/>
                <a:ea typeface="Calibri" pitchFamily="34" charset="-122"/>
                <a:cs typeface="Calibri" pitchFamily="34" charset="-120"/>
              </a:rPr>
              <a:t>Product Manager</a:t>
            </a:r>
            <a:endParaRPr lang="en-US" sz="1000" dirty="0"/>
          </a:p>
        </p:txBody>
      </p:sp>
      <p:sp>
        <p:nvSpPr>
          <p:cNvPr id="18" name="Shape 16"/>
          <p:cNvSpPr/>
          <p:nvPr/>
        </p:nvSpPr>
        <p:spPr>
          <a:xfrm>
            <a:off x="2194560" y="2029968"/>
            <a:ext cx="914400" cy="274320"/>
          </a:xfrm>
          <a:prstGeom prst="roundRect">
            <a:avLst>
              <a:gd name="adj" fmla="val 16667"/>
            </a:avLst>
          </a:prstGeom>
          <a:solidFill>
            <a:srgbClr val="F59E0B"/>
          </a:solidFill>
          <a:ln/>
        </p:spPr>
      </p:sp>
      <p:sp>
        <p:nvSpPr>
          <p:cNvPr id="19" name="Text 17"/>
          <p:cNvSpPr/>
          <p:nvPr/>
        </p:nvSpPr>
        <p:spPr>
          <a:xfrm>
            <a:off x="2194560" y="2029968"/>
            <a:ext cx="914400" cy="274320"/>
          </a:xfrm>
          <a:prstGeom prst="rect">
            <a:avLst/>
          </a:prstGeom>
          <a:noFill/>
          <a:ln/>
        </p:spPr>
        <p:txBody>
          <a:bodyPr wrap="square" rtlCol="0" anchor="ctr"/>
          <a:lstStyle/>
          <a:p>
            <a:pPr algn="ctr" indent="0" marL="0">
              <a:buNone/>
            </a:pPr>
            <a:r>
              <a:rPr lang="en-US" sz="700" b="1" dirty="0">
                <a:solidFill>
                  <a:srgbClr val="FFFFFF"/>
                </a:solidFill>
                <a:latin typeface="Calibri" pitchFamily="34" charset="0"/>
                <a:ea typeface="Calibri" pitchFamily="34" charset="-122"/>
                <a:cs typeface="Calibri" pitchFamily="34" charset="-120"/>
              </a:rPr>
              <a:t>ACCELERATES</a:t>
            </a:r>
            <a:endParaRPr lang="en-US" sz="700" dirty="0"/>
          </a:p>
        </p:txBody>
      </p:sp>
      <p:sp>
        <p:nvSpPr>
          <p:cNvPr id="20" name="Text 18"/>
          <p:cNvSpPr/>
          <p:nvPr/>
        </p:nvSpPr>
        <p:spPr>
          <a:xfrm>
            <a:off x="3200400" y="1920240"/>
            <a:ext cx="3931920" cy="502920"/>
          </a:xfrm>
          <a:prstGeom prst="rect">
            <a:avLst/>
          </a:prstGeom>
          <a:noFill/>
          <a:ln/>
        </p:spPr>
        <p:txBody>
          <a:bodyPr wrap="square" lIns="0" tIns="76200" rIns="7620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Same responsibilities, but AI agents produce PRD drafts faster. PM validates and refines</a:t>
            </a:r>
            <a:endParaRPr lang="en-US" sz="900" dirty="0"/>
          </a:p>
        </p:txBody>
      </p:sp>
      <p:sp>
        <p:nvSpPr>
          <p:cNvPr id="21" name="Text 19"/>
          <p:cNvSpPr/>
          <p:nvPr/>
        </p:nvSpPr>
        <p:spPr>
          <a:xfrm>
            <a:off x="7132320" y="1920240"/>
            <a:ext cx="1737360" cy="502920"/>
          </a:xfrm>
          <a:prstGeom prst="rect">
            <a:avLst/>
          </a:prstGeom>
          <a:noFill/>
          <a:ln/>
        </p:spPr>
        <p:txBody>
          <a:bodyPr wrap="square" lIns="0" tIns="50800" rIns="50800" bIns="0" rtlCol="0" anchor="ctr"/>
          <a:lstStyle/>
          <a:p>
            <a:pPr indent="0" marL="0">
              <a:buNone/>
            </a:pPr>
            <a:r>
              <a:rPr lang="en-US" sz="800" i="1" dirty="0">
                <a:solidFill>
                  <a:srgbClr val="64748B"/>
                </a:solidFill>
                <a:latin typeface="Calibri" pitchFamily="34" charset="0"/>
                <a:ea typeface="Calibri" pitchFamily="34" charset="-122"/>
                <a:cs typeface="Calibri" pitchFamily="34" charset="-120"/>
              </a:rPr>
              <a:t>Faster output, same decision authority</a:t>
            </a:r>
            <a:endParaRPr lang="en-US" sz="800" dirty="0"/>
          </a:p>
        </p:txBody>
      </p:sp>
      <p:sp>
        <p:nvSpPr>
          <p:cNvPr id="22" name="Shape 20"/>
          <p:cNvSpPr/>
          <p:nvPr/>
        </p:nvSpPr>
        <p:spPr>
          <a:xfrm>
            <a:off x="274320" y="2468880"/>
            <a:ext cx="8595360" cy="502920"/>
          </a:xfrm>
          <a:prstGeom prst="rect">
            <a:avLst/>
          </a:prstGeom>
          <a:solidFill>
            <a:srgbClr val="F8FAFC"/>
          </a:solidFill>
          <a:ln/>
        </p:spPr>
      </p:sp>
      <p:sp>
        <p:nvSpPr>
          <p:cNvPr id="23" name="Text 21"/>
          <p:cNvSpPr/>
          <p:nvPr/>
        </p:nvSpPr>
        <p:spPr>
          <a:xfrm>
            <a:off x="274320" y="2468880"/>
            <a:ext cx="1828800" cy="502920"/>
          </a:xfrm>
          <a:prstGeom prst="rect">
            <a:avLst/>
          </a:prstGeom>
          <a:noFill/>
          <a:ln/>
        </p:spPr>
        <p:txBody>
          <a:bodyPr wrap="square" lIns="0" tIns="76200" rIns="76200" bIns="0" rtlCol="0" anchor="ctr"/>
          <a:lstStyle/>
          <a:p>
            <a:pPr indent="0" marL="0">
              <a:buNone/>
            </a:pPr>
            <a:r>
              <a:rPr lang="en-US" sz="1000" b="1" dirty="0">
                <a:solidFill>
                  <a:srgbClr val="1E293B"/>
                </a:solidFill>
                <a:latin typeface="Calibri" pitchFamily="34" charset="0"/>
                <a:ea typeface="Calibri" pitchFamily="34" charset="-122"/>
                <a:cs typeface="Calibri" pitchFamily="34" charset="-120"/>
              </a:rPr>
              <a:t>System Engineer</a:t>
            </a:r>
            <a:endParaRPr lang="en-US" sz="1000" dirty="0"/>
          </a:p>
        </p:txBody>
      </p:sp>
      <p:sp>
        <p:nvSpPr>
          <p:cNvPr id="24" name="Shape 22"/>
          <p:cNvSpPr/>
          <p:nvPr/>
        </p:nvSpPr>
        <p:spPr>
          <a:xfrm>
            <a:off x="2194560" y="2578608"/>
            <a:ext cx="914400" cy="274320"/>
          </a:xfrm>
          <a:prstGeom prst="roundRect">
            <a:avLst>
              <a:gd name="adj" fmla="val 16667"/>
            </a:avLst>
          </a:prstGeom>
          <a:solidFill>
            <a:srgbClr val="10B981"/>
          </a:solidFill>
          <a:ln/>
        </p:spPr>
      </p:sp>
      <p:sp>
        <p:nvSpPr>
          <p:cNvPr id="25" name="Text 23"/>
          <p:cNvSpPr/>
          <p:nvPr/>
        </p:nvSpPr>
        <p:spPr>
          <a:xfrm>
            <a:off x="2194560" y="2578608"/>
            <a:ext cx="914400" cy="274320"/>
          </a:xfrm>
          <a:prstGeom prst="rect">
            <a:avLst/>
          </a:prstGeom>
          <a:noFill/>
          <a:ln/>
        </p:spPr>
        <p:txBody>
          <a:bodyPr wrap="square" rtlCol="0" anchor="ctr"/>
          <a:lstStyle/>
          <a:p>
            <a:pPr algn="ctr" indent="0" marL="0">
              <a:buNone/>
            </a:pPr>
            <a:r>
              <a:rPr lang="en-US" sz="700" b="1" dirty="0">
                <a:solidFill>
                  <a:srgbClr val="FFFFFF"/>
                </a:solidFill>
                <a:latin typeface="Calibri" pitchFamily="34" charset="0"/>
                <a:ea typeface="Calibri" pitchFamily="34" charset="-122"/>
                <a:cs typeface="Calibri" pitchFamily="34" charset="-120"/>
              </a:rPr>
              <a:t>SAME</a:t>
            </a:r>
            <a:endParaRPr lang="en-US" sz="700" dirty="0"/>
          </a:p>
        </p:txBody>
      </p:sp>
      <p:sp>
        <p:nvSpPr>
          <p:cNvPr id="26" name="Text 24"/>
          <p:cNvSpPr/>
          <p:nvPr/>
        </p:nvSpPr>
        <p:spPr>
          <a:xfrm>
            <a:off x="3200400" y="2468880"/>
            <a:ext cx="3931920" cy="502920"/>
          </a:xfrm>
          <a:prstGeom prst="rect">
            <a:avLst/>
          </a:prstGeom>
          <a:noFill/>
          <a:ln/>
        </p:spPr>
        <p:txBody>
          <a:bodyPr wrap="square" lIns="0" tIns="76200" rIns="7620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Still owns system-level requirements. BMAD traces requirements to implementation automatically</a:t>
            </a:r>
            <a:endParaRPr lang="en-US" sz="900" dirty="0"/>
          </a:p>
        </p:txBody>
      </p:sp>
      <p:sp>
        <p:nvSpPr>
          <p:cNvPr id="27" name="Text 25"/>
          <p:cNvSpPr/>
          <p:nvPr/>
        </p:nvSpPr>
        <p:spPr>
          <a:xfrm>
            <a:off x="7132320" y="2468880"/>
            <a:ext cx="1737360" cy="502920"/>
          </a:xfrm>
          <a:prstGeom prst="rect">
            <a:avLst/>
          </a:prstGeom>
          <a:noFill/>
          <a:ln/>
        </p:spPr>
        <p:txBody>
          <a:bodyPr wrap="square" lIns="0" tIns="50800" rIns="50800" bIns="0" rtlCol="0" anchor="ctr"/>
          <a:lstStyle/>
          <a:p>
            <a:pPr indent="0" marL="0">
              <a:buNone/>
            </a:pPr>
            <a:r>
              <a:rPr lang="en-US" sz="800" i="1" dirty="0">
                <a:solidFill>
                  <a:srgbClr val="64748B"/>
                </a:solidFill>
                <a:latin typeface="Calibri" pitchFamily="34" charset="0"/>
                <a:ea typeface="Calibri" pitchFamily="34" charset="-122"/>
                <a:cs typeface="Calibri" pitchFamily="34" charset="-120"/>
              </a:rPr>
              <a:t>Better traceability, same expertise needed</a:t>
            </a:r>
            <a:endParaRPr lang="en-US" sz="800" dirty="0"/>
          </a:p>
        </p:txBody>
      </p:sp>
      <p:sp>
        <p:nvSpPr>
          <p:cNvPr id="28" name="Shape 26"/>
          <p:cNvSpPr/>
          <p:nvPr/>
        </p:nvSpPr>
        <p:spPr>
          <a:xfrm>
            <a:off x="274320" y="3017520"/>
            <a:ext cx="8595360" cy="502920"/>
          </a:xfrm>
          <a:prstGeom prst="rect">
            <a:avLst/>
          </a:prstGeom>
          <a:solidFill>
            <a:srgbClr val="FFFFFF"/>
          </a:solidFill>
          <a:ln/>
        </p:spPr>
      </p:sp>
      <p:sp>
        <p:nvSpPr>
          <p:cNvPr id="29" name="Text 27"/>
          <p:cNvSpPr/>
          <p:nvPr/>
        </p:nvSpPr>
        <p:spPr>
          <a:xfrm>
            <a:off x="274320" y="3017520"/>
            <a:ext cx="1828800" cy="502920"/>
          </a:xfrm>
          <a:prstGeom prst="rect">
            <a:avLst/>
          </a:prstGeom>
          <a:noFill/>
          <a:ln/>
        </p:spPr>
        <p:txBody>
          <a:bodyPr wrap="square" lIns="0" tIns="76200" rIns="76200" bIns="0" rtlCol="0" anchor="ctr"/>
          <a:lstStyle/>
          <a:p>
            <a:pPr indent="0" marL="0">
              <a:buNone/>
            </a:pPr>
            <a:r>
              <a:rPr lang="en-US" sz="1000" b="1" dirty="0">
                <a:solidFill>
                  <a:srgbClr val="1E293B"/>
                </a:solidFill>
                <a:latin typeface="Calibri" pitchFamily="34" charset="0"/>
                <a:ea typeface="Calibri" pitchFamily="34" charset="-122"/>
                <a:cs typeface="Calibri" pitchFamily="34" charset="-120"/>
              </a:rPr>
              <a:t>Project Manager</a:t>
            </a:r>
            <a:endParaRPr lang="en-US" sz="1000" dirty="0"/>
          </a:p>
        </p:txBody>
      </p:sp>
      <p:sp>
        <p:nvSpPr>
          <p:cNvPr id="30" name="Shape 28"/>
          <p:cNvSpPr/>
          <p:nvPr/>
        </p:nvSpPr>
        <p:spPr>
          <a:xfrm>
            <a:off x="2194560" y="3127248"/>
            <a:ext cx="914400" cy="274320"/>
          </a:xfrm>
          <a:prstGeom prst="roundRect">
            <a:avLst>
              <a:gd name="adj" fmla="val 16667"/>
            </a:avLst>
          </a:prstGeom>
          <a:solidFill>
            <a:srgbClr val="F59E0B"/>
          </a:solidFill>
          <a:ln/>
        </p:spPr>
      </p:sp>
      <p:sp>
        <p:nvSpPr>
          <p:cNvPr id="31" name="Text 29"/>
          <p:cNvSpPr/>
          <p:nvPr/>
        </p:nvSpPr>
        <p:spPr>
          <a:xfrm>
            <a:off x="2194560" y="3127248"/>
            <a:ext cx="914400" cy="274320"/>
          </a:xfrm>
          <a:prstGeom prst="rect">
            <a:avLst/>
          </a:prstGeom>
          <a:noFill/>
          <a:ln/>
        </p:spPr>
        <p:txBody>
          <a:bodyPr wrap="square" rtlCol="0" anchor="ctr"/>
          <a:lstStyle/>
          <a:p>
            <a:pPr algn="ctr" indent="0" marL="0">
              <a:buNone/>
            </a:pPr>
            <a:r>
              <a:rPr lang="en-US" sz="700" b="1" dirty="0">
                <a:solidFill>
                  <a:srgbClr val="FFFFFF"/>
                </a:solidFill>
                <a:latin typeface="Calibri" pitchFamily="34" charset="0"/>
                <a:ea typeface="Calibri" pitchFamily="34" charset="-122"/>
                <a:cs typeface="Calibri" pitchFamily="34" charset="-120"/>
              </a:rPr>
              <a:t>ACCELERATES</a:t>
            </a:r>
            <a:endParaRPr lang="en-US" sz="700" dirty="0"/>
          </a:p>
        </p:txBody>
      </p:sp>
      <p:sp>
        <p:nvSpPr>
          <p:cNvPr id="32" name="Text 30"/>
          <p:cNvSpPr/>
          <p:nvPr/>
        </p:nvSpPr>
        <p:spPr>
          <a:xfrm>
            <a:off x="3200400" y="3017520"/>
            <a:ext cx="3931920" cy="502920"/>
          </a:xfrm>
          <a:prstGeom prst="rect">
            <a:avLst/>
          </a:prstGeom>
          <a:noFill/>
          <a:ln/>
        </p:spPr>
        <p:txBody>
          <a:bodyPr wrap="square" lIns="0" tIns="76200" rIns="7620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Same role. Sprints are shorter, velocity is higher, sprint-status.yaml gives real-time visibility</a:t>
            </a:r>
            <a:endParaRPr lang="en-US" sz="900" dirty="0"/>
          </a:p>
        </p:txBody>
      </p:sp>
      <p:sp>
        <p:nvSpPr>
          <p:cNvPr id="33" name="Text 31"/>
          <p:cNvSpPr/>
          <p:nvPr/>
        </p:nvSpPr>
        <p:spPr>
          <a:xfrm>
            <a:off x="7132320" y="3017520"/>
            <a:ext cx="1737360" cy="502920"/>
          </a:xfrm>
          <a:prstGeom prst="rect">
            <a:avLst/>
          </a:prstGeom>
          <a:noFill/>
          <a:ln/>
        </p:spPr>
        <p:txBody>
          <a:bodyPr wrap="square" lIns="0" tIns="50800" rIns="50800" bIns="0" rtlCol="0" anchor="ctr"/>
          <a:lstStyle/>
          <a:p>
            <a:pPr indent="0" marL="0">
              <a:buNone/>
            </a:pPr>
            <a:r>
              <a:rPr lang="en-US" sz="800" i="1" dirty="0">
                <a:solidFill>
                  <a:srgbClr val="64748B"/>
                </a:solidFill>
                <a:latin typeface="Calibri" pitchFamily="34" charset="0"/>
                <a:ea typeface="Calibri" pitchFamily="34" charset="-122"/>
                <a:cs typeface="Calibri" pitchFamily="34" charset="-120"/>
              </a:rPr>
              <a:t>More frequent delivery cycles</a:t>
            </a:r>
            <a:endParaRPr lang="en-US" sz="800" dirty="0"/>
          </a:p>
        </p:txBody>
      </p:sp>
      <p:sp>
        <p:nvSpPr>
          <p:cNvPr id="34" name="Shape 32"/>
          <p:cNvSpPr/>
          <p:nvPr/>
        </p:nvSpPr>
        <p:spPr>
          <a:xfrm>
            <a:off x="274320" y="3566160"/>
            <a:ext cx="8595360" cy="502920"/>
          </a:xfrm>
          <a:prstGeom prst="rect">
            <a:avLst/>
          </a:prstGeom>
          <a:solidFill>
            <a:srgbClr val="F8FAFC"/>
          </a:solidFill>
          <a:ln/>
        </p:spPr>
      </p:sp>
      <p:sp>
        <p:nvSpPr>
          <p:cNvPr id="35" name="Text 33"/>
          <p:cNvSpPr/>
          <p:nvPr/>
        </p:nvSpPr>
        <p:spPr>
          <a:xfrm>
            <a:off x="274320" y="3566160"/>
            <a:ext cx="1828800" cy="502920"/>
          </a:xfrm>
          <a:prstGeom prst="rect">
            <a:avLst/>
          </a:prstGeom>
          <a:noFill/>
          <a:ln/>
        </p:spPr>
        <p:txBody>
          <a:bodyPr wrap="square" lIns="0" tIns="76200" rIns="76200" bIns="0" rtlCol="0" anchor="ctr"/>
          <a:lstStyle/>
          <a:p>
            <a:pPr indent="0" marL="0">
              <a:buNone/>
            </a:pPr>
            <a:r>
              <a:rPr lang="en-US" sz="1000" b="1" dirty="0">
                <a:solidFill>
                  <a:srgbClr val="1E293B"/>
                </a:solidFill>
                <a:latin typeface="Calibri" pitchFamily="34" charset="0"/>
                <a:ea typeface="Calibri" pitchFamily="34" charset="-122"/>
                <a:cs typeface="Calibri" pitchFamily="34" charset="-120"/>
              </a:rPr>
              <a:t>Architect</a:t>
            </a:r>
            <a:endParaRPr lang="en-US" sz="1000" dirty="0"/>
          </a:p>
        </p:txBody>
      </p:sp>
      <p:sp>
        <p:nvSpPr>
          <p:cNvPr id="36" name="Shape 34"/>
          <p:cNvSpPr/>
          <p:nvPr/>
        </p:nvSpPr>
        <p:spPr>
          <a:xfrm>
            <a:off x="2194560" y="3675888"/>
            <a:ext cx="914400" cy="274320"/>
          </a:xfrm>
          <a:prstGeom prst="roundRect">
            <a:avLst>
              <a:gd name="adj" fmla="val 16667"/>
            </a:avLst>
          </a:prstGeom>
          <a:solidFill>
            <a:srgbClr val="F59E0B"/>
          </a:solidFill>
          <a:ln/>
        </p:spPr>
      </p:sp>
      <p:sp>
        <p:nvSpPr>
          <p:cNvPr id="37" name="Text 35"/>
          <p:cNvSpPr/>
          <p:nvPr/>
        </p:nvSpPr>
        <p:spPr>
          <a:xfrm>
            <a:off x="2194560" y="3675888"/>
            <a:ext cx="914400" cy="274320"/>
          </a:xfrm>
          <a:prstGeom prst="rect">
            <a:avLst/>
          </a:prstGeom>
          <a:noFill/>
          <a:ln/>
        </p:spPr>
        <p:txBody>
          <a:bodyPr wrap="square" rtlCol="0" anchor="ctr"/>
          <a:lstStyle/>
          <a:p>
            <a:pPr algn="ctr" indent="0" marL="0">
              <a:buNone/>
            </a:pPr>
            <a:r>
              <a:rPr lang="en-US" sz="700" b="1" dirty="0">
                <a:solidFill>
                  <a:srgbClr val="FFFFFF"/>
                </a:solidFill>
                <a:latin typeface="Calibri" pitchFamily="34" charset="0"/>
                <a:ea typeface="Calibri" pitchFamily="34" charset="-122"/>
                <a:cs typeface="Calibri" pitchFamily="34" charset="-120"/>
              </a:rPr>
              <a:t>ACCELERATES</a:t>
            </a:r>
            <a:endParaRPr lang="en-US" sz="700" dirty="0"/>
          </a:p>
        </p:txBody>
      </p:sp>
      <p:sp>
        <p:nvSpPr>
          <p:cNvPr id="38" name="Text 36"/>
          <p:cNvSpPr/>
          <p:nvPr/>
        </p:nvSpPr>
        <p:spPr>
          <a:xfrm>
            <a:off x="3200400" y="3566160"/>
            <a:ext cx="3931920" cy="502920"/>
          </a:xfrm>
          <a:prstGeom prst="rect">
            <a:avLst/>
          </a:prstGeom>
          <a:noFill/>
          <a:ln/>
        </p:spPr>
        <p:txBody>
          <a:bodyPr wrap="square" lIns="0" tIns="76200" rIns="7620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Architect agent drafts architecture doc. Architect validates, refines, makes final decisions</a:t>
            </a:r>
            <a:endParaRPr lang="en-US" sz="900" dirty="0"/>
          </a:p>
        </p:txBody>
      </p:sp>
      <p:sp>
        <p:nvSpPr>
          <p:cNvPr id="39" name="Text 37"/>
          <p:cNvSpPr/>
          <p:nvPr/>
        </p:nvSpPr>
        <p:spPr>
          <a:xfrm>
            <a:off x="7132320" y="3566160"/>
            <a:ext cx="1737360" cy="502920"/>
          </a:xfrm>
          <a:prstGeom prst="rect">
            <a:avLst/>
          </a:prstGeom>
          <a:noFill/>
          <a:ln/>
        </p:spPr>
        <p:txBody>
          <a:bodyPr wrap="square" lIns="0" tIns="50800" rIns="50800" bIns="0" rtlCol="0" anchor="ctr"/>
          <a:lstStyle/>
          <a:p>
            <a:pPr indent="0" marL="0">
              <a:buNone/>
            </a:pPr>
            <a:r>
              <a:rPr lang="en-US" sz="800" i="1" dirty="0">
                <a:solidFill>
                  <a:srgbClr val="64748B"/>
                </a:solidFill>
                <a:latin typeface="Calibri" pitchFamily="34" charset="0"/>
                <a:ea typeface="Calibri" pitchFamily="34" charset="-122"/>
                <a:cs typeface="Calibri" pitchFamily="34" charset="-120"/>
              </a:rPr>
              <a:t>AI proposes, human decides</a:t>
            </a:r>
            <a:endParaRPr lang="en-US" sz="800" dirty="0"/>
          </a:p>
        </p:txBody>
      </p:sp>
      <p:sp>
        <p:nvSpPr>
          <p:cNvPr id="40" name="Shape 38"/>
          <p:cNvSpPr/>
          <p:nvPr/>
        </p:nvSpPr>
        <p:spPr>
          <a:xfrm>
            <a:off x="274320" y="4114800"/>
            <a:ext cx="8595360" cy="502920"/>
          </a:xfrm>
          <a:prstGeom prst="rect">
            <a:avLst/>
          </a:prstGeom>
          <a:solidFill>
            <a:srgbClr val="FFFFFF"/>
          </a:solidFill>
          <a:ln/>
        </p:spPr>
      </p:sp>
      <p:sp>
        <p:nvSpPr>
          <p:cNvPr id="41" name="Text 39"/>
          <p:cNvSpPr/>
          <p:nvPr/>
        </p:nvSpPr>
        <p:spPr>
          <a:xfrm>
            <a:off x="274320" y="4114800"/>
            <a:ext cx="1828800" cy="502920"/>
          </a:xfrm>
          <a:prstGeom prst="rect">
            <a:avLst/>
          </a:prstGeom>
          <a:noFill/>
          <a:ln/>
        </p:spPr>
        <p:txBody>
          <a:bodyPr wrap="square" lIns="0" tIns="76200" rIns="76200" bIns="0" rtlCol="0" anchor="ctr"/>
          <a:lstStyle/>
          <a:p>
            <a:pPr indent="0" marL="0">
              <a:buNone/>
            </a:pPr>
            <a:r>
              <a:rPr lang="en-US" sz="1000" b="1" dirty="0">
                <a:solidFill>
                  <a:srgbClr val="1E293B"/>
                </a:solidFill>
                <a:latin typeface="Calibri" pitchFamily="34" charset="0"/>
                <a:ea typeface="Calibri" pitchFamily="34" charset="-122"/>
                <a:cs typeface="Calibri" pitchFamily="34" charset="-120"/>
              </a:rPr>
              <a:t>QA / Test Engineer</a:t>
            </a:r>
            <a:endParaRPr lang="en-US" sz="1000" dirty="0"/>
          </a:p>
        </p:txBody>
      </p:sp>
      <p:sp>
        <p:nvSpPr>
          <p:cNvPr id="42" name="Shape 40"/>
          <p:cNvSpPr/>
          <p:nvPr/>
        </p:nvSpPr>
        <p:spPr>
          <a:xfrm>
            <a:off x="2194560" y="4224528"/>
            <a:ext cx="914400" cy="274320"/>
          </a:xfrm>
          <a:prstGeom prst="roundRect">
            <a:avLst>
              <a:gd name="adj" fmla="val 16667"/>
            </a:avLst>
          </a:prstGeom>
          <a:solidFill>
            <a:srgbClr val="F59E0B"/>
          </a:solidFill>
          <a:ln/>
        </p:spPr>
      </p:sp>
      <p:sp>
        <p:nvSpPr>
          <p:cNvPr id="43" name="Text 41"/>
          <p:cNvSpPr/>
          <p:nvPr/>
        </p:nvSpPr>
        <p:spPr>
          <a:xfrm>
            <a:off x="2194560" y="4224528"/>
            <a:ext cx="914400" cy="274320"/>
          </a:xfrm>
          <a:prstGeom prst="rect">
            <a:avLst/>
          </a:prstGeom>
          <a:noFill/>
          <a:ln/>
        </p:spPr>
        <p:txBody>
          <a:bodyPr wrap="square" rtlCol="0" anchor="ctr"/>
          <a:lstStyle/>
          <a:p>
            <a:pPr algn="ctr" indent="0" marL="0">
              <a:buNone/>
            </a:pPr>
            <a:r>
              <a:rPr lang="en-US" sz="700" b="1" dirty="0">
                <a:solidFill>
                  <a:srgbClr val="FFFFFF"/>
                </a:solidFill>
                <a:latin typeface="Calibri" pitchFamily="34" charset="0"/>
                <a:ea typeface="Calibri" pitchFamily="34" charset="-122"/>
                <a:cs typeface="Calibri" pitchFamily="34" charset="-120"/>
              </a:rPr>
              <a:t>ACCELERATES</a:t>
            </a:r>
            <a:endParaRPr lang="en-US" sz="700" dirty="0"/>
          </a:p>
        </p:txBody>
      </p:sp>
      <p:sp>
        <p:nvSpPr>
          <p:cNvPr id="44" name="Text 42"/>
          <p:cNvSpPr/>
          <p:nvPr/>
        </p:nvSpPr>
        <p:spPr>
          <a:xfrm>
            <a:off x="3200400" y="4114800"/>
            <a:ext cx="3931920" cy="502920"/>
          </a:xfrm>
          <a:prstGeom prst="rect">
            <a:avLst/>
          </a:prstGeom>
          <a:noFill/>
          <a:ln/>
        </p:spPr>
        <p:txBody>
          <a:bodyPr wrap="square" lIns="0" tIns="76200" rIns="76200" bIns="0" rtlCol="0" anchor="ctr"/>
          <a:lstStyle/>
          <a:p>
            <a:pPr indent="0" marL="0">
              <a:buNone/>
            </a:pPr>
            <a:r>
              <a:rPr lang="en-US" sz="900" dirty="0">
                <a:solidFill>
                  <a:srgbClr val="475569"/>
                </a:solidFill>
                <a:latin typeface="Calibri" pitchFamily="34" charset="0"/>
                <a:ea typeface="Calibri" pitchFamily="34" charset="-122"/>
                <a:cs typeface="Calibri" pitchFamily="34" charset="-120"/>
              </a:rPr>
              <a:t>AI generates test plans from AC. QA validates coverage, designs edge cases, runs system tests</a:t>
            </a:r>
            <a:endParaRPr lang="en-US" sz="900" dirty="0"/>
          </a:p>
        </p:txBody>
      </p:sp>
      <p:sp>
        <p:nvSpPr>
          <p:cNvPr id="45" name="Text 43"/>
          <p:cNvSpPr/>
          <p:nvPr/>
        </p:nvSpPr>
        <p:spPr>
          <a:xfrm>
            <a:off x="7132320" y="4114800"/>
            <a:ext cx="1737360" cy="502920"/>
          </a:xfrm>
          <a:prstGeom prst="rect">
            <a:avLst/>
          </a:prstGeom>
          <a:noFill/>
          <a:ln/>
        </p:spPr>
        <p:txBody>
          <a:bodyPr wrap="square" lIns="0" tIns="50800" rIns="50800" bIns="0" rtlCol="0" anchor="ctr"/>
          <a:lstStyle/>
          <a:p>
            <a:pPr indent="0" marL="0">
              <a:buNone/>
            </a:pPr>
            <a:r>
              <a:rPr lang="en-US" sz="800" i="1" dirty="0">
                <a:solidFill>
                  <a:srgbClr val="64748B"/>
                </a:solidFill>
                <a:latin typeface="Calibri" pitchFamily="34" charset="0"/>
                <a:ea typeface="Calibri" pitchFamily="34" charset="-122"/>
                <a:cs typeface="Calibri" pitchFamily="34" charset="-120"/>
              </a:rPr>
              <a:t>Shift from writing to validating</a:t>
            </a:r>
            <a:endParaRPr lang="en-US" sz="800" dirty="0"/>
          </a:p>
        </p:txBody>
      </p:sp>
      <p:sp>
        <p:nvSpPr>
          <p:cNvPr id="46" name="Shape 44"/>
          <p:cNvSpPr/>
          <p:nvPr/>
        </p:nvSpPr>
        <p:spPr>
          <a:xfrm>
            <a:off x="274320" y="4663440"/>
            <a:ext cx="8595360" cy="9144"/>
          </a:xfrm>
          <a:prstGeom prst="rect">
            <a:avLst/>
          </a:prstGeom>
          <a:solidFill>
            <a:srgbClr val="CBD5E1"/>
          </a:solidFill>
          <a:ln/>
        </p:spPr>
      </p:sp>
      <p:sp>
        <p:nvSpPr>
          <p:cNvPr id="47" name="Text 45"/>
          <p:cNvSpPr/>
          <p:nvPr/>
        </p:nvSpPr>
        <p:spPr>
          <a:xfrm>
            <a:off x="274320" y="4709160"/>
            <a:ext cx="8595360" cy="274320"/>
          </a:xfrm>
          <a:prstGeom prst="rect">
            <a:avLst/>
          </a:prstGeom>
          <a:noFill/>
          <a:ln/>
        </p:spPr>
        <p:txBody>
          <a:bodyPr wrap="square" rtlCol="0" anchor="ctr"/>
          <a:lstStyle/>
          <a:p>
            <a:pPr algn="ctr" indent="0" marL="0">
              <a:buNone/>
            </a:pPr>
            <a:r>
              <a:rPr lang="en-US" sz="1000" i="1" dirty="0">
                <a:solidFill>
                  <a:srgbClr val="0D9488"/>
                </a:solidFill>
                <a:latin typeface="Calibri" pitchFamily="34" charset="0"/>
                <a:ea typeface="Calibri" pitchFamily="34" charset="-122"/>
                <a:cs typeface="Calibri" pitchFamily="34" charset="-120"/>
              </a:rPr>
              <a:t>The organizational structure stays the same. The speed and capacity of each role increases dramatically.</a:t>
            </a:r>
            <a:endParaRPr lang="en-US" sz="1000" dirty="0"/>
          </a:p>
        </p:txBody>
      </p:sp>
      <p:sp>
        <p:nvSpPr>
          <p:cNvPr id="48" name="Text 46"/>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82 / 100</a:t>
            </a:r>
            <a:endParaRPr lang="en-US" sz="800"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name="Slide 83">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AI-Enhanced Sprints — What Changes</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Same Agile framework. Different capacity.</a:t>
            </a:r>
            <a:endParaRPr lang="en-US" sz="1300" dirty="0"/>
          </a:p>
        </p:txBody>
      </p:sp>
      <p:sp>
        <p:nvSpPr>
          <p:cNvPr id="5" name="Shape 3"/>
          <p:cNvSpPr/>
          <p:nvPr/>
        </p:nvSpPr>
        <p:spPr>
          <a:xfrm>
            <a:off x="457200" y="1234440"/>
            <a:ext cx="8229600" cy="77724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6" name="Shape 4"/>
          <p:cNvSpPr/>
          <p:nvPr/>
        </p:nvSpPr>
        <p:spPr>
          <a:xfrm>
            <a:off x="457200" y="1234440"/>
            <a:ext cx="54864" cy="777240"/>
          </a:xfrm>
          <a:prstGeom prst="rect">
            <a:avLst/>
          </a:prstGeom>
          <a:solidFill>
            <a:srgbClr val="3B82F6"/>
          </a:solidFill>
          <a:ln/>
        </p:spPr>
      </p:sp>
      <p:sp>
        <p:nvSpPr>
          <p:cNvPr id="7" name="Shape 5"/>
          <p:cNvSpPr/>
          <p:nvPr/>
        </p:nvSpPr>
        <p:spPr>
          <a:xfrm>
            <a:off x="685800" y="1371600"/>
            <a:ext cx="502920" cy="502920"/>
          </a:xfrm>
          <a:prstGeom prst="ellipse">
            <a:avLst/>
          </a:prstGeom>
          <a:solidFill>
            <a:srgbClr val="3B82F6"/>
          </a:solidFill>
          <a:ln/>
        </p:spPr>
      </p:sp>
      <p:pic>
        <p:nvPicPr>
          <p:cNvPr id="8" name="Image 0" descr="preencoded.png">    </p:cNvPr>
          <p:cNvPicPr>
            <a:picLocks noChangeAspect="1"/>
          </p:cNvPicPr>
          <p:nvPr/>
        </p:nvPicPr>
        <p:blipFill>
          <a:blip r:embed="rId1"/>
          <a:stretch>
            <a:fillRect/>
          </a:stretch>
        </p:blipFill>
        <p:spPr>
          <a:xfrm>
            <a:off x="795528" y="1481328"/>
            <a:ext cx="274320" cy="274320"/>
          </a:xfrm>
          <a:prstGeom prst="rect">
            <a:avLst/>
          </a:prstGeom>
        </p:spPr>
      </p:pic>
      <p:sp>
        <p:nvSpPr>
          <p:cNvPr id="9" name="Text 6"/>
          <p:cNvSpPr/>
          <p:nvPr/>
        </p:nvSpPr>
        <p:spPr>
          <a:xfrm>
            <a:off x="1371600" y="1280160"/>
            <a:ext cx="2743200" cy="27432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Shorter Sprints, More Stories</a:t>
            </a:r>
            <a:endParaRPr lang="en-US" sz="1300" dirty="0"/>
          </a:p>
        </p:txBody>
      </p:sp>
      <p:sp>
        <p:nvSpPr>
          <p:cNvPr id="10" name="Text 7"/>
          <p:cNvSpPr/>
          <p:nvPr/>
        </p:nvSpPr>
        <p:spPr>
          <a:xfrm>
            <a:off x="1371600" y="1554480"/>
            <a:ext cx="7040880" cy="411480"/>
          </a:xfrm>
          <a:prstGeom prst="rect">
            <a:avLst/>
          </a:prstGeom>
          <a:noFill/>
          <a:ln/>
        </p:spPr>
        <p:txBody>
          <a:bodyPr wrap="square" lIns="0" tIns="0" rIns="0" bIns="0" rtlCol="0" anchor="t"/>
          <a:lstStyle/>
          <a:p>
            <a:pPr indent="0" marL="0">
              <a:buNone/>
            </a:pPr>
            <a:r>
              <a:rPr lang="en-US" sz="950" dirty="0">
                <a:solidFill>
                  <a:srgbClr val="94A3B8"/>
                </a:solidFill>
                <a:latin typeface="Calibri" pitchFamily="34" charset="0"/>
                <a:ea typeface="Calibri" pitchFamily="34" charset="-122"/>
                <a:cs typeface="Calibri" pitchFamily="34" charset="-120"/>
              </a:rPr>
              <a:t>When AI agents handle implementation, what took 2 weeks can be done in 1. Sprint duration can shrink, or the same sprint holds significantly more stories. Velocity metrics will need recalibration.</a:t>
            </a:r>
            <a:endParaRPr lang="en-US" sz="950" dirty="0"/>
          </a:p>
        </p:txBody>
      </p:sp>
      <p:sp>
        <p:nvSpPr>
          <p:cNvPr id="11" name="Shape 8"/>
          <p:cNvSpPr/>
          <p:nvPr/>
        </p:nvSpPr>
        <p:spPr>
          <a:xfrm>
            <a:off x="457200" y="2148840"/>
            <a:ext cx="8229600" cy="77724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2" name="Shape 9"/>
          <p:cNvSpPr/>
          <p:nvPr/>
        </p:nvSpPr>
        <p:spPr>
          <a:xfrm>
            <a:off x="457200" y="2148840"/>
            <a:ext cx="54864" cy="777240"/>
          </a:xfrm>
          <a:prstGeom prst="rect">
            <a:avLst/>
          </a:prstGeom>
          <a:solidFill>
            <a:srgbClr val="8B5CF6"/>
          </a:solidFill>
          <a:ln/>
        </p:spPr>
      </p:sp>
      <p:sp>
        <p:nvSpPr>
          <p:cNvPr id="13" name="Shape 10"/>
          <p:cNvSpPr/>
          <p:nvPr/>
        </p:nvSpPr>
        <p:spPr>
          <a:xfrm>
            <a:off x="685800" y="2286000"/>
            <a:ext cx="502920" cy="502920"/>
          </a:xfrm>
          <a:prstGeom prst="ellipse">
            <a:avLst/>
          </a:prstGeom>
          <a:solidFill>
            <a:srgbClr val="8B5CF6"/>
          </a:solidFill>
          <a:ln/>
        </p:spPr>
      </p:sp>
      <p:pic>
        <p:nvPicPr>
          <p:cNvPr id="14" name="Image 1" descr="preencoded.png">    </p:cNvPr>
          <p:cNvPicPr>
            <a:picLocks noChangeAspect="1"/>
          </p:cNvPicPr>
          <p:nvPr/>
        </p:nvPicPr>
        <p:blipFill>
          <a:blip r:embed="rId2"/>
          <a:stretch>
            <a:fillRect/>
          </a:stretch>
        </p:blipFill>
        <p:spPr>
          <a:xfrm>
            <a:off x="795528" y="2395728"/>
            <a:ext cx="274320" cy="274320"/>
          </a:xfrm>
          <a:prstGeom prst="rect">
            <a:avLst/>
          </a:prstGeom>
        </p:spPr>
      </p:pic>
      <p:sp>
        <p:nvSpPr>
          <p:cNvPr id="15" name="Text 11"/>
          <p:cNvSpPr/>
          <p:nvPr/>
        </p:nvSpPr>
        <p:spPr>
          <a:xfrm>
            <a:off x="1371600" y="2194560"/>
            <a:ext cx="2743200" cy="27432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Sprint Planning Involves Everyone</a:t>
            </a:r>
            <a:endParaRPr lang="en-US" sz="1300" dirty="0"/>
          </a:p>
        </p:txBody>
      </p:sp>
      <p:sp>
        <p:nvSpPr>
          <p:cNvPr id="16" name="Text 12"/>
          <p:cNvSpPr/>
          <p:nvPr/>
        </p:nvSpPr>
        <p:spPr>
          <a:xfrm>
            <a:off x="1371600" y="2468880"/>
            <a:ext cx="7040880" cy="411480"/>
          </a:xfrm>
          <a:prstGeom prst="rect">
            <a:avLst/>
          </a:prstGeom>
          <a:noFill/>
          <a:ln/>
        </p:spPr>
        <p:txBody>
          <a:bodyPr wrap="square" lIns="0" tIns="0" rIns="0" bIns="0" rtlCol="0" anchor="t"/>
          <a:lstStyle/>
          <a:p>
            <a:pPr indent="0" marL="0">
              <a:buNone/>
            </a:pPr>
            <a:r>
              <a:rPr lang="en-US" sz="950" dirty="0">
                <a:solidFill>
                  <a:srgbClr val="94A3B8"/>
                </a:solidFill>
                <a:latin typeface="Calibri" pitchFamily="34" charset="0"/>
                <a:ea typeface="Calibri" pitchFamily="34" charset="-122"/>
                <a:cs typeface="Calibri" pitchFamily="34" charset="-120"/>
              </a:rPr>
              <a:t>Product Manager, developers, architect, QA — all participate in planning. With AI agents doing the heavy lifting, the planning meeting focuses more on what to build and why, not who has bandwidth.</a:t>
            </a:r>
            <a:endParaRPr lang="en-US" sz="950" dirty="0"/>
          </a:p>
        </p:txBody>
      </p:sp>
      <p:sp>
        <p:nvSpPr>
          <p:cNvPr id="17" name="Shape 13"/>
          <p:cNvSpPr/>
          <p:nvPr/>
        </p:nvSpPr>
        <p:spPr>
          <a:xfrm>
            <a:off x="457200" y="3063240"/>
            <a:ext cx="8229600" cy="77724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8" name="Shape 14"/>
          <p:cNvSpPr/>
          <p:nvPr/>
        </p:nvSpPr>
        <p:spPr>
          <a:xfrm>
            <a:off x="457200" y="3063240"/>
            <a:ext cx="54864" cy="777240"/>
          </a:xfrm>
          <a:prstGeom prst="rect">
            <a:avLst/>
          </a:prstGeom>
          <a:solidFill>
            <a:srgbClr val="10B981"/>
          </a:solidFill>
          <a:ln/>
        </p:spPr>
      </p:sp>
      <p:sp>
        <p:nvSpPr>
          <p:cNvPr id="19" name="Shape 15"/>
          <p:cNvSpPr/>
          <p:nvPr/>
        </p:nvSpPr>
        <p:spPr>
          <a:xfrm>
            <a:off x="685800" y="3200400"/>
            <a:ext cx="502920" cy="502920"/>
          </a:xfrm>
          <a:prstGeom prst="ellipse">
            <a:avLst/>
          </a:prstGeom>
          <a:solidFill>
            <a:srgbClr val="10B981"/>
          </a:solidFill>
          <a:ln/>
        </p:spPr>
      </p:sp>
      <p:pic>
        <p:nvPicPr>
          <p:cNvPr id="20" name="Image 2" descr="preencoded.png">    </p:cNvPr>
          <p:cNvPicPr>
            <a:picLocks noChangeAspect="1"/>
          </p:cNvPicPr>
          <p:nvPr/>
        </p:nvPicPr>
        <p:blipFill>
          <a:blip r:embed="rId3"/>
          <a:stretch>
            <a:fillRect/>
          </a:stretch>
        </p:blipFill>
        <p:spPr>
          <a:xfrm>
            <a:off x="795528" y="3310128"/>
            <a:ext cx="274320" cy="274320"/>
          </a:xfrm>
          <a:prstGeom prst="rect">
            <a:avLst/>
          </a:prstGeom>
        </p:spPr>
      </p:pic>
      <p:sp>
        <p:nvSpPr>
          <p:cNvPr id="21" name="Text 16"/>
          <p:cNvSpPr/>
          <p:nvPr/>
        </p:nvSpPr>
        <p:spPr>
          <a:xfrm>
            <a:off x="1371600" y="3108960"/>
            <a:ext cx="2743200" cy="27432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Easier to Enforce DOR &amp; DOD</a:t>
            </a:r>
            <a:endParaRPr lang="en-US" sz="1300" dirty="0"/>
          </a:p>
        </p:txBody>
      </p:sp>
      <p:sp>
        <p:nvSpPr>
          <p:cNvPr id="22" name="Text 17"/>
          <p:cNvSpPr/>
          <p:nvPr/>
        </p:nvSpPr>
        <p:spPr>
          <a:xfrm>
            <a:off x="1371600" y="3383280"/>
            <a:ext cx="7040880" cy="411480"/>
          </a:xfrm>
          <a:prstGeom prst="rect">
            <a:avLst/>
          </a:prstGeom>
          <a:noFill/>
          <a:ln/>
        </p:spPr>
        <p:txBody>
          <a:bodyPr wrap="square" lIns="0" tIns="0" rIns="0" bIns="0" rtlCol="0" anchor="t"/>
          <a:lstStyle/>
          <a:p>
            <a:pPr indent="0" marL="0">
              <a:buNone/>
            </a:pPr>
            <a:r>
              <a:rPr lang="en-US" sz="950" dirty="0">
                <a:solidFill>
                  <a:srgbClr val="94A3B8"/>
                </a:solidFill>
                <a:latin typeface="Calibri" pitchFamily="34" charset="0"/>
                <a:ea typeface="Calibri" pitchFamily="34" charset="-122"/>
                <a:cs typeface="Calibri" pitchFamily="34" charset="-120"/>
              </a:rPr>
              <a:t>BMAD workflows include built-in checklists and validation steps. The AI agent won’t start a story that doesn’t meet DOR. Code review agents verify DOD criteria automatically. Human discipline replaced by workflow enforcement.</a:t>
            </a:r>
            <a:endParaRPr lang="en-US" sz="950" dirty="0"/>
          </a:p>
        </p:txBody>
      </p:sp>
      <p:sp>
        <p:nvSpPr>
          <p:cNvPr id="23" name="Shape 18"/>
          <p:cNvSpPr/>
          <p:nvPr/>
        </p:nvSpPr>
        <p:spPr>
          <a:xfrm>
            <a:off x="457200" y="3977640"/>
            <a:ext cx="8229600" cy="77724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24" name="Shape 19"/>
          <p:cNvSpPr/>
          <p:nvPr/>
        </p:nvSpPr>
        <p:spPr>
          <a:xfrm>
            <a:off x="457200" y="3977640"/>
            <a:ext cx="54864" cy="777240"/>
          </a:xfrm>
          <a:prstGeom prst="rect">
            <a:avLst/>
          </a:prstGeom>
          <a:solidFill>
            <a:srgbClr val="F59E0B"/>
          </a:solidFill>
          <a:ln/>
        </p:spPr>
      </p:sp>
      <p:sp>
        <p:nvSpPr>
          <p:cNvPr id="25" name="Shape 20"/>
          <p:cNvSpPr/>
          <p:nvPr/>
        </p:nvSpPr>
        <p:spPr>
          <a:xfrm>
            <a:off x="685800" y="4114800"/>
            <a:ext cx="502920" cy="502920"/>
          </a:xfrm>
          <a:prstGeom prst="ellipse">
            <a:avLst/>
          </a:prstGeom>
          <a:solidFill>
            <a:srgbClr val="F59E0B"/>
          </a:solidFill>
          <a:ln/>
        </p:spPr>
      </p:sp>
      <p:pic>
        <p:nvPicPr>
          <p:cNvPr id="26" name="Image 3" descr="preencoded.png">    </p:cNvPr>
          <p:cNvPicPr>
            <a:picLocks noChangeAspect="1"/>
          </p:cNvPicPr>
          <p:nvPr/>
        </p:nvPicPr>
        <p:blipFill>
          <a:blip r:embed="rId4"/>
          <a:stretch>
            <a:fillRect/>
          </a:stretch>
        </p:blipFill>
        <p:spPr>
          <a:xfrm>
            <a:off x="795528" y="4224528"/>
            <a:ext cx="274320" cy="274320"/>
          </a:xfrm>
          <a:prstGeom prst="rect">
            <a:avLst/>
          </a:prstGeom>
        </p:spPr>
      </p:pic>
      <p:sp>
        <p:nvSpPr>
          <p:cNvPr id="27" name="Text 21"/>
          <p:cNvSpPr/>
          <p:nvPr/>
        </p:nvSpPr>
        <p:spPr>
          <a:xfrm>
            <a:off x="1371600" y="4023360"/>
            <a:ext cx="2743200" cy="27432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Parallel Development is the Norm</a:t>
            </a:r>
            <a:endParaRPr lang="en-US" sz="1300" dirty="0"/>
          </a:p>
        </p:txBody>
      </p:sp>
      <p:sp>
        <p:nvSpPr>
          <p:cNvPr id="28" name="Text 22"/>
          <p:cNvSpPr/>
          <p:nvPr/>
        </p:nvSpPr>
        <p:spPr>
          <a:xfrm>
            <a:off x="1371600" y="4297680"/>
            <a:ext cx="7040880" cy="411480"/>
          </a:xfrm>
          <a:prstGeom prst="rect">
            <a:avLst/>
          </a:prstGeom>
          <a:noFill/>
          <a:ln/>
        </p:spPr>
        <p:txBody>
          <a:bodyPr wrap="square" lIns="0" tIns="0" rIns="0" bIns="0" rtlCol="0" anchor="t"/>
          <a:lstStyle/>
          <a:p>
            <a:pPr indent="0" marL="0">
              <a:buNone/>
            </a:pPr>
            <a:r>
              <a:rPr lang="en-US" sz="950" dirty="0">
                <a:solidFill>
                  <a:srgbClr val="94A3B8"/>
                </a:solidFill>
                <a:latin typeface="Calibri" pitchFamily="34" charset="0"/>
                <a:ea typeface="Calibri" pitchFamily="34" charset="-122"/>
                <a:cs typeface="Calibri" pitchFamily="34" charset="-120"/>
              </a:rPr>
              <a:t>Multiple AI agents work on different stories simultaneously using Git worktrees. A single developer can have 2–3 stories in progress at once, each on its own branch, each managed by its own agent session.</a:t>
            </a:r>
            <a:endParaRPr lang="en-US" sz="950" dirty="0"/>
          </a:p>
        </p:txBody>
      </p:sp>
      <p:sp>
        <p:nvSpPr>
          <p:cNvPr id="29" name="Text 23"/>
          <p:cNvSpPr/>
          <p:nvPr/>
        </p:nvSpPr>
        <p:spPr>
          <a:xfrm>
            <a:off x="457200" y="4709160"/>
            <a:ext cx="8229600" cy="274320"/>
          </a:xfrm>
          <a:prstGeom prst="rect">
            <a:avLst/>
          </a:prstGeom>
          <a:noFill/>
          <a:ln/>
        </p:spPr>
        <p:txBody>
          <a:bodyPr wrap="square" rtlCol="0" anchor="ctr"/>
          <a:lstStyle/>
          <a:p>
            <a:pPr algn="ctr" indent="0" marL="0">
              <a:buNone/>
            </a:pPr>
            <a:r>
              <a:rPr lang="en-US" sz="1000" i="1" dirty="0">
                <a:solidFill>
                  <a:srgbClr val="F59E0B"/>
                </a:solidFill>
                <a:latin typeface="Calibri" pitchFamily="34" charset="0"/>
                <a:ea typeface="Calibri" pitchFamily="34" charset="-122"/>
                <a:cs typeface="Calibri" pitchFamily="34" charset="-120"/>
              </a:rPr>
              <a:t>Expect 2–5x more stories per sprint — plan accordingly and adjust velocity baselines after the first 2–3 sprints</a:t>
            </a:r>
            <a:endParaRPr lang="en-US" sz="1000" dirty="0"/>
          </a:p>
        </p:txBody>
      </p:sp>
      <p:sp>
        <p:nvSpPr>
          <p:cNvPr id="30" name="Text 24"/>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83 / 100</a:t>
            </a:r>
            <a:endParaRPr lang="en-US" sz="800"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name="Slide 84">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Sprint Ceremonies — What Stays the Same</a:t>
            </a:r>
            <a:endParaRPr lang="en-US" sz="2600" dirty="0"/>
          </a:p>
        </p:txBody>
      </p:sp>
      <p:sp>
        <p:nvSpPr>
          <p:cNvPr id="5" name="Shape 3"/>
          <p:cNvSpPr/>
          <p:nvPr/>
        </p:nvSpPr>
        <p:spPr>
          <a:xfrm>
            <a:off x="457200" y="1005840"/>
            <a:ext cx="8229600" cy="502920"/>
          </a:xfrm>
          <a:prstGeom prst="rect">
            <a:avLst/>
          </a:prstGeom>
          <a:solidFill>
            <a:srgbClr val="0F1B2D"/>
          </a:solidFill>
          <a:ln/>
        </p:spPr>
      </p:sp>
      <p:sp>
        <p:nvSpPr>
          <p:cNvPr id="6" name="Text 4"/>
          <p:cNvSpPr/>
          <p:nvPr/>
        </p:nvSpPr>
        <p:spPr>
          <a:xfrm>
            <a:off x="640080" y="1005840"/>
            <a:ext cx="7863840" cy="502920"/>
          </a:xfrm>
          <a:prstGeom prst="rect">
            <a:avLst/>
          </a:prstGeom>
          <a:noFill/>
          <a:ln/>
        </p:spPr>
        <p:txBody>
          <a:bodyPr wrap="square" lIns="0" tIns="0" rIns="0" bIns="0" rtlCol="0" anchor="ctr"/>
          <a:lstStyle/>
          <a:p>
            <a:pPr indent="0" marL="0">
              <a:buNone/>
            </a:pPr>
            <a:r>
              <a:rPr lang="en-US" sz="1200" dirty="0">
                <a:solidFill>
                  <a:srgbClr val="14B8A6"/>
                </a:solidFill>
                <a:latin typeface="Calibri" pitchFamily="34" charset="0"/>
                <a:ea typeface="Calibri" pitchFamily="34" charset="-122"/>
                <a:cs typeface="Calibri" pitchFamily="34" charset="-120"/>
              </a:rPr>
              <a:t>The Agile structure you know is preserved. AI changes the speed, not the process.</a:t>
            </a:r>
            <a:endParaRPr lang="en-US" sz="1200" dirty="0"/>
          </a:p>
        </p:txBody>
      </p:sp>
      <p:sp>
        <p:nvSpPr>
          <p:cNvPr id="7" name="Shape 5"/>
          <p:cNvSpPr/>
          <p:nvPr/>
        </p:nvSpPr>
        <p:spPr>
          <a:xfrm>
            <a:off x="457200" y="1691640"/>
            <a:ext cx="8229600" cy="438912"/>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8" name="Shape 6"/>
          <p:cNvSpPr/>
          <p:nvPr/>
        </p:nvSpPr>
        <p:spPr>
          <a:xfrm>
            <a:off x="548640" y="1801368"/>
            <a:ext cx="219456" cy="219456"/>
          </a:xfrm>
          <a:prstGeom prst="ellipse">
            <a:avLst/>
          </a:prstGeom>
          <a:solidFill>
            <a:srgbClr val="3B82F6"/>
          </a:solidFill>
          <a:ln/>
        </p:spPr>
      </p:sp>
      <p:sp>
        <p:nvSpPr>
          <p:cNvPr id="9" name="Text 7"/>
          <p:cNvSpPr/>
          <p:nvPr/>
        </p:nvSpPr>
        <p:spPr>
          <a:xfrm>
            <a:off x="868680" y="1691640"/>
            <a:ext cx="1463040" cy="438912"/>
          </a:xfrm>
          <a:prstGeom prst="rect">
            <a:avLst/>
          </a:prstGeom>
          <a:noFill/>
          <a:ln/>
        </p:spPr>
        <p:txBody>
          <a:bodyPr wrap="square" lIns="0" tIns="0" rIns="0" bIns="0" rtlCol="0" anchor="ctr"/>
          <a:lstStyle/>
          <a:p>
            <a:pPr indent="0" marL="0">
              <a:buNone/>
            </a:pPr>
            <a:r>
              <a:rPr lang="en-US" sz="1100" b="1" dirty="0">
                <a:solidFill>
                  <a:srgbClr val="1E293B"/>
                </a:solidFill>
                <a:latin typeface="Calibri" pitchFamily="34" charset="0"/>
                <a:ea typeface="Calibri" pitchFamily="34" charset="-122"/>
                <a:cs typeface="Calibri" pitchFamily="34" charset="-120"/>
              </a:rPr>
              <a:t>Sprint Planning</a:t>
            </a:r>
            <a:endParaRPr lang="en-US" sz="1100" dirty="0"/>
          </a:p>
        </p:txBody>
      </p:sp>
      <p:sp>
        <p:nvSpPr>
          <p:cNvPr id="10" name="Text 8"/>
          <p:cNvSpPr/>
          <p:nvPr/>
        </p:nvSpPr>
        <p:spPr>
          <a:xfrm>
            <a:off x="2331720" y="1691640"/>
            <a:ext cx="1737360" cy="438912"/>
          </a:xfrm>
          <a:prstGeom prst="rect">
            <a:avLst/>
          </a:prstGeom>
          <a:noFill/>
          <a:ln/>
        </p:spPr>
        <p:txBody>
          <a:bodyPr wrap="square" lIns="0" tIns="0" rIns="0" bIns="0" rtlCol="0" anchor="ctr"/>
          <a:lstStyle/>
          <a:p>
            <a:pPr indent="0" marL="0">
              <a:buNone/>
            </a:pPr>
            <a:r>
              <a:rPr lang="en-US" sz="850" dirty="0">
                <a:solidFill>
                  <a:srgbClr val="64748B"/>
                </a:solidFill>
                <a:latin typeface="Calibri" pitchFamily="34" charset="0"/>
                <a:ea typeface="Calibri" pitchFamily="34" charset="-122"/>
                <a:cs typeface="Calibri" pitchFamily="34" charset="-120"/>
              </a:rPr>
              <a:t>PM, Developers, Architect, QA</a:t>
            </a:r>
            <a:endParaRPr lang="en-US" sz="850" dirty="0"/>
          </a:p>
        </p:txBody>
      </p:sp>
      <p:sp>
        <p:nvSpPr>
          <p:cNvPr id="11" name="Text 9"/>
          <p:cNvSpPr/>
          <p:nvPr/>
        </p:nvSpPr>
        <p:spPr>
          <a:xfrm>
            <a:off x="4114800" y="1691640"/>
            <a:ext cx="3291840" cy="438912"/>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Select stories from prioritized backlog, verify DOR, commit to sprint scope</a:t>
            </a:r>
            <a:endParaRPr lang="en-US" sz="850" dirty="0"/>
          </a:p>
        </p:txBody>
      </p:sp>
      <p:sp>
        <p:nvSpPr>
          <p:cNvPr id="12" name="Text 10"/>
          <p:cNvSpPr/>
          <p:nvPr/>
        </p:nvSpPr>
        <p:spPr>
          <a:xfrm>
            <a:off x="7452360" y="1691640"/>
            <a:ext cx="1188720" cy="438912"/>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JIRA / sprint-status.yaml</a:t>
            </a:r>
            <a:endParaRPr lang="en-US" sz="800" dirty="0"/>
          </a:p>
        </p:txBody>
      </p:sp>
      <p:sp>
        <p:nvSpPr>
          <p:cNvPr id="13" name="Shape 11"/>
          <p:cNvSpPr/>
          <p:nvPr/>
        </p:nvSpPr>
        <p:spPr>
          <a:xfrm>
            <a:off x="457200" y="2167128"/>
            <a:ext cx="8229600" cy="438912"/>
          </a:xfrm>
          <a:prstGeom prst="rect">
            <a:avLst/>
          </a:prstGeom>
          <a:solidFill>
            <a:srgbClr val="F8FAFC"/>
          </a:solidFill>
          <a:ln/>
        </p:spPr>
      </p:sp>
      <p:sp>
        <p:nvSpPr>
          <p:cNvPr id="14" name="Shape 12"/>
          <p:cNvSpPr/>
          <p:nvPr/>
        </p:nvSpPr>
        <p:spPr>
          <a:xfrm>
            <a:off x="548640" y="2276856"/>
            <a:ext cx="219456" cy="219456"/>
          </a:xfrm>
          <a:prstGeom prst="ellipse">
            <a:avLst/>
          </a:prstGeom>
          <a:solidFill>
            <a:srgbClr val="8B5CF6"/>
          </a:solidFill>
          <a:ln/>
        </p:spPr>
      </p:sp>
      <p:sp>
        <p:nvSpPr>
          <p:cNvPr id="15" name="Text 13"/>
          <p:cNvSpPr/>
          <p:nvPr/>
        </p:nvSpPr>
        <p:spPr>
          <a:xfrm>
            <a:off x="868680" y="2167128"/>
            <a:ext cx="1463040" cy="438912"/>
          </a:xfrm>
          <a:prstGeom prst="rect">
            <a:avLst/>
          </a:prstGeom>
          <a:noFill/>
          <a:ln/>
        </p:spPr>
        <p:txBody>
          <a:bodyPr wrap="square" lIns="0" tIns="0" rIns="0" bIns="0" rtlCol="0" anchor="ctr"/>
          <a:lstStyle/>
          <a:p>
            <a:pPr indent="0" marL="0">
              <a:buNone/>
            </a:pPr>
            <a:r>
              <a:rPr lang="en-US" sz="1100" b="1" dirty="0">
                <a:solidFill>
                  <a:srgbClr val="1E293B"/>
                </a:solidFill>
                <a:latin typeface="Calibri" pitchFamily="34" charset="0"/>
                <a:ea typeface="Calibri" pitchFamily="34" charset="-122"/>
                <a:cs typeface="Calibri" pitchFamily="34" charset="-120"/>
              </a:rPr>
              <a:t>Daily Standup</a:t>
            </a:r>
            <a:endParaRPr lang="en-US" sz="1100" dirty="0"/>
          </a:p>
        </p:txBody>
      </p:sp>
      <p:sp>
        <p:nvSpPr>
          <p:cNvPr id="16" name="Text 14"/>
          <p:cNvSpPr/>
          <p:nvPr/>
        </p:nvSpPr>
        <p:spPr>
          <a:xfrm>
            <a:off x="2331720" y="2167128"/>
            <a:ext cx="1737360" cy="438912"/>
          </a:xfrm>
          <a:prstGeom prst="rect">
            <a:avLst/>
          </a:prstGeom>
          <a:noFill/>
          <a:ln/>
        </p:spPr>
        <p:txBody>
          <a:bodyPr wrap="square" lIns="0" tIns="0" rIns="0" bIns="0" rtlCol="0" anchor="ctr"/>
          <a:lstStyle/>
          <a:p>
            <a:pPr indent="0" marL="0">
              <a:buNone/>
            </a:pPr>
            <a:r>
              <a:rPr lang="en-US" sz="850" dirty="0">
                <a:solidFill>
                  <a:srgbClr val="64748B"/>
                </a:solidFill>
                <a:latin typeface="Calibri" pitchFamily="34" charset="0"/>
                <a:ea typeface="Calibri" pitchFamily="34" charset="-122"/>
                <a:cs typeface="Calibri" pitchFamily="34" charset="-120"/>
              </a:rPr>
              <a:t>Scrum Master, Dev Team</a:t>
            </a:r>
            <a:endParaRPr lang="en-US" sz="850" dirty="0"/>
          </a:p>
        </p:txBody>
      </p:sp>
      <p:sp>
        <p:nvSpPr>
          <p:cNvPr id="17" name="Text 15"/>
          <p:cNvSpPr/>
          <p:nvPr/>
        </p:nvSpPr>
        <p:spPr>
          <a:xfrm>
            <a:off x="4114800" y="2167128"/>
            <a:ext cx="3291840" cy="438912"/>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Progress update, blockers, coordination. AI agent status included in updates</a:t>
            </a:r>
            <a:endParaRPr lang="en-US" sz="850" dirty="0"/>
          </a:p>
        </p:txBody>
      </p:sp>
      <p:sp>
        <p:nvSpPr>
          <p:cNvPr id="18" name="Text 16"/>
          <p:cNvSpPr/>
          <p:nvPr/>
        </p:nvSpPr>
        <p:spPr>
          <a:xfrm>
            <a:off x="7452360" y="2167128"/>
            <a:ext cx="1188720" cy="438912"/>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Scrum Board</a:t>
            </a:r>
            <a:endParaRPr lang="en-US" sz="800" dirty="0"/>
          </a:p>
        </p:txBody>
      </p:sp>
      <p:sp>
        <p:nvSpPr>
          <p:cNvPr id="19" name="Shape 17"/>
          <p:cNvSpPr/>
          <p:nvPr/>
        </p:nvSpPr>
        <p:spPr>
          <a:xfrm>
            <a:off x="457200" y="2642616"/>
            <a:ext cx="8229600" cy="438912"/>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20" name="Shape 18"/>
          <p:cNvSpPr/>
          <p:nvPr/>
        </p:nvSpPr>
        <p:spPr>
          <a:xfrm>
            <a:off x="548640" y="2752344"/>
            <a:ext cx="219456" cy="219456"/>
          </a:xfrm>
          <a:prstGeom prst="ellipse">
            <a:avLst/>
          </a:prstGeom>
          <a:solidFill>
            <a:srgbClr val="10B981"/>
          </a:solidFill>
          <a:ln/>
        </p:spPr>
      </p:sp>
      <p:sp>
        <p:nvSpPr>
          <p:cNvPr id="21" name="Text 19"/>
          <p:cNvSpPr/>
          <p:nvPr/>
        </p:nvSpPr>
        <p:spPr>
          <a:xfrm>
            <a:off x="868680" y="2642616"/>
            <a:ext cx="1463040" cy="438912"/>
          </a:xfrm>
          <a:prstGeom prst="rect">
            <a:avLst/>
          </a:prstGeom>
          <a:noFill/>
          <a:ln/>
        </p:spPr>
        <p:txBody>
          <a:bodyPr wrap="square" lIns="0" tIns="0" rIns="0" bIns="0" rtlCol="0" anchor="ctr"/>
          <a:lstStyle/>
          <a:p>
            <a:pPr indent="0" marL="0">
              <a:buNone/>
            </a:pPr>
            <a:r>
              <a:rPr lang="en-US" sz="1100" b="1" dirty="0">
                <a:solidFill>
                  <a:srgbClr val="1E293B"/>
                </a:solidFill>
                <a:latin typeface="Calibri" pitchFamily="34" charset="0"/>
                <a:ea typeface="Calibri" pitchFamily="34" charset="-122"/>
                <a:cs typeface="Calibri" pitchFamily="34" charset="-120"/>
              </a:rPr>
              <a:t>Sprint Demo</a:t>
            </a:r>
            <a:endParaRPr lang="en-US" sz="1100" dirty="0"/>
          </a:p>
        </p:txBody>
      </p:sp>
      <p:sp>
        <p:nvSpPr>
          <p:cNvPr id="22" name="Text 20"/>
          <p:cNvSpPr/>
          <p:nvPr/>
        </p:nvSpPr>
        <p:spPr>
          <a:xfrm>
            <a:off x="2331720" y="2642616"/>
            <a:ext cx="1737360" cy="438912"/>
          </a:xfrm>
          <a:prstGeom prst="rect">
            <a:avLst/>
          </a:prstGeom>
          <a:noFill/>
          <a:ln/>
        </p:spPr>
        <p:txBody>
          <a:bodyPr wrap="square" lIns="0" tIns="0" rIns="0" bIns="0" rtlCol="0" anchor="ctr"/>
          <a:lstStyle/>
          <a:p>
            <a:pPr indent="0" marL="0">
              <a:buNone/>
            </a:pPr>
            <a:r>
              <a:rPr lang="en-US" sz="850" dirty="0">
                <a:solidFill>
                  <a:srgbClr val="64748B"/>
                </a:solidFill>
                <a:latin typeface="Calibri" pitchFamily="34" charset="0"/>
                <a:ea typeface="Calibri" pitchFamily="34" charset="-122"/>
                <a:cs typeface="Calibri" pitchFamily="34" charset="-120"/>
              </a:rPr>
              <a:t>PM, Stakeholders, Dev Team</a:t>
            </a:r>
            <a:endParaRPr lang="en-US" sz="850" dirty="0"/>
          </a:p>
        </p:txBody>
      </p:sp>
      <p:sp>
        <p:nvSpPr>
          <p:cNvPr id="23" name="Text 21"/>
          <p:cNvSpPr/>
          <p:nvPr/>
        </p:nvSpPr>
        <p:spPr>
          <a:xfrm>
            <a:off x="4114800" y="2642616"/>
            <a:ext cx="3291840" cy="438912"/>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Demonstrate completed stories. Same criteria: working software, not slides</a:t>
            </a:r>
            <a:endParaRPr lang="en-US" sz="850" dirty="0"/>
          </a:p>
        </p:txBody>
      </p:sp>
      <p:sp>
        <p:nvSpPr>
          <p:cNvPr id="24" name="Text 22"/>
          <p:cNvSpPr/>
          <p:nvPr/>
        </p:nvSpPr>
        <p:spPr>
          <a:xfrm>
            <a:off x="7452360" y="2642616"/>
            <a:ext cx="1188720" cy="438912"/>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Live environment</a:t>
            </a:r>
            <a:endParaRPr lang="en-US" sz="800" dirty="0"/>
          </a:p>
        </p:txBody>
      </p:sp>
      <p:sp>
        <p:nvSpPr>
          <p:cNvPr id="25" name="Shape 23"/>
          <p:cNvSpPr/>
          <p:nvPr/>
        </p:nvSpPr>
        <p:spPr>
          <a:xfrm>
            <a:off x="457200" y="3118104"/>
            <a:ext cx="8229600" cy="438912"/>
          </a:xfrm>
          <a:prstGeom prst="rect">
            <a:avLst/>
          </a:prstGeom>
          <a:solidFill>
            <a:srgbClr val="F8FAFC"/>
          </a:solidFill>
          <a:ln/>
        </p:spPr>
      </p:sp>
      <p:sp>
        <p:nvSpPr>
          <p:cNvPr id="26" name="Shape 24"/>
          <p:cNvSpPr/>
          <p:nvPr/>
        </p:nvSpPr>
        <p:spPr>
          <a:xfrm>
            <a:off x="548640" y="3227832"/>
            <a:ext cx="219456" cy="219456"/>
          </a:xfrm>
          <a:prstGeom prst="ellipse">
            <a:avLst/>
          </a:prstGeom>
          <a:solidFill>
            <a:srgbClr val="F59E0B"/>
          </a:solidFill>
          <a:ln/>
        </p:spPr>
      </p:sp>
      <p:sp>
        <p:nvSpPr>
          <p:cNvPr id="27" name="Text 25"/>
          <p:cNvSpPr/>
          <p:nvPr/>
        </p:nvSpPr>
        <p:spPr>
          <a:xfrm>
            <a:off x="868680" y="3118104"/>
            <a:ext cx="1463040" cy="438912"/>
          </a:xfrm>
          <a:prstGeom prst="rect">
            <a:avLst/>
          </a:prstGeom>
          <a:noFill/>
          <a:ln/>
        </p:spPr>
        <p:txBody>
          <a:bodyPr wrap="square" lIns="0" tIns="0" rIns="0" bIns="0" rtlCol="0" anchor="ctr"/>
          <a:lstStyle/>
          <a:p>
            <a:pPr indent="0" marL="0">
              <a:buNone/>
            </a:pPr>
            <a:r>
              <a:rPr lang="en-US" sz="1100" b="1" dirty="0">
                <a:solidFill>
                  <a:srgbClr val="1E293B"/>
                </a:solidFill>
                <a:latin typeface="Calibri" pitchFamily="34" charset="0"/>
                <a:ea typeface="Calibri" pitchFamily="34" charset="-122"/>
                <a:cs typeface="Calibri" pitchFamily="34" charset="-120"/>
              </a:rPr>
              <a:t>Sprint Retro</a:t>
            </a:r>
            <a:endParaRPr lang="en-US" sz="1100" dirty="0"/>
          </a:p>
        </p:txBody>
      </p:sp>
      <p:sp>
        <p:nvSpPr>
          <p:cNvPr id="28" name="Text 26"/>
          <p:cNvSpPr/>
          <p:nvPr/>
        </p:nvSpPr>
        <p:spPr>
          <a:xfrm>
            <a:off x="2331720" y="3118104"/>
            <a:ext cx="1737360" cy="438912"/>
          </a:xfrm>
          <a:prstGeom prst="rect">
            <a:avLst/>
          </a:prstGeom>
          <a:noFill/>
          <a:ln/>
        </p:spPr>
        <p:txBody>
          <a:bodyPr wrap="square" lIns="0" tIns="0" rIns="0" bIns="0" rtlCol="0" anchor="ctr"/>
          <a:lstStyle/>
          <a:p>
            <a:pPr indent="0" marL="0">
              <a:buNone/>
            </a:pPr>
            <a:r>
              <a:rPr lang="en-US" sz="850" dirty="0">
                <a:solidFill>
                  <a:srgbClr val="64748B"/>
                </a:solidFill>
                <a:latin typeface="Calibri" pitchFamily="34" charset="0"/>
                <a:ea typeface="Calibri" pitchFamily="34" charset="-122"/>
                <a:cs typeface="Calibri" pitchFamily="34" charset="-120"/>
              </a:rPr>
              <a:t>Scrum Master, Full Team</a:t>
            </a:r>
            <a:endParaRPr lang="en-US" sz="850" dirty="0"/>
          </a:p>
        </p:txBody>
      </p:sp>
      <p:sp>
        <p:nvSpPr>
          <p:cNvPr id="29" name="Text 27"/>
          <p:cNvSpPr/>
          <p:nvPr/>
        </p:nvSpPr>
        <p:spPr>
          <a:xfrm>
            <a:off x="4114800" y="3118104"/>
            <a:ext cx="3291840" cy="438912"/>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What worked, what didn’t, what to improve. Include AI workflow lessons learned</a:t>
            </a:r>
            <a:endParaRPr lang="en-US" sz="850" dirty="0"/>
          </a:p>
        </p:txBody>
      </p:sp>
      <p:sp>
        <p:nvSpPr>
          <p:cNvPr id="30" name="Text 28"/>
          <p:cNvSpPr/>
          <p:nvPr/>
        </p:nvSpPr>
        <p:spPr>
          <a:xfrm>
            <a:off x="7452360" y="3118104"/>
            <a:ext cx="1188720" cy="438912"/>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Retro board</a:t>
            </a:r>
            <a:endParaRPr lang="en-US" sz="800" dirty="0"/>
          </a:p>
        </p:txBody>
      </p:sp>
      <p:sp>
        <p:nvSpPr>
          <p:cNvPr id="31" name="Shape 29"/>
          <p:cNvSpPr/>
          <p:nvPr/>
        </p:nvSpPr>
        <p:spPr>
          <a:xfrm>
            <a:off x="457200" y="3593592"/>
            <a:ext cx="8229600" cy="438912"/>
          </a:xfrm>
          <a:prstGeom prst="rect">
            <a:avLst/>
          </a:prstGeom>
          <a:solidFill>
            <a:srgbClr val="FFFFFF"/>
          </a:solidFill>
          <a:ln/>
          <a:effectLst>
            <a:outerShdw sx="100000" sy="100000" kx="0" ky="0" algn="bl" rotWithShape="0" blurRad="76200" dist="25400" dir="8100000">
              <a:srgbClr val="000000">
                <a:alpha val="12000"/>
              </a:srgbClr>
            </a:outerShdw>
          </a:effectLst>
        </p:spPr>
      </p:sp>
      <p:sp>
        <p:nvSpPr>
          <p:cNvPr id="32" name="Shape 30"/>
          <p:cNvSpPr/>
          <p:nvPr/>
        </p:nvSpPr>
        <p:spPr>
          <a:xfrm>
            <a:off x="548640" y="3703320"/>
            <a:ext cx="219456" cy="219456"/>
          </a:xfrm>
          <a:prstGeom prst="ellipse">
            <a:avLst/>
          </a:prstGeom>
          <a:solidFill>
            <a:srgbClr val="EF4444"/>
          </a:solidFill>
          <a:ln/>
        </p:spPr>
      </p:sp>
      <p:sp>
        <p:nvSpPr>
          <p:cNvPr id="33" name="Text 31"/>
          <p:cNvSpPr/>
          <p:nvPr/>
        </p:nvSpPr>
        <p:spPr>
          <a:xfrm>
            <a:off x="868680" y="3593592"/>
            <a:ext cx="1463040" cy="438912"/>
          </a:xfrm>
          <a:prstGeom prst="rect">
            <a:avLst/>
          </a:prstGeom>
          <a:noFill/>
          <a:ln/>
        </p:spPr>
        <p:txBody>
          <a:bodyPr wrap="square" lIns="0" tIns="0" rIns="0" bIns="0" rtlCol="0" anchor="ctr"/>
          <a:lstStyle/>
          <a:p>
            <a:pPr indent="0" marL="0">
              <a:buNone/>
            </a:pPr>
            <a:r>
              <a:rPr lang="en-US" sz="1100" b="1" dirty="0">
                <a:solidFill>
                  <a:srgbClr val="1E293B"/>
                </a:solidFill>
                <a:latin typeface="Calibri" pitchFamily="34" charset="0"/>
                <a:ea typeface="Calibri" pitchFamily="34" charset="-122"/>
                <a:cs typeface="Calibri" pitchFamily="34" charset="-120"/>
              </a:rPr>
              <a:t>Product Release</a:t>
            </a:r>
            <a:endParaRPr lang="en-US" sz="1100" dirty="0"/>
          </a:p>
        </p:txBody>
      </p:sp>
      <p:sp>
        <p:nvSpPr>
          <p:cNvPr id="34" name="Text 32"/>
          <p:cNvSpPr/>
          <p:nvPr/>
        </p:nvSpPr>
        <p:spPr>
          <a:xfrm>
            <a:off x="2331720" y="3593592"/>
            <a:ext cx="1737360" cy="438912"/>
          </a:xfrm>
          <a:prstGeom prst="rect">
            <a:avLst/>
          </a:prstGeom>
          <a:noFill/>
          <a:ln/>
        </p:spPr>
        <p:txBody>
          <a:bodyPr wrap="square" lIns="0" tIns="0" rIns="0" bIns="0" rtlCol="0" anchor="ctr"/>
          <a:lstStyle/>
          <a:p>
            <a:pPr indent="0" marL="0">
              <a:buNone/>
            </a:pPr>
            <a:r>
              <a:rPr lang="en-US" sz="850" dirty="0">
                <a:solidFill>
                  <a:srgbClr val="64748B"/>
                </a:solidFill>
                <a:latin typeface="Calibri" pitchFamily="34" charset="0"/>
                <a:ea typeface="Calibri" pitchFamily="34" charset="-122"/>
                <a:cs typeface="Calibri" pitchFamily="34" charset="-120"/>
              </a:rPr>
              <a:t>PM, Project Lead, DevOps</a:t>
            </a:r>
            <a:endParaRPr lang="en-US" sz="850" dirty="0"/>
          </a:p>
        </p:txBody>
      </p:sp>
      <p:sp>
        <p:nvSpPr>
          <p:cNvPr id="35" name="Text 33"/>
          <p:cNvSpPr/>
          <p:nvPr/>
        </p:nvSpPr>
        <p:spPr>
          <a:xfrm>
            <a:off x="4114800" y="3593592"/>
            <a:ext cx="3291840" cy="438912"/>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Bundle tested sprints into versioned release. Same release notes, same sign-off</a:t>
            </a:r>
            <a:endParaRPr lang="en-US" sz="850" dirty="0"/>
          </a:p>
        </p:txBody>
      </p:sp>
      <p:sp>
        <p:nvSpPr>
          <p:cNvPr id="36" name="Text 34"/>
          <p:cNvSpPr/>
          <p:nvPr/>
        </p:nvSpPr>
        <p:spPr>
          <a:xfrm>
            <a:off x="7452360" y="3593592"/>
            <a:ext cx="1188720" cy="438912"/>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Git tags / CI pipeline</a:t>
            </a:r>
            <a:endParaRPr lang="en-US" sz="800" dirty="0"/>
          </a:p>
        </p:txBody>
      </p:sp>
      <p:sp>
        <p:nvSpPr>
          <p:cNvPr id="37" name="Shape 35"/>
          <p:cNvSpPr/>
          <p:nvPr/>
        </p:nvSpPr>
        <p:spPr>
          <a:xfrm>
            <a:off x="457200" y="4069080"/>
            <a:ext cx="8229600" cy="438912"/>
          </a:xfrm>
          <a:prstGeom prst="rect">
            <a:avLst/>
          </a:prstGeom>
          <a:solidFill>
            <a:srgbClr val="F8FAFC"/>
          </a:solidFill>
          <a:ln/>
        </p:spPr>
      </p:sp>
      <p:sp>
        <p:nvSpPr>
          <p:cNvPr id="38" name="Shape 36"/>
          <p:cNvSpPr/>
          <p:nvPr/>
        </p:nvSpPr>
        <p:spPr>
          <a:xfrm>
            <a:off x="548640" y="4178808"/>
            <a:ext cx="219456" cy="219456"/>
          </a:xfrm>
          <a:prstGeom prst="ellipse">
            <a:avLst/>
          </a:prstGeom>
          <a:solidFill>
            <a:srgbClr val="EC4899"/>
          </a:solidFill>
          <a:ln/>
        </p:spPr>
      </p:sp>
      <p:sp>
        <p:nvSpPr>
          <p:cNvPr id="39" name="Text 37"/>
          <p:cNvSpPr/>
          <p:nvPr/>
        </p:nvSpPr>
        <p:spPr>
          <a:xfrm>
            <a:off x="868680" y="4069080"/>
            <a:ext cx="1463040" cy="438912"/>
          </a:xfrm>
          <a:prstGeom prst="rect">
            <a:avLst/>
          </a:prstGeom>
          <a:noFill/>
          <a:ln/>
        </p:spPr>
        <p:txBody>
          <a:bodyPr wrap="square" lIns="0" tIns="0" rIns="0" bIns="0" rtlCol="0" anchor="ctr"/>
          <a:lstStyle/>
          <a:p>
            <a:pPr indent="0" marL="0">
              <a:buNone/>
            </a:pPr>
            <a:r>
              <a:rPr lang="en-US" sz="1100" b="1" dirty="0">
                <a:solidFill>
                  <a:srgbClr val="1E293B"/>
                </a:solidFill>
                <a:latin typeface="Calibri" pitchFamily="34" charset="0"/>
                <a:ea typeface="Calibri" pitchFamily="34" charset="-122"/>
                <a:cs typeface="Calibri" pitchFamily="34" charset="-120"/>
              </a:rPr>
              <a:t>Backlog Grooming</a:t>
            </a:r>
            <a:endParaRPr lang="en-US" sz="1100" dirty="0"/>
          </a:p>
        </p:txBody>
      </p:sp>
      <p:sp>
        <p:nvSpPr>
          <p:cNvPr id="40" name="Text 38"/>
          <p:cNvSpPr/>
          <p:nvPr/>
        </p:nvSpPr>
        <p:spPr>
          <a:xfrm>
            <a:off x="2331720" y="4069080"/>
            <a:ext cx="1737360" cy="438912"/>
          </a:xfrm>
          <a:prstGeom prst="rect">
            <a:avLst/>
          </a:prstGeom>
          <a:noFill/>
          <a:ln/>
        </p:spPr>
        <p:txBody>
          <a:bodyPr wrap="square" lIns="0" tIns="0" rIns="0" bIns="0" rtlCol="0" anchor="ctr"/>
          <a:lstStyle/>
          <a:p>
            <a:pPr indent="0" marL="0">
              <a:buNone/>
            </a:pPr>
            <a:r>
              <a:rPr lang="en-US" sz="850" dirty="0">
                <a:solidFill>
                  <a:srgbClr val="64748B"/>
                </a:solidFill>
                <a:latin typeface="Calibri" pitchFamily="34" charset="0"/>
                <a:ea typeface="Calibri" pitchFamily="34" charset="-122"/>
                <a:cs typeface="Calibri" pitchFamily="34" charset="-120"/>
              </a:rPr>
              <a:t>PM, Architect, Dev Leads</a:t>
            </a:r>
            <a:endParaRPr lang="en-US" sz="850" dirty="0"/>
          </a:p>
        </p:txBody>
      </p:sp>
      <p:sp>
        <p:nvSpPr>
          <p:cNvPr id="41" name="Text 39"/>
          <p:cNvSpPr/>
          <p:nvPr/>
        </p:nvSpPr>
        <p:spPr>
          <a:xfrm>
            <a:off x="4114800" y="4069080"/>
            <a:ext cx="3291840" cy="438912"/>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Refine upcoming stories, break down epics, re-prioritize based on feedback</a:t>
            </a:r>
            <a:endParaRPr lang="en-US" sz="850" dirty="0"/>
          </a:p>
        </p:txBody>
      </p:sp>
      <p:sp>
        <p:nvSpPr>
          <p:cNvPr id="42" name="Text 40"/>
          <p:cNvSpPr/>
          <p:nvPr/>
        </p:nvSpPr>
        <p:spPr>
          <a:xfrm>
            <a:off x="7452360" y="4069080"/>
            <a:ext cx="1188720" cy="438912"/>
          </a:xfrm>
          <a:prstGeom prst="rect">
            <a:avLst/>
          </a:prstGeom>
          <a:noFill/>
          <a:ln/>
        </p:spPr>
        <p:txBody>
          <a:bodyPr wrap="square" lIns="0" tIns="0" rIns="0" bIns="0" rtlCol="0" anchor="ctr"/>
          <a:lstStyle/>
          <a:p>
            <a:pPr indent="0" marL="0">
              <a:buNone/>
            </a:pPr>
            <a:r>
              <a:rPr lang="en-US" sz="800" dirty="0">
                <a:solidFill>
                  <a:srgbClr val="0D9488"/>
                </a:solidFill>
                <a:latin typeface="Consolas" pitchFamily="34" charset="0"/>
                <a:ea typeface="Consolas" pitchFamily="34" charset="-122"/>
                <a:cs typeface="Consolas" pitchFamily="34" charset="-120"/>
              </a:rPr>
              <a:t>JIRA / BMAD docs</a:t>
            </a:r>
            <a:endParaRPr lang="en-US" sz="800" dirty="0"/>
          </a:p>
        </p:txBody>
      </p:sp>
      <p:sp>
        <p:nvSpPr>
          <p:cNvPr id="43" name="Shape 41"/>
          <p:cNvSpPr/>
          <p:nvPr/>
        </p:nvSpPr>
        <p:spPr>
          <a:xfrm>
            <a:off x="457200" y="4572000"/>
            <a:ext cx="8229600" cy="411480"/>
          </a:xfrm>
          <a:prstGeom prst="rect">
            <a:avLst/>
          </a:prstGeom>
          <a:solidFill>
            <a:srgbClr val="0F1B2D"/>
          </a:solidFill>
          <a:ln/>
        </p:spPr>
      </p:sp>
      <p:sp>
        <p:nvSpPr>
          <p:cNvPr id="44" name="Text 42"/>
          <p:cNvSpPr/>
          <p:nvPr/>
        </p:nvSpPr>
        <p:spPr>
          <a:xfrm>
            <a:off x="640080" y="4572000"/>
            <a:ext cx="7863840" cy="411480"/>
          </a:xfrm>
          <a:prstGeom prst="rect">
            <a:avLst/>
          </a:prstGeom>
          <a:noFill/>
          <a:ln/>
        </p:spPr>
        <p:txBody>
          <a:bodyPr wrap="square" rtlCol="0" anchor="ctr"/>
          <a:lstStyle/>
          <a:p>
            <a:pPr algn="ctr" indent="0" marL="0">
              <a:buNone/>
            </a:pPr>
            <a:r>
              <a:rPr lang="en-US" sz="1100" b="1" dirty="0">
                <a:solidFill>
                  <a:srgbClr val="14B8A6"/>
                </a:solidFill>
                <a:latin typeface="Calibri" pitchFamily="34" charset="0"/>
                <a:ea typeface="Calibri" pitchFamily="34" charset="-122"/>
                <a:cs typeface="Calibri" pitchFamily="34" charset="-120"/>
              </a:rPr>
              <a:t>Don’t invent new processes. Keep your Agile ceremonies. Let BMAD accelerate what happens between them.</a:t>
            </a:r>
            <a:endParaRPr lang="en-US" sz="1100" dirty="0"/>
          </a:p>
        </p:txBody>
      </p:sp>
      <p:sp>
        <p:nvSpPr>
          <p:cNvPr id="45" name="Text 43"/>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84 / 100</a:t>
            </a:r>
            <a:endParaRPr lang="en-US" sz="800"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name="Slide 85">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BMAD &amp; Enterprise Tooling</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How BMAD integrates with existing enterprise infrastructure</a:t>
            </a:r>
            <a:endParaRPr lang="en-US" sz="1300" dirty="0"/>
          </a:p>
        </p:txBody>
      </p:sp>
      <p:sp>
        <p:nvSpPr>
          <p:cNvPr id="5" name="Shape 3"/>
          <p:cNvSpPr/>
          <p:nvPr/>
        </p:nvSpPr>
        <p:spPr>
          <a:xfrm>
            <a:off x="3017520" y="1371600"/>
            <a:ext cx="3108960" cy="1463040"/>
          </a:xfrm>
          <a:prstGeom prst="rect">
            <a:avLst/>
          </a:prstGeom>
          <a:solidFill>
            <a:srgbClr val="0D9488"/>
          </a:solidFill>
          <a:ln/>
          <a:effectLst>
            <a:outerShdw sx="100000" sy="100000" kx="0" ky="0" algn="bl" rotWithShape="0" blurRad="101600" dist="38100" dir="8100000">
              <a:srgbClr val="000000">
                <a:alpha val="15000"/>
              </a:srgbClr>
            </a:outerShdw>
          </a:effectLst>
        </p:spPr>
      </p:sp>
      <p:sp>
        <p:nvSpPr>
          <p:cNvPr id="6" name="Text 4"/>
          <p:cNvSpPr/>
          <p:nvPr/>
        </p:nvSpPr>
        <p:spPr>
          <a:xfrm>
            <a:off x="3017520" y="1417320"/>
            <a:ext cx="3108960" cy="457200"/>
          </a:xfrm>
          <a:prstGeom prst="rect">
            <a:avLst/>
          </a:prstGeom>
          <a:noFill/>
          <a:ln/>
        </p:spPr>
        <p:txBody>
          <a:bodyPr wrap="square" rtlCol="0" anchor="ctr"/>
          <a:lstStyle/>
          <a:p>
            <a:pPr algn="ctr" indent="0" marL="0">
              <a:buNone/>
            </a:pPr>
            <a:r>
              <a:rPr lang="en-US" sz="1600" b="1" dirty="0">
                <a:solidFill>
                  <a:srgbClr val="FFFFFF"/>
                </a:solidFill>
                <a:latin typeface="Calibri" pitchFamily="34" charset="0"/>
                <a:ea typeface="Calibri" pitchFamily="34" charset="-122"/>
                <a:cs typeface="Calibri" pitchFamily="34" charset="-120"/>
              </a:rPr>
              <a:t>BMAD Documents</a:t>
            </a:r>
            <a:endParaRPr lang="en-US" sz="1600" dirty="0"/>
          </a:p>
          <a:p>
            <a:pPr algn="ctr" indent="0" marL="0">
              <a:buNone/>
            </a:pPr>
            <a:r>
              <a:rPr lang="en-US" sz="1600" b="1" dirty="0">
                <a:solidFill>
                  <a:srgbClr val="FFFFFF"/>
                </a:solidFill>
                <a:latin typeface="Calibri" pitchFamily="34" charset="0"/>
                <a:ea typeface="Calibri" pitchFamily="34" charset="-122"/>
                <a:cs typeface="Calibri" pitchFamily="34" charset="-120"/>
              </a:rPr>
              <a:t>in Git</a:t>
            </a:r>
            <a:endParaRPr lang="en-US" sz="1600" dirty="0"/>
          </a:p>
        </p:txBody>
      </p:sp>
      <p:sp>
        <p:nvSpPr>
          <p:cNvPr id="7" name="Text 5"/>
          <p:cNvSpPr/>
          <p:nvPr/>
        </p:nvSpPr>
        <p:spPr>
          <a:xfrm>
            <a:off x="3017520" y="1920240"/>
            <a:ext cx="3108960" cy="411480"/>
          </a:xfrm>
          <a:prstGeom prst="rect">
            <a:avLst/>
          </a:prstGeom>
          <a:noFill/>
          <a:ln/>
        </p:spPr>
        <p:txBody>
          <a:bodyPr wrap="square" rtlCol="0" anchor="ctr"/>
          <a:lstStyle/>
          <a:p>
            <a:pPr algn="ctr" indent="0" marL="0">
              <a:buNone/>
            </a:pPr>
            <a:r>
              <a:rPr lang="en-US" sz="900" dirty="0">
                <a:solidFill>
                  <a:srgbClr val="CCFBF1"/>
                </a:solidFill>
                <a:latin typeface="Consolas" pitchFamily="34" charset="0"/>
                <a:ea typeface="Consolas" pitchFamily="34" charset="-122"/>
                <a:cs typeface="Consolas" pitchFamily="34" charset="-120"/>
              </a:rPr>
              <a:t>epics.md • story files • architecture.md</a:t>
            </a:r>
            <a:endParaRPr lang="en-US" sz="900" dirty="0"/>
          </a:p>
          <a:p>
            <a:pPr algn="ctr" indent="0" marL="0">
              <a:buNone/>
            </a:pPr>
            <a:r>
              <a:rPr lang="en-US" sz="900" dirty="0">
                <a:solidFill>
                  <a:srgbClr val="CCFBF1"/>
                </a:solidFill>
                <a:latin typeface="Consolas" pitchFamily="34" charset="0"/>
                <a:ea typeface="Consolas" pitchFamily="34" charset="-122"/>
                <a:cs typeface="Consolas" pitchFamily="34" charset="-120"/>
              </a:rPr>
              <a:t>sprint-status.yaml • PRD • UX spec</a:t>
            </a:r>
            <a:endParaRPr lang="en-US" sz="900" dirty="0"/>
          </a:p>
        </p:txBody>
      </p:sp>
      <p:sp>
        <p:nvSpPr>
          <p:cNvPr id="8" name="Text 6"/>
          <p:cNvSpPr/>
          <p:nvPr/>
        </p:nvSpPr>
        <p:spPr>
          <a:xfrm>
            <a:off x="3017520" y="2377440"/>
            <a:ext cx="3108960" cy="320040"/>
          </a:xfrm>
          <a:prstGeom prst="rect">
            <a:avLst/>
          </a:prstGeom>
          <a:noFill/>
          <a:ln/>
        </p:spPr>
        <p:txBody>
          <a:bodyPr wrap="square" rtlCol="0" anchor="ctr"/>
          <a:lstStyle/>
          <a:p>
            <a:pPr algn="ctr" indent="0" marL="0">
              <a:buNone/>
            </a:pPr>
            <a:r>
              <a:rPr lang="en-US" sz="1000" i="1" dirty="0">
                <a:solidFill>
                  <a:srgbClr val="A7F3D0"/>
                </a:solidFill>
                <a:latin typeface="Calibri" pitchFamily="34" charset="0"/>
                <a:ea typeface="Calibri" pitchFamily="34" charset="-122"/>
                <a:cs typeface="Calibri" pitchFamily="34" charset="-120"/>
              </a:rPr>
              <a:t>AI Agent’s source of truth</a:t>
            </a:r>
            <a:endParaRPr lang="en-US" sz="1000" dirty="0"/>
          </a:p>
        </p:txBody>
      </p:sp>
      <p:sp>
        <p:nvSpPr>
          <p:cNvPr id="9" name="Shape 7"/>
          <p:cNvSpPr/>
          <p:nvPr/>
        </p:nvSpPr>
        <p:spPr>
          <a:xfrm>
            <a:off x="274320" y="1554480"/>
            <a:ext cx="2286000" cy="109728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0" name="Shape 8"/>
          <p:cNvSpPr/>
          <p:nvPr/>
        </p:nvSpPr>
        <p:spPr>
          <a:xfrm>
            <a:off x="274320" y="1554480"/>
            <a:ext cx="54864" cy="1097280"/>
          </a:xfrm>
          <a:prstGeom prst="rect">
            <a:avLst/>
          </a:prstGeom>
          <a:solidFill>
            <a:srgbClr val="0052CC"/>
          </a:solidFill>
          <a:ln/>
        </p:spPr>
      </p:sp>
      <p:sp>
        <p:nvSpPr>
          <p:cNvPr id="11" name="Text 9"/>
          <p:cNvSpPr/>
          <p:nvPr/>
        </p:nvSpPr>
        <p:spPr>
          <a:xfrm>
            <a:off x="457200" y="1600200"/>
            <a:ext cx="1920240" cy="274320"/>
          </a:xfrm>
          <a:prstGeom prst="rect">
            <a:avLst/>
          </a:prstGeom>
          <a:noFill/>
          <a:ln/>
        </p:spPr>
        <p:txBody>
          <a:bodyPr wrap="square" lIns="0" tIns="0" rIns="0" bIns="0" rtlCol="0" anchor="ctr"/>
          <a:lstStyle/>
          <a:p>
            <a:pPr indent="0" marL="0">
              <a:buNone/>
            </a:pPr>
            <a:r>
              <a:rPr lang="en-US" sz="1400" b="1" dirty="0">
                <a:solidFill>
                  <a:srgbClr val="FFFFFF"/>
                </a:solidFill>
                <a:latin typeface="Calibri" pitchFamily="34" charset="0"/>
                <a:ea typeface="Calibri" pitchFamily="34" charset="-122"/>
                <a:cs typeface="Calibri" pitchFamily="34" charset="-120"/>
              </a:rPr>
              <a:t>JIRA</a:t>
            </a:r>
            <a:endParaRPr lang="en-US" sz="1400" dirty="0"/>
          </a:p>
        </p:txBody>
      </p:sp>
      <p:sp>
        <p:nvSpPr>
          <p:cNvPr id="12" name="Text 10"/>
          <p:cNvSpPr/>
          <p:nvPr/>
        </p:nvSpPr>
        <p:spPr>
          <a:xfrm>
            <a:off x="457200" y="1920240"/>
            <a:ext cx="1920240" cy="640080"/>
          </a:xfrm>
          <a:prstGeom prst="rect">
            <a:avLst/>
          </a:prstGeom>
          <a:noFill/>
          <a:ln/>
        </p:spPr>
        <p:txBody>
          <a:bodyPr wrap="square" lIns="0" tIns="0" rIns="0" bIns="0" rtlCol="0" anchor="t"/>
          <a:lstStyle/>
          <a:p>
            <a:pPr indent="0" marL="0">
              <a:buNone/>
            </a:pPr>
            <a:r>
              <a:rPr lang="en-US" sz="850" dirty="0">
                <a:solidFill>
                  <a:srgbClr val="94A3B8"/>
                </a:solidFill>
                <a:latin typeface="Calibri" pitchFamily="34" charset="0"/>
                <a:ea typeface="Calibri" pitchFamily="34" charset="-122"/>
                <a:cs typeface="Calibri" pitchFamily="34" charset="-120"/>
              </a:rPr>
              <a:t>Epics, Stories, Sprint Board</a:t>
            </a:r>
            <a:endParaRPr lang="en-US" sz="850" dirty="0"/>
          </a:p>
          <a:p>
            <a:pPr indent="0" marL="0">
              <a:buNone/>
            </a:pPr>
            <a:r>
              <a:rPr lang="en-US" sz="850" dirty="0">
                <a:solidFill>
                  <a:srgbClr val="94A3B8"/>
                </a:solidFill>
                <a:latin typeface="Calibri" pitchFamily="34" charset="0"/>
                <a:ea typeface="Calibri" pitchFamily="34" charset="-122"/>
                <a:cs typeface="Calibri" pitchFamily="34" charset="-120"/>
              </a:rPr>
              <a:t>Status tracking, assignments</a:t>
            </a:r>
            <a:endParaRPr lang="en-US" sz="850" dirty="0"/>
          </a:p>
          <a:p>
            <a:pPr indent="0" marL="0">
              <a:buNone/>
            </a:pPr>
            <a:r>
              <a:rPr lang="en-US" sz="850" dirty="0">
                <a:solidFill>
                  <a:srgbClr val="94A3B8"/>
                </a:solidFill>
                <a:latin typeface="Calibri" pitchFamily="34" charset="0"/>
                <a:ea typeface="Calibri" pitchFamily="34" charset="-122"/>
                <a:cs typeface="Calibri" pitchFamily="34" charset="-120"/>
              </a:rPr>
              <a:t>Agent creates &amp; updates tickets</a:t>
            </a:r>
            <a:endParaRPr lang="en-US" sz="850" dirty="0"/>
          </a:p>
          <a:p>
            <a:pPr indent="0" marL="0">
              <a:buNone/>
            </a:pPr>
            <a:r>
              <a:rPr lang="en-US" sz="850" dirty="0">
                <a:solidFill>
                  <a:srgbClr val="94A3B8"/>
                </a:solidFill>
                <a:latin typeface="Calibri" pitchFamily="34" charset="0"/>
                <a:ea typeface="Calibri" pitchFamily="34" charset="-122"/>
                <a:cs typeface="Calibri" pitchFamily="34" charset="-120"/>
              </a:rPr>
              <a:t>via MCP / REST API</a:t>
            </a:r>
            <a:endParaRPr lang="en-US" sz="850" dirty="0"/>
          </a:p>
        </p:txBody>
      </p:sp>
      <p:sp>
        <p:nvSpPr>
          <p:cNvPr id="13" name="Text 11"/>
          <p:cNvSpPr/>
          <p:nvPr/>
        </p:nvSpPr>
        <p:spPr>
          <a:xfrm>
            <a:off x="2606040" y="1828800"/>
            <a:ext cx="411480" cy="457200"/>
          </a:xfrm>
          <a:prstGeom prst="rect">
            <a:avLst/>
          </a:prstGeom>
          <a:noFill/>
          <a:ln/>
        </p:spPr>
        <p:txBody>
          <a:bodyPr wrap="square" rtlCol="0" anchor="ctr"/>
          <a:lstStyle/>
          <a:p>
            <a:pPr algn="ctr" indent="0" marL="0">
              <a:buNone/>
            </a:pPr>
            <a:r>
              <a:rPr lang="en-US" sz="2200" dirty="0">
                <a:solidFill>
                  <a:srgbClr val="0052CC"/>
                </a:solidFill>
              </a:rPr>
              <a:t>↔</a:t>
            </a:r>
            <a:endParaRPr lang="en-US" sz="2200" dirty="0"/>
          </a:p>
        </p:txBody>
      </p:sp>
      <p:sp>
        <p:nvSpPr>
          <p:cNvPr id="14" name="Shape 12"/>
          <p:cNvSpPr/>
          <p:nvPr/>
        </p:nvSpPr>
        <p:spPr>
          <a:xfrm>
            <a:off x="6583680" y="1554480"/>
            <a:ext cx="2286000" cy="109728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5" name="Shape 13"/>
          <p:cNvSpPr/>
          <p:nvPr/>
        </p:nvSpPr>
        <p:spPr>
          <a:xfrm>
            <a:off x="6583680" y="1554480"/>
            <a:ext cx="54864" cy="1097280"/>
          </a:xfrm>
          <a:prstGeom prst="rect">
            <a:avLst/>
          </a:prstGeom>
          <a:solidFill>
            <a:srgbClr val="F05032"/>
          </a:solidFill>
          <a:ln/>
        </p:spPr>
      </p:sp>
      <p:sp>
        <p:nvSpPr>
          <p:cNvPr id="16" name="Text 14"/>
          <p:cNvSpPr/>
          <p:nvPr/>
        </p:nvSpPr>
        <p:spPr>
          <a:xfrm>
            <a:off x="6766560" y="1600200"/>
            <a:ext cx="1920240" cy="274320"/>
          </a:xfrm>
          <a:prstGeom prst="rect">
            <a:avLst/>
          </a:prstGeom>
          <a:noFill/>
          <a:ln/>
        </p:spPr>
        <p:txBody>
          <a:bodyPr wrap="square" lIns="0" tIns="0" rIns="0" bIns="0" rtlCol="0" anchor="ctr"/>
          <a:lstStyle/>
          <a:p>
            <a:pPr indent="0" marL="0">
              <a:buNone/>
            </a:pPr>
            <a:r>
              <a:rPr lang="en-US" sz="1400" b="1" dirty="0">
                <a:solidFill>
                  <a:srgbClr val="FFFFFF"/>
                </a:solidFill>
                <a:latin typeface="Calibri" pitchFamily="34" charset="0"/>
                <a:ea typeface="Calibri" pitchFamily="34" charset="-122"/>
                <a:cs typeface="Calibri" pitchFamily="34" charset="-120"/>
              </a:rPr>
              <a:t>CI/CD Pipeline</a:t>
            </a:r>
            <a:endParaRPr lang="en-US" sz="1400" dirty="0"/>
          </a:p>
        </p:txBody>
      </p:sp>
      <p:sp>
        <p:nvSpPr>
          <p:cNvPr id="17" name="Text 15"/>
          <p:cNvSpPr/>
          <p:nvPr/>
        </p:nvSpPr>
        <p:spPr>
          <a:xfrm>
            <a:off x="6766560" y="1920240"/>
            <a:ext cx="1920240" cy="640080"/>
          </a:xfrm>
          <a:prstGeom prst="rect">
            <a:avLst/>
          </a:prstGeom>
          <a:noFill/>
          <a:ln/>
        </p:spPr>
        <p:txBody>
          <a:bodyPr wrap="square" lIns="0" tIns="0" rIns="0" bIns="0" rtlCol="0" anchor="t"/>
          <a:lstStyle/>
          <a:p>
            <a:pPr indent="0" marL="0">
              <a:buNone/>
            </a:pPr>
            <a:r>
              <a:rPr lang="en-US" sz="850" dirty="0">
                <a:solidFill>
                  <a:srgbClr val="94A3B8"/>
                </a:solidFill>
                <a:latin typeface="Calibri" pitchFamily="34" charset="0"/>
                <a:ea typeface="Calibri" pitchFamily="34" charset="-122"/>
                <a:cs typeface="Calibri" pitchFamily="34" charset="-120"/>
              </a:rPr>
              <a:t>Jenkins / GitLab CI</a:t>
            </a:r>
            <a:endParaRPr lang="en-US" sz="850" dirty="0"/>
          </a:p>
          <a:p>
            <a:pPr indent="0" marL="0">
              <a:buNone/>
            </a:pPr>
            <a:r>
              <a:rPr lang="en-US" sz="850" dirty="0">
                <a:solidFill>
                  <a:srgbClr val="94A3B8"/>
                </a:solidFill>
                <a:latin typeface="Calibri" pitchFamily="34" charset="0"/>
                <a:ea typeface="Calibri" pitchFamily="34" charset="-122"/>
                <a:cs typeface="Calibri" pitchFamily="34" charset="-120"/>
              </a:rPr>
              <a:t>Build, test, deploy</a:t>
            </a:r>
            <a:endParaRPr lang="en-US" sz="850" dirty="0"/>
          </a:p>
          <a:p>
            <a:pPr indent="0" marL="0">
              <a:buNone/>
            </a:pPr>
            <a:r>
              <a:rPr lang="en-US" sz="850" dirty="0">
                <a:solidFill>
                  <a:srgbClr val="94A3B8"/>
                </a:solidFill>
                <a:latin typeface="Calibri" pitchFamily="34" charset="0"/>
                <a:ea typeface="Calibri" pitchFamily="34" charset="-122"/>
                <a:cs typeface="Calibri" pitchFamily="34" charset="-120"/>
              </a:rPr>
              <a:t>Unchanged — same pipeline</a:t>
            </a:r>
            <a:endParaRPr lang="en-US" sz="850" dirty="0"/>
          </a:p>
          <a:p>
            <a:pPr indent="0" marL="0">
              <a:buNone/>
            </a:pPr>
            <a:r>
              <a:rPr lang="en-US" sz="850" dirty="0">
                <a:solidFill>
                  <a:srgbClr val="94A3B8"/>
                </a:solidFill>
                <a:latin typeface="Calibri" pitchFamily="34" charset="0"/>
                <a:ea typeface="Calibri" pitchFamily="34" charset="-122"/>
                <a:cs typeface="Calibri" pitchFamily="34" charset="-120"/>
              </a:rPr>
              <a:t>whether human or AI wrote code</a:t>
            </a:r>
            <a:endParaRPr lang="en-US" sz="850" dirty="0"/>
          </a:p>
        </p:txBody>
      </p:sp>
      <p:sp>
        <p:nvSpPr>
          <p:cNvPr id="18" name="Text 16"/>
          <p:cNvSpPr/>
          <p:nvPr/>
        </p:nvSpPr>
        <p:spPr>
          <a:xfrm>
            <a:off x="6126480" y="1828800"/>
            <a:ext cx="411480" cy="457200"/>
          </a:xfrm>
          <a:prstGeom prst="rect">
            <a:avLst/>
          </a:prstGeom>
          <a:noFill/>
          <a:ln/>
        </p:spPr>
        <p:txBody>
          <a:bodyPr wrap="square" rtlCol="0" anchor="ctr"/>
          <a:lstStyle/>
          <a:p>
            <a:pPr algn="ctr" indent="0" marL="0">
              <a:buNone/>
            </a:pPr>
            <a:r>
              <a:rPr lang="en-US" sz="2200" dirty="0">
                <a:solidFill>
                  <a:srgbClr val="F05032"/>
                </a:solidFill>
              </a:rPr>
              <a:t>↔</a:t>
            </a:r>
            <a:endParaRPr lang="en-US" sz="2200" dirty="0"/>
          </a:p>
        </p:txBody>
      </p:sp>
      <p:sp>
        <p:nvSpPr>
          <p:cNvPr id="19" name="Shape 17"/>
          <p:cNvSpPr/>
          <p:nvPr/>
        </p:nvSpPr>
        <p:spPr>
          <a:xfrm>
            <a:off x="274320" y="3108960"/>
            <a:ext cx="2651760" cy="128016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20" name="Shape 18"/>
          <p:cNvSpPr/>
          <p:nvPr/>
        </p:nvSpPr>
        <p:spPr>
          <a:xfrm>
            <a:off x="274320" y="3108960"/>
            <a:ext cx="2651760" cy="45720"/>
          </a:xfrm>
          <a:prstGeom prst="rect">
            <a:avLst/>
          </a:prstGeom>
          <a:solidFill>
            <a:srgbClr val="1868DB"/>
          </a:solidFill>
          <a:ln/>
        </p:spPr>
      </p:sp>
      <p:sp>
        <p:nvSpPr>
          <p:cNvPr id="21" name="Text 19"/>
          <p:cNvSpPr/>
          <p:nvPr/>
        </p:nvSpPr>
        <p:spPr>
          <a:xfrm>
            <a:off x="411480" y="3200400"/>
            <a:ext cx="2377440" cy="27432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Confluence</a:t>
            </a:r>
            <a:endParaRPr lang="en-US" sz="1200" dirty="0"/>
          </a:p>
        </p:txBody>
      </p:sp>
      <p:sp>
        <p:nvSpPr>
          <p:cNvPr id="22" name="Text 20"/>
          <p:cNvSpPr/>
          <p:nvPr/>
        </p:nvSpPr>
        <p:spPr>
          <a:xfrm>
            <a:off x="411480" y="3474720"/>
            <a:ext cx="2377440" cy="502920"/>
          </a:xfrm>
          <a:prstGeom prst="rect">
            <a:avLst/>
          </a:prstGeom>
          <a:noFill/>
          <a:ln/>
        </p:spPr>
        <p:txBody>
          <a:bodyPr wrap="square" lIns="0" tIns="0" rIns="0" bIns="0" rtlCol="0" anchor="t"/>
          <a:lstStyle/>
          <a:p>
            <a:pPr indent="0" marL="0">
              <a:buNone/>
            </a:pPr>
            <a:r>
              <a:rPr lang="en-US" sz="850" dirty="0">
                <a:solidFill>
                  <a:srgbClr val="94A3B8"/>
                </a:solidFill>
                <a:latin typeface="Calibri" pitchFamily="34" charset="0"/>
                <a:ea typeface="Calibri" pitchFamily="34" charset="-122"/>
                <a:cs typeface="Calibri" pitchFamily="34" charset="-120"/>
              </a:rPr>
              <a:t>Org-level standards,</a:t>
            </a:r>
            <a:endParaRPr lang="en-US" sz="850" dirty="0"/>
          </a:p>
          <a:p>
            <a:pPr indent="0" marL="0">
              <a:buNone/>
            </a:pPr>
            <a:r>
              <a:rPr lang="en-US" sz="850" dirty="0">
                <a:solidFill>
                  <a:srgbClr val="94A3B8"/>
                </a:solidFill>
                <a:latin typeface="Calibri" pitchFamily="34" charset="0"/>
                <a:ea typeface="Calibri" pitchFamily="34" charset="-122"/>
                <a:cs typeface="Calibri" pitchFamily="34" charset="-120"/>
              </a:rPr>
              <a:t>DOD/DOR definitions,</a:t>
            </a:r>
            <a:endParaRPr lang="en-US" sz="850" dirty="0"/>
          </a:p>
          <a:p>
            <a:pPr indent="0" marL="0">
              <a:buNone/>
            </a:pPr>
            <a:r>
              <a:rPr lang="en-US" sz="850" dirty="0">
                <a:solidFill>
                  <a:srgbClr val="94A3B8"/>
                </a:solidFill>
                <a:latin typeface="Calibri" pitchFamily="34" charset="0"/>
                <a:ea typeface="Calibri" pitchFamily="34" charset="-122"/>
                <a:cs typeface="Calibri" pitchFamily="34" charset="-120"/>
              </a:rPr>
              <a:t>team guidelines</a:t>
            </a:r>
            <a:endParaRPr lang="en-US" sz="850" dirty="0"/>
          </a:p>
        </p:txBody>
      </p:sp>
      <p:sp>
        <p:nvSpPr>
          <p:cNvPr id="23" name="Text 21"/>
          <p:cNvSpPr/>
          <p:nvPr/>
        </p:nvSpPr>
        <p:spPr>
          <a:xfrm>
            <a:off x="411480" y="4023360"/>
            <a:ext cx="2377440" cy="228600"/>
          </a:xfrm>
          <a:prstGeom prst="rect">
            <a:avLst/>
          </a:prstGeom>
          <a:noFill/>
          <a:ln/>
        </p:spPr>
        <p:txBody>
          <a:bodyPr wrap="square" lIns="0" tIns="0" rIns="0" bIns="0" rtlCol="0" anchor="ctr"/>
          <a:lstStyle/>
          <a:p>
            <a:pPr indent="0" marL="0">
              <a:buNone/>
            </a:pPr>
            <a:r>
              <a:rPr lang="en-US" sz="800" i="1" dirty="0">
                <a:solidFill>
                  <a:srgbClr val="14B8A6"/>
                </a:solidFill>
                <a:latin typeface="Calibri" pitchFamily="34" charset="0"/>
                <a:ea typeface="Calibri" pitchFamily="34" charset="-122"/>
                <a:cs typeface="Calibri" pitchFamily="34" charset="-120"/>
              </a:rPr>
              <a:t>Org knowledge only</a:t>
            </a:r>
            <a:endParaRPr lang="en-US" sz="800" dirty="0"/>
          </a:p>
        </p:txBody>
      </p:sp>
      <p:sp>
        <p:nvSpPr>
          <p:cNvPr id="24" name="Shape 22"/>
          <p:cNvSpPr/>
          <p:nvPr/>
        </p:nvSpPr>
        <p:spPr>
          <a:xfrm>
            <a:off x="3200400" y="3108960"/>
            <a:ext cx="2651760" cy="128016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25" name="Shape 23"/>
          <p:cNvSpPr/>
          <p:nvPr/>
        </p:nvSpPr>
        <p:spPr>
          <a:xfrm>
            <a:off x="3200400" y="3108960"/>
            <a:ext cx="2651760" cy="45720"/>
          </a:xfrm>
          <a:prstGeom prst="rect">
            <a:avLst/>
          </a:prstGeom>
          <a:solidFill>
            <a:srgbClr val="40BE46"/>
          </a:solidFill>
          <a:ln/>
        </p:spPr>
      </p:sp>
      <p:sp>
        <p:nvSpPr>
          <p:cNvPr id="26" name="Text 24"/>
          <p:cNvSpPr/>
          <p:nvPr/>
        </p:nvSpPr>
        <p:spPr>
          <a:xfrm>
            <a:off x="3337560" y="3200400"/>
            <a:ext cx="2377440" cy="27432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Artifactory</a:t>
            </a:r>
            <a:endParaRPr lang="en-US" sz="1200" dirty="0"/>
          </a:p>
        </p:txBody>
      </p:sp>
      <p:sp>
        <p:nvSpPr>
          <p:cNvPr id="27" name="Text 25"/>
          <p:cNvSpPr/>
          <p:nvPr/>
        </p:nvSpPr>
        <p:spPr>
          <a:xfrm>
            <a:off x="3337560" y="3474720"/>
            <a:ext cx="2377440" cy="502920"/>
          </a:xfrm>
          <a:prstGeom prst="rect">
            <a:avLst/>
          </a:prstGeom>
          <a:noFill/>
          <a:ln/>
        </p:spPr>
        <p:txBody>
          <a:bodyPr wrap="square" lIns="0" tIns="0" rIns="0" bIns="0" rtlCol="0" anchor="t"/>
          <a:lstStyle/>
          <a:p>
            <a:pPr indent="0" marL="0">
              <a:buNone/>
            </a:pPr>
            <a:r>
              <a:rPr lang="en-US" sz="850" dirty="0">
                <a:solidFill>
                  <a:srgbClr val="94A3B8"/>
                </a:solidFill>
                <a:latin typeface="Calibri" pitchFamily="34" charset="0"/>
                <a:ea typeface="Calibri" pitchFamily="34" charset="-122"/>
                <a:cs typeface="Calibri" pitchFamily="34" charset="-120"/>
              </a:rPr>
              <a:t>Build artifacts, Docker</a:t>
            </a:r>
            <a:endParaRPr lang="en-US" sz="850" dirty="0"/>
          </a:p>
          <a:p>
            <a:pPr indent="0" marL="0">
              <a:buNone/>
            </a:pPr>
            <a:r>
              <a:rPr lang="en-US" sz="850" dirty="0">
                <a:solidFill>
                  <a:srgbClr val="94A3B8"/>
                </a:solidFill>
                <a:latin typeface="Calibri" pitchFamily="34" charset="0"/>
                <a:ea typeface="Calibri" pitchFamily="34" charset="-122"/>
                <a:cs typeface="Calibri" pitchFamily="34" charset="-120"/>
              </a:rPr>
              <a:t>images, deployments.</a:t>
            </a:r>
            <a:endParaRPr lang="en-US" sz="850" dirty="0"/>
          </a:p>
          <a:p>
            <a:pPr indent="0" marL="0">
              <a:buNone/>
            </a:pPr>
            <a:r>
              <a:rPr lang="en-US" sz="850" dirty="0">
                <a:solidFill>
                  <a:srgbClr val="94A3B8"/>
                </a:solidFill>
                <a:latin typeface="Calibri" pitchFamily="34" charset="0"/>
                <a:ea typeface="Calibri" pitchFamily="34" charset="-122"/>
                <a:cs typeface="Calibri" pitchFamily="34" charset="-120"/>
              </a:rPr>
              <a:t>Completely unchanged</a:t>
            </a:r>
            <a:endParaRPr lang="en-US" sz="850" dirty="0"/>
          </a:p>
        </p:txBody>
      </p:sp>
      <p:sp>
        <p:nvSpPr>
          <p:cNvPr id="28" name="Text 26"/>
          <p:cNvSpPr/>
          <p:nvPr/>
        </p:nvSpPr>
        <p:spPr>
          <a:xfrm>
            <a:off x="3337560" y="4023360"/>
            <a:ext cx="2377440" cy="228600"/>
          </a:xfrm>
          <a:prstGeom prst="rect">
            <a:avLst/>
          </a:prstGeom>
          <a:noFill/>
          <a:ln/>
        </p:spPr>
        <p:txBody>
          <a:bodyPr wrap="square" lIns="0" tIns="0" rIns="0" bIns="0" rtlCol="0" anchor="ctr"/>
          <a:lstStyle/>
          <a:p>
            <a:pPr indent="0" marL="0">
              <a:buNone/>
            </a:pPr>
            <a:r>
              <a:rPr lang="en-US" sz="800" i="1" dirty="0">
                <a:solidFill>
                  <a:srgbClr val="14B8A6"/>
                </a:solidFill>
                <a:latin typeface="Calibri" pitchFamily="34" charset="0"/>
                <a:ea typeface="Calibri" pitchFamily="34" charset="-122"/>
                <a:cs typeface="Calibri" pitchFamily="34" charset="-120"/>
              </a:rPr>
              <a:t>Unchanged</a:t>
            </a:r>
            <a:endParaRPr lang="en-US" sz="800" dirty="0"/>
          </a:p>
        </p:txBody>
      </p:sp>
      <p:sp>
        <p:nvSpPr>
          <p:cNvPr id="29" name="Shape 27"/>
          <p:cNvSpPr/>
          <p:nvPr/>
        </p:nvSpPr>
        <p:spPr>
          <a:xfrm>
            <a:off x="6126480" y="3108960"/>
            <a:ext cx="2651760" cy="128016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30" name="Shape 28"/>
          <p:cNvSpPr/>
          <p:nvPr/>
        </p:nvSpPr>
        <p:spPr>
          <a:xfrm>
            <a:off x="6126480" y="3108960"/>
            <a:ext cx="2651760" cy="45720"/>
          </a:xfrm>
          <a:prstGeom prst="rect">
            <a:avLst/>
          </a:prstGeom>
          <a:solidFill>
            <a:srgbClr val="F05032"/>
          </a:solidFill>
          <a:ln/>
        </p:spPr>
      </p:sp>
      <p:sp>
        <p:nvSpPr>
          <p:cNvPr id="31" name="Text 29"/>
          <p:cNvSpPr/>
          <p:nvPr/>
        </p:nvSpPr>
        <p:spPr>
          <a:xfrm>
            <a:off x="6263640" y="3200400"/>
            <a:ext cx="2377440" cy="27432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Git (GitLab/GitHub)</a:t>
            </a:r>
            <a:endParaRPr lang="en-US" sz="1200" dirty="0"/>
          </a:p>
        </p:txBody>
      </p:sp>
      <p:sp>
        <p:nvSpPr>
          <p:cNvPr id="32" name="Text 30"/>
          <p:cNvSpPr/>
          <p:nvPr/>
        </p:nvSpPr>
        <p:spPr>
          <a:xfrm>
            <a:off x="6263640" y="3474720"/>
            <a:ext cx="2377440" cy="502920"/>
          </a:xfrm>
          <a:prstGeom prst="rect">
            <a:avLst/>
          </a:prstGeom>
          <a:noFill/>
          <a:ln/>
        </p:spPr>
        <p:txBody>
          <a:bodyPr wrap="square" lIns="0" tIns="0" rIns="0" bIns="0" rtlCol="0" anchor="t"/>
          <a:lstStyle/>
          <a:p>
            <a:pPr indent="0" marL="0">
              <a:buNone/>
            </a:pPr>
            <a:r>
              <a:rPr lang="en-US" sz="850" dirty="0">
                <a:solidFill>
                  <a:srgbClr val="94A3B8"/>
                </a:solidFill>
                <a:latin typeface="Calibri" pitchFamily="34" charset="0"/>
                <a:ea typeface="Calibri" pitchFamily="34" charset="-122"/>
                <a:cs typeface="Calibri" pitchFamily="34" charset="-120"/>
              </a:rPr>
              <a:t>Code + BMAD docs live here.</a:t>
            </a:r>
            <a:endParaRPr lang="en-US" sz="850" dirty="0"/>
          </a:p>
          <a:p>
            <a:pPr indent="0" marL="0">
              <a:buNone/>
            </a:pPr>
            <a:r>
              <a:rPr lang="en-US" sz="850" dirty="0">
                <a:solidFill>
                  <a:srgbClr val="94A3B8"/>
                </a:solidFill>
                <a:latin typeface="Calibri" pitchFamily="34" charset="0"/>
                <a:ea typeface="Calibri" pitchFamily="34" charset="-122"/>
                <a:cs typeface="Calibri" pitchFamily="34" charset="-120"/>
              </a:rPr>
              <a:t>More important than ever —</a:t>
            </a:r>
            <a:endParaRPr lang="en-US" sz="850" dirty="0"/>
          </a:p>
          <a:p>
            <a:pPr indent="0" marL="0">
              <a:buNone/>
            </a:pPr>
            <a:r>
              <a:rPr lang="en-US" sz="850" dirty="0">
                <a:solidFill>
                  <a:srgbClr val="94A3B8"/>
                </a:solidFill>
                <a:latin typeface="Calibri" pitchFamily="34" charset="0"/>
                <a:ea typeface="Calibri" pitchFamily="34" charset="-122"/>
                <a:cs typeface="Calibri" pitchFamily="34" charset="-120"/>
              </a:rPr>
              <a:t>now both code AND context</a:t>
            </a:r>
            <a:endParaRPr lang="en-US" sz="850" dirty="0"/>
          </a:p>
        </p:txBody>
      </p:sp>
      <p:sp>
        <p:nvSpPr>
          <p:cNvPr id="33" name="Text 31"/>
          <p:cNvSpPr/>
          <p:nvPr/>
        </p:nvSpPr>
        <p:spPr>
          <a:xfrm>
            <a:off x="6263640" y="4023360"/>
            <a:ext cx="2377440" cy="228600"/>
          </a:xfrm>
          <a:prstGeom prst="rect">
            <a:avLst/>
          </a:prstGeom>
          <a:noFill/>
          <a:ln/>
        </p:spPr>
        <p:txBody>
          <a:bodyPr wrap="square" lIns="0" tIns="0" rIns="0" bIns="0" rtlCol="0" anchor="ctr"/>
          <a:lstStyle/>
          <a:p>
            <a:pPr indent="0" marL="0">
              <a:buNone/>
            </a:pPr>
            <a:r>
              <a:rPr lang="en-US" sz="800" i="1" dirty="0">
                <a:solidFill>
                  <a:srgbClr val="14B8A6"/>
                </a:solidFill>
                <a:latin typeface="Calibri" pitchFamily="34" charset="0"/>
                <a:ea typeface="Calibri" pitchFamily="34" charset="-122"/>
                <a:cs typeface="Calibri" pitchFamily="34" charset="-120"/>
              </a:rPr>
              <a:t>Expanded role</a:t>
            </a:r>
            <a:endParaRPr lang="en-US" sz="800" dirty="0"/>
          </a:p>
        </p:txBody>
      </p:sp>
      <p:sp>
        <p:nvSpPr>
          <p:cNvPr id="34" name="Text 32"/>
          <p:cNvSpPr/>
          <p:nvPr/>
        </p:nvSpPr>
        <p:spPr>
          <a:xfrm>
            <a:off x="1371600" y="2880360"/>
            <a:ext cx="274320" cy="228600"/>
          </a:xfrm>
          <a:prstGeom prst="rect">
            <a:avLst/>
          </a:prstGeom>
          <a:noFill/>
          <a:ln/>
        </p:spPr>
        <p:txBody>
          <a:bodyPr wrap="square" rtlCol="0" anchor="ctr"/>
          <a:lstStyle/>
          <a:p>
            <a:pPr algn="ctr" indent="0" marL="0">
              <a:buNone/>
            </a:pPr>
            <a:r>
              <a:rPr lang="en-US" sz="1000" dirty="0">
                <a:solidFill>
                  <a:srgbClr val="0D9488"/>
                </a:solidFill>
              </a:rPr>
              <a:t>▲</a:t>
            </a:r>
            <a:endParaRPr lang="en-US" sz="1000" dirty="0"/>
          </a:p>
        </p:txBody>
      </p:sp>
      <p:sp>
        <p:nvSpPr>
          <p:cNvPr id="35" name="Text 33"/>
          <p:cNvSpPr/>
          <p:nvPr/>
        </p:nvSpPr>
        <p:spPr>
          <a:xfrm>
            <a:off x="4297680" y="2880360"/>
            <a:ext cx="274320" cy="228600"/>
          </a:xfrm>
          <a:prstGeom prst="rect">
            <a:avLst/>
          </a:prstGeom>
          <a:noFill/>
          <a:ln/>
        </p:spPr>
        <p:txBody>
          <a:bodyPr wrap="square" rtlCol="0" anchor="ctr"/>
          <a:lstStyle/>
          <a:p>
            <a:pPr algn="ctr" indent="0" marL="0">
              <a:buNone/>
            </a:pPr>
            <a:r>
              <a:rPr lang="en-US" sz="1000" dirty="0">
                <a:solidFill>
                  <a:srgbClr val="0D9488"/>
                </a:solidFill>
              </a:rPr>
              <a:t>▲</a:t>
            </a:r>
            <a:endParaRPr lang="en-US" sz="1000" dirty="0"/>
          </a:p>
        </p:txBody>
      </p:sp>
      <p:sp>
        <p:nvSpPr>
          <p:cNvPr id="36" name="Text 34"/>
          <p:cNvSpPr/>
          <p:nvPr/>
        </p:nvSpPr>
        <p:spPr>
          <a:xfrm>
            <a:off x="7223760" y="2880360"/>
            <a:ext cx="274320" cy="228600"/>
          </a:xfrm>
          <a:prstGeom prst="rect">
            <a:avLst/>
          </a:prstGeom>
          <a:noFill/>
          <a:ln/>
        </p:spPr>
        <p:txBody>
          <a:bodyPr wrap="square" rtlCol="0" anchor="ctr"/>
          <a:lstStyle/>
          <a:p>
            <a:pPr algn="ctr" indent="0" marL="0">
              <a:buNone/>
            </a:pPr>
            <a:r>
              <a:rPr lang="en-US" sz="1000" dirty="0">
                <a:solidFill>
                  <a:srgbClr val="0D9488"/>
                </a:solidFill>
              </a:rPr>
              <a:t>▲</a:t>
            </a:r>
            <a:endParaRPr lang="en-US" sz="1000" dirty="0"/>
          </a:p>
        </p:txBody>
      </p:sp>
      <p:sp>
        <p:nvSpPr>
          <p:cNvPr id="37" name="Text 35"/>
          <p:cNvSpPr/>
          <p:nvPr/>
        </p:nvSpPr>
        <p:spPr>
          <a:xfrm>
            <a:off x="274320" y="4663440"/>
            <a:ext cx="8595360" cy="274320"/>
          </a:xfrm>
          <a:prstGeom prst="rect">
            <a:avLst/>
          </a:prstGeom>
          <a:noFill/>
          <a:ln/>
        </p:spPr>
        <p:txBody>
          <a:bodyPr wrap="square" rtlCol="0" anchor="ctr"/>
          <a:lstStyle/>
          <a:p>
            <a:pPr algn="ctr" indent="0" marL="0">
              <a:buNone/>
            </a:pPr>
            <a:r>
              <a:rPr lang="en-US" sz="1000" i="1" dirty="0">
                <a:solidFill>
                  <a:srgbClr val="F59E0B"/>
                </a:solidFill>
                <a:latin typeface="Calibri" pitchFamily="34" charset="0"/>
                <a:ea typeface="Calibri" pitchFamily="34" charset="-122"/>
                <a:cs typeface="Calibri" pitchFamily="34" charset="-120"/>
              </a:rPr>
              <a:t>Most of your tooling stays exactly the same. JIRA gains agent integration. Git gains documentation.</a:t>
            </a:r>
            <a:endParaRPr lang="en-US" sz="1000" dirty="0"/>
          </a:p>
        </p:txBody>
      </p:sp>
      <p:sp>
        <p:nvSpPr>
          <p:cNvPr id="38" name="Text 36"/>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85 / 100</a:t>
            </a:r>
            <a:endParaRPr lang="en-US" sz="800"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name="Slide 86">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BMAD + JIRA — Agent-Managed Lifecycle</a:t>
            </a:r>
            <a:endParaRPr lang="en-US" sz="2600" dirty="0"/>
          </a:p>
        </p:txBody>
      </p:sp>
      <p:sp>
        <p:nvSpPr>
          <p:cNvPr id="5" name="Shape 3"/>
          <p:cNvSpPr/>
          <p:nvPr/>
        </p:nvSpPr>
        <p:spPr>
          <a:xfrm>
            <a:off x="457200" y="1005840"/>
            <a:ext cx="3840480" cy="731520"/>
          </a:xfrm>
          <a:prstGeom prst="rect">
            <a:avLst/>
          </a:prstGeom>
          <a:solidFill>
            <a:srgbClr val="0F1B2D"/>
          </a:solidFill>
          <a:ln/>
        </p:spPr>
      </p:sp>
      <p:sp>
        <p:nvSpPr>
          <p:cNvPr id="6" name="Text 4"/>
          <p:cNvSpPr/>
          <p:nvPr/>
        </p:nvSpPr>
        <p:spPr>
          <a:xfrm>
            <a:off x="640080" y="1024128"/>
            <a:ext cx="3474720" cy="274320"/>
          </a:xfrm>
          <a:prstGeom prst="rect">
            <a:avLst/>
          </a:prstGeom>
          <a:noFill/>
          <a:ln/>
        </p:spPr>
        <p:txBody>
          <a:bodyPr wrap="square" lIns="0" tIns="0" rIns="0" bIns="0" rtlCol="0" anchor="ctr"/>
          <a:lstStyle/>
          <a:p>
            <a:pPr indent="0" marL="0">
              <a:buNone/>
            </a:pPr>
            <a:r>
              <a:rPr lang="en-US" sz="1200" b="1" dirty="0">
                <a:solidFill>
                  <a:srgbClr val="14B8A6"/>
                </a:solidFill>
                <a:latin typeface="Calibri" pitchFamily="34" charset="0"/>
                <a:ea typeface="Calibri" pitchFamily="34" charset="-122"/>
                <a:cs typeface="Calibri" pitchFamily="34" charset="-120"/>
              </a:rPr>
              <a:t>BMAD World (Git)</a:t>
            </a:r>
            <a:endParaRPr lang="en-US" sz="1200" dirty="0"/>
          </a:p>
        </p:txBody>
      </p:sp>
      <p:sp>
        <p:nvSpPr>
          <p:cNvPr id="7" name="Text 5"/>
          <p:cNvSpPr/>
          <p:nvPr/>
        </p:nvSpPr>
        <p:spPr>
          <a:xfrm>
            <a:off x="640080" y="1298448"/>
            <a:ext cx="3474720" cy="365760"/>
          </a:xfrm>
          <a:prstGeom prst="rect">
            <a:avLst/>
          </a:prstGeom>
          <a:noFill/>
          <a:ln/>
        </p:spPr>
        <p:txBody>
          <a:bodyPr wrap="square" lIns="0" tIns="0" rIns="0" bIns="0" rtlCol="0" anchor="t"/>
          <a:lstStyle/>
          <a:p>
            <a:pPr indent="0" marL="0">
              <a:buNone/>
            </a:pPr>
            <a:r>
              <a:rPr lang="en-US" sz="950" dirty="0">
                <a:solidFill>
                  <a:srgbClr val="94A3B8"/>
                </a:solidFill>
                <a:latin typeface="Calibri" pitchFamily="34" charset="0"/>
                <a:ea typeface="Calibri" pitchFamily="34" charset="-122"/>
                <a:cs typeface="Calibri" pitchFamily="34" charset="-120"/>
              </a:rPr>
              <a:t>Rich content: AC, tasks, arch refs, deps.</a:t>
            </a:r>
            <a:endParaRPr lang="en-US" sz="950" dirty="0"/>
          </a:p>
          <a:p>
            <a:pPr indent="0" marL="0">
              <a:buNone/>
            </a:pPr>
            <a:r>
              <a:rPr lang="en-US" sz="950" dirty="0">
                <a:solidFill>
                  <a:srgbClr val="94A3B8"/>
                </a:solidFill>
                <a:latin typeface="Calibri" pitchFamily="34" charset="0"/>
                <a:ea typeface="Calibri" pitchFamily="34" charset="-122"/>
                <a:cs typeface="Calibri" pitchFamily="34" charset="-120"/>
              </a:rPr>
              <a:t>AI agents read this to do their work.</a:t>
            </a:r>
            <a:endParaRPr lang="en-US" sz="950" dirty="0"/>
          </a:p>
        </p:txBody>
      </p:sp>
      <p:sp>
        <p:nvSpPr>
          <p:cNvPr id="8" name="Shape 6"/>
          <p:cNvSpPr/>
          <p:nvPr/>
        </p:nvSpPr>
        <p:spPr>
          <a:xfrm>
            <a:off x="4846320" y="1005840"/>
            <a:ext cx="3840480" cy="731520"/>
          </a:xfrm>
          <a:prstGeom prst="rect">
            <a:avLst/>
          </a:prstGeom>
          <a:solidFill>
            <a:srgbClr val="0F1B2D"/>
          </a:solidFill>
          <a:ln/>
        </p:spPr>
      </p:sp>
      <p:sp>
        <p:nvSpPr>
          <p:cNvPr id="9" name="Text 7"/>
          <p:cNvSpPr/>
          <p:nvPr/>
        </p:nvSpPr>
        <p:spPr>
          <a:xfrm>
            <a:off x="5029200" y="1024128"/>
            <a:ext cx="3474720" cy="274320"/>
          </a:xfrm>
          <a:prstGeom prst="rect">
            <a:avLst/>
          </a:prstGeom>
          <a:noFill/>
          <a:ln/>
        </p:spPr>
        <p:txBody>
          <a:bodyPr wrap="square" lIns="0" tIns="0" rIns="0" bIns="0" rtlCol="0" anchor="ctr"/>
          <a:lstStyle/>
          <a:p>
            <a:pPr indent="0" marL="0">
              <a:buNone/>
            </a:pPr>
            <a:r>
              <a:rPr lang="en-US" sz="1200" b="1" dirty="0">
                <a:solidFill>
                  <a:srgbClr val="6DB3F2"/>
                </a:solidFill>
                <a:latin typeface="Calibri" pitchFamily="34" charset="0"/>
                <a:ea typeface="Calibri" pitchFamily="34" charset="-122"/>
                <a:cs typeface="Calibri" pitchFamily="34" charset="-120"/>
              </a:rPr>
              <a:t>JIRA World (Dashboard)</a:t>
            </a:r>
            <a:endParaRPr lang="en-US" sz="1200" dirty="0"/>
          </a:p>
        </p:txBody>
      </p:sp>
      <p:sp>
        <p:nvSpPr>
          <p:cNvPr id="10" name="Text 8"/>
          <p:cNvSpPr/>
          <p:nvPr/>
        </p:nvSpPr>
        <p:spPr>
          <a:xfrm>
            <a:off x="5029200" y="1298448"/>
            <a:ext cx="3474720" cy="365760"/>
          </a:xfrm>
          <a:prstGeom prst="rect">
            <a:avLst/>
          </a:prstGeom>
          <a:noFill/>
          <a:ln/>
        </p:spPr>
        <p:txBody>
          <a:bodyPr wrap="square" lIns="0" tIns="0" rIns="0" bIns="0" rtlCol="0" anchor="t"/>
          <a:lstStyle/>
          <a:p>
            <a:pPr indent="0" marL="0">
              <a:buNone/>
            </a:pPr>
            <a:r>
              <a:rPr lang="en-US" sz="950" dirty="0">
                <a:solidFill>
                  <a:srgbClr val="94A3B8"/>
                </a:solidFill>
                <a:latin typeface="Calibri" pitchFamily="34" charset="0"/>
                <a:ea typeface="Calibri" pitchFamily="34" charset="-122"/>
                <a:cs typeface="Calibri" pitchFamily="34" charset="-120"/>
              </a:rPr>
              <a:t>Status, assignments, sprint board.</a:t>
            </a:r>
            <a:endParaRPr lang="en-US" sz="950" dirty="0"/>
          </a:p>
          <a:p>
            <a:pPr indent="0" marL="0">
              <a:buNone/>
            </a:pPr>
            <a:r>
              <a:rPr lang="en-US" sz="950" dirty="0">
                <a:solidFill>
                  <a:srgbClr val="94A3B8"/>
                </a:solidFill>
                <a:latin typeface="Calibri" pitchFamily="34" charset="0"/>
                <a:ea typeface="Calibri" pitchFamily="34" charset="-122"/>
                <a:cs typeface="Calibri" pitchFamily="34" charset="-120"/>
              </a:rPr>
              <a:t>PMs and stakeholders track progress here.</a:t>
            </a:r>
            <a:endParaRPr lang="en-US" sz="950" dirty="0"/>
          </a:p>
        </p:txBody>
      </p:sp>
      <p:sp>
        <p:nvSpPr>
          <p:cNvPr id="11" name="Shape 9"/>
          <p:cNvSpPr/>
          <p:nvPr/>
        </p:nvSpPr>
        <p:spPr>
          <a:xfrm>
            <a:off x="4343400" y="1143000"/>
            <a:ext cx="457200" cy="457200"/>
          </a:xfrm>
          <a:prstGeom prst="rect">
            <a:avLst/>
          </a:prstGeom>
          <a:solidFill>
            <a:srgbClr val="0D9488"/>
          </a:solidFill>
          <a:ln/>
        </p:spPr>
      </p:sp>
      <p:sp>
        <p:nvSpPr>
          <p:cNvPr id="12" name="Text 10"/>
          <p:cNvSpPr/>
          <p:nvPr/>
        </p:nvSpPr>
        <p:spPr>
          <a:xfrm>
            <a:off x="4343400" y="1143000"/>
            <a:ext cx="457200" cy="457200"/>
          </a:xfrm>
          <a:prstGeom prst="rect">
            <a:avLst/>
          </a:prstGeom>
          <a:noFill/>
          <a:ln/>
        </p:spPr>
        <p:txBody>
          <a:bodyPr wrap="square" rtlCol="0" anchor="ctr"/>
          <a:lstStyle/>
          <a:p>
            <a:pPr algn="ctr" indent="0" marL="0">
              <a:buNone/>
            </a:pPr>
            <a:r>
              <a:rPr lang="en-US" sz="1800" dirty="0">
                <a:solidFill>
                  <a:srgbClr val="FFFFFF"/>
                </a:solidFill>
                <a:latin typeface="Calibri" pitchFamily="34" charset="0"/>
                <a:ea typeface="Calibri" pitchFamily="34" charset="-122"/>
                <a:cs typeface="Calibri" pitchFamily="34" charset="-120"/>
              </a:rPr>
              <a:t>↔</a:t>
            </a:r>
            <a:endParaRPr lang="en-US" sz="1800" dirty="0"/>
          </a:p>
        </p:txBody>
      </p:sp>
      <p:sp>
        <p:nvSpPr>
          <p:cNvPr id="13" name="Shape 11"/>
          <p:cNvSpPr/>
          <p:nvPr/>
        </p:nvSpPr>
        <p:spPr>
          <a:xfrm>
            <a:off x="457200" y="1920240"/>
            <a:ext cx="8229600" cy="365760"/>
          </a:xfrm>
          <a:prstGeom prst="rect">
            <a:avLst/>
          </a:prstGeom>
          <a:solidFill>
            <a:srgbClr val="0052CC"/>
          </a:solidFill>
          <a:ln/>
        </p:spPr>
      </p:sp>
      <p:sp>
        <p:nvSpPr>
          <p:cNvPr id="14" name="Text 12"/>
          <p:cNvSpPr/>
          <p:nvPr/>
        </p:nvSpPr>
        <p:spPr>
          <a:xfrm>
            <a:off x="640080" y="1920240"/>
            <a:ext cx="7863840" cy="36576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Agent Actions on JIRA (via MCP Server or REST API)</a:t>
            </a:r>
            <a:endParaRPr lang="en-US" sz="1300" dirty="0"/>
          </a:p>
        </p:txBody>
      </p:sp>
      <p:sp>
        <p:nvSpPr>
          <p:cNvPr id="15" name="Shape 13"/>
          <p:cNvSpPr/>
          <p:nvPr/>
        </p:nvSpPr>
        <p:spPr>
          <a:xfrm>
            <a:off x="365760" y="2514600"/>
            <a:ext cx="1371600" cy="640080"/>
          </a:xfrm>
          <a:prstGeom prst="roundRect">
            <a:avLst>
              <a:gd name="adj" fmla="val 11429"/>
            </a:avLst>
          </a:prstGeom>
          <a:solidFill>
            <a:srgbClr val="10B981"/>
          </a:solidFill>
          <a:ln/>
        </p:spPr>
      </p:sp>
      <p:sp>
        <p:nvSpPr>
          <p:cNvPr id="16" name="Text 14"/>
          <p:cNvSpPr/>
          <p:nvPr/>
        </p:nvSpPr>
        <p:spPr>
          <a:xfrm>
            <a:off x="365760" y="2514600"/>
            <a:ext cx="1371600" cy="640080"/>
          </a:xfrm>
          <a:prstGeom prst="rect">
            <a:avLst/>
          </a:prstGeom>
          <a:noFill/>
          <a:ln/>
        </p:spPr>
        <p:txBody>
          <a:bodyPr wrap="square"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Ready</a:t>
            </a:r>
            <a:endParaRPr lang="en-US" sz="1100" dirty="0"/>
          </a:p>
          <a:p>
            <a:pPr algn="ctr" indent="0" marL="0">
              <a:buNone/>
            </a:pPr>
            <a:r>
              <a:rPr lang="en-US" sz="1100" b="1" dirty="0">
                <a:solidFill>
                  <a:srgbClr val="FFFFFF"/>
                </a:solidFill>
                <a:latin typeface="Calibri" pitchFamily="34" charset="0"/>
                <a:ea typeface="Calibri" pitchFamily="34" charset="-122"/>
                <a:cs typeface="Calibri" pitchFamily="34" charset="-120"/>
              </a:rPr>
              <a:t>For Dev</a:t>
            </a:r>
            <a:endParaRPr lang="en-US" sz="1100" dirty="0"/>
          </a:p>
        </p:txBody>
      </p:sp>
      <p:sp>
        <p:nvSpPr>
          <p:cNvPr id="17" name="Text 15"/>
          <p:cNvSpPr/>
          <p:nvPr/>
        </p:nvSpPr>
        <p:spPr>
          <a:xfrm>
            <a:off x="1737360" y="2651760"/>
            <a:ext cx="320040" cy="365760"/>
          </a:xfrm>
          <a:prstGeom prst="rect">
            <a:avLst/>
          </a:prstGeom>
          <a:noFill/>
          <a:ln/>
        </p:spPr>
        <p:txBody>
          <a:bodyPr wrap="square" rtlCol="0" anchor="ctr"/>
          <a:lstStyle/>
          <a:p>
            <a:pPr algn="ctr" indent="0" marL="0">
              <a:buNone/>
            </a:pPr>
            <a:r>
              <a:rPr lang="en-US" sz="1200" dirty="0">
                <a:solidFill>
                  <a:srgbClr val="94A3B8"/>
                </a:solidFill>
              </a:rPr>
              <a:t>▶</a:t>
            </a:r>
            <a:endParaRPr lang="en-US" sz="1200" dirty="0"/>
          </a:p>
        </p:txBody>
      </p:sp>
      <p:sp>
        <p:nvSpPr>
          <p:cNvPr id="18" name="Text 16"/>
          <p:cNvSpPr/>
          <p:nvPr/>
        </p:nvSpPr>
        <p:spPr>
          <a:xfrm>
            <a:off x="274320" y="3200400"/>
            <a:ext cx="1554480" cy="411480"/>
          </a:xfrm>
          <a:prstGeom prst="rect">
            <a:avLst/>
          </a:prstGeom>
          <a:noFill/>
          <a:ln/>
        </p:spPr>
        <p:txBody>
          <a:bodyPr wrap="square" lIns="0" tIns="0" rIns="0" bIns="0" rtlCol="0" anchor="t"/>
          <a:lstStyle/>
          <a:p>
            <a:pPr algn="ctr" indent="0" marL="0">
              <a:buNone/>
            </a:pPr>
            <a:r>
              <a:rPr lang="en-US" sz="750" dirty="0">
                <a:solidFill>
                  <a:srgbClr val="475569"/>
                </a:solidFill>
                <a:latin typeface="Calibri" pitchFamily="34" charset="0"/>
                <a:ea typeface="Calibri" pitchFamily="34" charset="-122"/>
                <a:cs typeface="Calibri" pitchFamily="34" charset="-120"/>
              </a:rPr>
              <a:t>Agent picks story</a:t>
            </a:r>
            <a:endParaRPr lang="en-US" sz="750" dirty="0"/>
          </a:p>
          <a:p>
            <a:pPr algn="ctr" indent="0" marL="0">
              <a:buNone/>
            </a:pPr>
            <a:r>
              <a:rPr lang="en-US" sz="750" dirty="0">
                <a:solidFill>
                  <a:srgbClr val="475569"/>
                </a:solidFill>
                <a:latin typeface="Calibri" pitchFamily="34" charset="0"/>
                <a:ea typeface="Calibri" pitchFamily="34" charset="-122"/>
                <a:cs typeface="Calibri" pitchFamily="34" charset="-120"/>
              </a:rPr>
              <a:t>from sprint backlog</a:t>
            </a:r>
            <a:endParaRPr lang="en-US" sz="750" dirty="0"/>
          </a:p>
        </p:txBody>
      </p:sp>
      <p:sp>
        <p:nvSpPr>
          <p:cNvPr id="19" name="Shape 17"/>
          <p:cNvSpPr/>
          <p:nvPr/>
        </p:nvSpPr>
        <p:spPr>
          <a:xfrm>
            <a:off x="2011680" y="2514600"/>
            <a:ext cx="1371600" cy="640080"/>
          </a:xfrm>
          <a:prstGeom prst="roundRect">
            <a:avLst>
              <a:gd name="adj" fmla="val 11429"/>
            </a:avLst>
          </a:prstGeom>
          <a:solidFill>
            <a:srgbClr val="3B82F6"/>
          </a:solidFill>
          <a:ln/>
        </p:spPr>
      </p:sp>
      <p:sp>
        <p:nvSpPr>
          <p:cNvPr id="20" name="Text 18"/>
          <p:cNvSpPr/>
          <p:nvPr/>
        </p:nvSpPr>
        <p:spPr>
          <a:xfrm>
            <a:off x="2011680" y="2514600"/>
            <a:ext cx="1371600" cy="640080"/>
          </a:xfrm>
          <a:prstGeom prst="rect">
            <a:avLst/>
          </a:prstGeom>
          <a:noFill/>
          <a:ln/>
        </p:spPr>
        <p:txBody>
          <a:bodyPr wrap="square"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In Dev</a:t>
            </a:r>
            <a:endParaRPr lang="en-US" sz="1100" dirty="0"/>
          </a:p>
        </p:txBody>
      </p:sp>
      <p:sp>
        <p:nvSpPr>
          <p:cNvPr id="21" name="Text 19"/>
          <p:cNvSpPr/>
          <p:nvPr/>
        </p:nvSpPr>
        <p:spPr>
          <a:xfrm>
            <a:off x="3383280" y="2651760"/>
            <a:ext cx="320040" cy="365760"/>
          </a:xfrm>
          <a:prstGeom prst="rect">
            <a:avLst/>
          </a:prstGeom>
          <a:noFill/>
          <a:ln/>
        </p:spPr>
        <p:txBody>
          <a:bodyPr wrap="square" rtlCol="0" anchor="ctr"/>
          <a:lstStyle/>
          <a:p>
            <a:pPr algn="ctr" indent="0" marL="0">
              <a:buNone/>
            </a:pPr>
            <a:r>
              <a:rPr lang="en-US" sz="1200" dirty="0">
                <a:solidFill>
                  <a:srgbClr val="94A3B8"/>
                </a:solidFill>
              </a:rPr>
              <a:t>▶</a:t>
            </a:r>
            <a:endParaRPr lang="en-US" sz="1200" dirty="0"/>
          </a:p>
        </p:txBody>
      </p:sp>
      <p:sp>
        <p:nvSpPr>
          <p:cNvPr id="22" name="Text 20"/>
          <p:cNvSpPr/>
          <p:nvPr/>
        </p:nvSpPr>
        <p:spPr>
          <a:xfrm>
            <a:off x="1920240" y="3200400"/>
            <a:ext cx="1554480" cy="411480"/>
          </a:xfrm>
          <a:prstGeom prst="rect">
            <a:avLst/>
          </a:prstGeom>
          <a:noFill/>
          <a:ln/>
        </p:spPr>
        <p:txBody>
          <a:bodyPr wrap="square" lIns="0" tIns="0" rIns="0" bIns="0" rtlCol="0" anchor="t"/>
          <a:lstStyle/>
          <a:p>
            <a:pPr algn="ctr" indent="0" marL="0">
              <a:buNone/>
            </a:pPr>
            <a:r>
              <a:rPr lang="en-US" sz="750" dirty="0">
                <a:solidFill>
                  <a:srgbClr val="475569"/>
                </a:solidFill>
                <a:latin typeface="Calibri" pitchFamily="34" charset="0"/>
                <a:ea typeface="Calibri" pitchFamily="34" charset="-122"/>
                <a:cs typeface="Calibri" pitchFamily="34" charset="-120"/>
              </a:rPr>
              <a:t>/bmad-bmm-dev-story starts</a:t>
            </a:r>
            <a:endParaRPr lang="en-US" sz="750" dirty="0"/>
          </a:p>
          <a:p>
            <a:pPr algn="ctr" indent="0" marL="0">
              <a:buNone/>
            </a:pPr>
            <a:r>
              <a:rPr lang="en-US" sz="750" dirty="0">
                <a:solidFill>
                  <a:srgbClr val="475569"/>
                </a:solidFill>
                <a:latin typeface="Calibri" pitchFamily="34" charset="0"/>
                <a:ea typeface="Calibri" pitchFamily="34" charset="-122"/>
                <a:cs typeface="Calibri" pitchFamily="34" charset="-120"/>
              </a:rPr>
              <a:t>Agent moves to In Dev</a:t>
            </a:r>
            <a:endParaRPr lang="en-US" sz="750" dirty="0"/>
          </a:p>
        </p:txBody>
      </p:sp>
      <p:sp>
        <p:nvSpPr>
          <p:cNvPr id="23" name="Shape 21"/>
          <p:cNvSpPr/>
          <p:nvPr/>
        </p:nvSpPr>
        <p:spPr>
          <a:xfrm>
            <a:off x="3657600" y="2514600"/>
            <a:ext cx="1371600" cy="640080"/>
          </a:xfrm>
          <a:prstGeom prst="roundRect">
            <a:avLst>
              <a:gd name="adj" fmla="val 11429"/>
            </a:avLst>
          </a:prstGeom>
          <a:solidFill>
            <a:srgbClr val="F59E0B"/>
          </a:solidFill>
          <a:ln/>
        </p:spPr>
      </p:sp>
      <p:sp>
        <p:nvSpPr>
          <p:cNvPr id="24" name="Text 22"/>
          <p:cNvSpPr/>
          <p:nvPr/>
        </p:nvSpPr>
        <p:spPr>
          <a:xfrm>
            <a:off x="3657600" y="2514600"/>
            <a:ext cx="1371600" cy="640080"/>
          </a:xfrm>
          <a:prstGeom prst="rect">
            <a:avLst/>
          </a:prstGeom>
          <a:noFill/>
          <a:ln/>
        </p:spPr>
        <p:txBody>
          <a:bodyPr wrap="square"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Pending</a:t>
            </a:r>
            <a:endParaRPr lang="en-US" sz="1100" dirty="0"/>
          </a:p>
          <a:p>
            <a:pPr algn="ctr" indent="0" marL="0">
              <a:buNone/>
            </a:pPr>
            <a:r>
              <a:rPr lang="en-US" sz="1100" b="1" dirty="0">
                <a:solidFill>
                  <a:srgbClr val="FFFFFF"/>
                </a:solidFill>
                <a:latin typeface="Calibri" pitchFamily="34" charset="0"/>
                <a:ea typeface="Calibri" pitchFamily="34" charset="-122"/>
                <a:cs typeface="Calibri" pitchFamily="34" charset="-120"/>
              </a:rPr>
              <a:t>Test</a:t>
            </a:r>
            <a:endParaRPr lang="en-US" sz="1100" dirty="0"/>
          </a:p>
        </p:txBody>
      </p:sp>
      <p:sp>
        <p:nvSpPr>
          <p:cNvPr id="25" name="Text 23"/>
          <p:cNvSpPr/>
          <p:nvPr/>
        </p:nvSpPr>
        <p:spPr>
          <a:xfrm>
            <a:off x="5029200" y="2651760"/>
            <a:ext cx="320040" cy="365760"/>
          </a:xfrm>
          <a:prstGeom prst="rect">
            <a:avLst/>
          </a:prstGeom>
          <a:noFill/>
          <a:ln/>
        </p:spPr>
        <p:txBody>
          <a:bodyPr wrap="square" rtlCol="0" anchor="ctr"/>
          <a:lstStyle/>
          <a:p>
            <a:pPr algn="ctr" indent="0" marL="0">
              <a:buNone/>
            </a:pPr>
            <a:r>
              <a:rPr lang="en-US" sz="1200" dirty="0">
                <a:solidFill>
                  <a:srgbClr val="94A3B8"/>
                </a:solidFill>
              </a:rPr>
              <a:t>▶</a:t>
            </a:r>
            <a:endParaRPr lang="en-US" sz="1200" dirty="0"/>
          </a:p>
        </p:txBody>
      </p:sp>
      <p:sp>
        <p:nvSpPr>
          <p:cNvPr id="26" name="Text 24"/>
          <p:cNvSpPr/>
          <p:nvPr/>
        </p:nvSpPr>
        <p:spPr>
          <a:xfrm>
            <a:off x="3566160" y="3200400"/>
            <a:ext cx="1554480" cy="411480"/>
          </a:xfrm>
          <a:prstGeom prst="rect">
            <a:avLst/>
          </a:prstGeom>
          <a:noFill/>
          <a:ln/>
        </p:spPr>
        <p:txBody>
          <a:bodyPr wrap="square" lIns="0" tIns="0" rIns="0" bIns="0" rtlCol="0" anchor="t"/>
          <a:lstStyle/>
          <a:p>
            <a:pPr algn="ctr" indent="0" marL="0">
              <a:buNone/>
            </a:pPr>
            <a:r>
              <a:rPr lang="en-US" sz="750" dirty="0">
                <a:solidFill>
                  <a:srgbClr val="475569"/>
                </a:solidFill>
                <a:latin typeface="Calibri" pitchFamily="34" charset="0"/>
                <a:ea typeface="Calibri" pitchFamily="34" charset="-122"/>
                <a:cs typeface="Calibri" pitchFamily="34" charset="-120"/>
              </a:rPr>
              <a:t>Dev complete</a:t>
            </a:r>
            <a:endParaRPr lang="en-US" sz="750" dirty="0"/>
          </a:p>
          <a:p>
            <a:pPr algn="ctr" indent="0" marL="0">
              <a:buNone/>
            </a:pPr>
            <a:r>
              <a:rPr lang="en-US" sz="750" dirty="0">
                <a:solidFill>
                  <a:srgbClr val="475569"/>
                </a:solidFill>
                <a:latin typeface="Calibri" pitchFamily="34" charset="0"/>
                <a:ea typeface="Calibri" pitchFamily="34" charset="-122"/>
                <a:cs typeface="Calibri" pitchFamily="34" charset="-120"/>
              </a:rPr>
              <a:t>Agent moves to Pending Test</a:t>
            </a:r>
            <a:endParaRPr lang="en-US" sz="750" dirty="0"/>
          </a:p>
        </p:txBody>
      </p:sp>
      <p:sp>
        <p:nvSpPr>
          <p:cNvPr id="27" name="Shape 25"/>
          <p:cNvSpPr/>
          <p:nvPr/>
        </p:nvSpPr>
        <p:spPr>
          <a:xfrm>
            <a:off x="5303520" y="2514600"/>
            <a:ext cx="1371600" cy="640080"/>
          </a:xfrm>
          <a:prstGeom prst="roundRect">
            <a:avLst>
              <a:gd name="adj" fmla="val 11429"/>
            </a:avLst>
          </a:prstGeom>
          <a:solidFill>
            <a:srgbClr val="8B5CF6"/>
          </a:solidFill>
          <a:ln/>
        </p:spPr>
      </p:sp>
      <p:sp>
        <p:nvSpPr>
          <p:cNvPr id="28" name="Text 26"/>
          <p:cNvSpPr/>
          <p:nvPr/>
        </p:nvSpPr>
        <p:spPr>
          <a:xfrm>
            <a:off x="5303520" y="2514600"/>
            <a:ext cx="1371600" cy="640080"/>
          </a:xfrm>
          <a:prstGeom prst="rect">
            <a:avLst/>
          </a:prstGeom>
          <a:noFill/>
          <a:ln/>
        </p:spPr>
        <p:txBody>
          <a:bodyPr wrap="square"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In</a:t>
            </a:r>
            <a:endParaRPr lang="en-US" sz="1100" dirty="0"/>
          </a:p>
          <a:p>
            <a:pPr algn="ctr" indent="0" marL="0">
              <a:buNone/>
            </a:pPr>
            <a:r>
              <a:rPr lang="en-US" sz="1100" b="1" dirty="0">
                <a:solidFill>
                  <a:srgbClr val="FFFFFF"/>
                </a:solidFill>
                <a:latin typeface="Calibri" pitchFamily="34" charset="0"/>
                <a:ea typeface="Calibri" pitchFamily="34" charset="-122"/>
                <a:cs typeface="Calibri" pitchFamily="34" charset="-120"/>
              </a:rPr>
              <a:t>Testing</a:t>
            </a:r>
            <a:endParaRPr lang="en-US" sz="1100" dirty="0"/>
          </a:p>
        </p:txBody>
      </p:sp>
      <p:sp>
        <p:nvSpPr>
          <p:cNvPr id="29" name="Text 27"/>
          <p:cNvSpPr/>
          <p:nvPr/>
        </p:nvSpPr>
        <p:spPr>
          <a:xfrm>
            <a:off x="6675120" y="2651760"/>
            <a:ext cx="320040" cy="365760"/>
          </a:xfrm>
          <a:prstGeom prst="rect">
            <a:avLst/>
          </a:prstGeom>
          <a:noFill/>
          <a:ln/>
        </p:spPr>
        <p:txBody>
          <a:bodyPr wrap="square" rtlCol="0" anchor="ctr"/>
          <a:lstStyle/>
          <a:p>
            <a:pPr algn="ctr" indent="0" marL="0">
              <a:buNone/>
            </a:pPr>
            <a:r>
              <a:rPr lang="en-US" sz="1200" dirty="0">
                <a:solidFill>
                  <a:srgbClr val="94A3B8"/>
                </a:solidFill>
              </a:rPr>
              <a:t>▶</a:t>
            </a:r>
            <a:endParaRPr lang="en-US" sz="1200" dirty="0"/>
          </a:p>
        </p:txBody>
      </p:sp>
      <p:sp>
        <p:nvSpPr>
          <p:cNvPr id="30" name="Text 28"/>
          <p:cNvSpPr/>
          <p:nvPr/>
        </p:nvSpPr>
        <p:spPr>
          <a:xfrm>
            <a:off x="5212080" y="3200400"/>
            <a:ext cx="1554480" cy="411480"/>
          </a:xfrm>
          <a:prstGeom prst="rect">
            <a:avLst/>
          </a:prstGeom>
          <a:noFill/>
          <a:ln/>
        </p:spPr>
        <p:txBody>
          <a:bodyPr wrap="square" lIns="0" tIns="0" rIns="0" bIns="0" rtlCol="0" anchor="t"/>
          <a:lstStyle/>
          <a:p>
            <a:pPr algn="ctr" indent="0" marL="0">
              <a:buNone/>
            </a:pPr>
            <a:r>
              <a:rPr lang="en-US" sz="750" dirty="0">
                <a:solidFill>
                  <a:srgbClr val="475569"/>
                </a:solidFill>
                <a:latin typeface="Calibri" pitchFamily="34" charset="0"/>
                <a:ea typeface="Calibri" pitchFamily="34" charset="-122"/>
                <a:cs typeface="Calibri" pitchFamily="34" charset="-120"/>
              </a:rPr>
              <a:t>QA starts testing</a:t>
            </a:r>
            <a:endParaRPr lang="en-US" sz="750" dirty="0"/>
          </a:p>
          <a:p>
            <a:pPr algn="ctr" indent="0" marL="0">
              <a:buNone/>
            </a:pPr>
            <a:r>
              <a:rPr lang="en-US" sz="750" dirty="0">
                <a:solidFill>
                  <a:srgbClr val="475569"/>
                </a:solidFill>
                <a:latin typeface="Calibri" pitchFamily="34" charset="0"/>
                <a:ea typeface="Calibri" pitchFamily="34" charset="-122"/>
                <a:cs typeface="Calibri" pitchFamily="34" charset="-120"/>
              </a:rPr>
              <a:t>Agent moves to In Testing</a:t>
            </a:r>
            <a:endParaRPr lang="en-US" sz="750" dirty="0"/>
          </a:p>
        </p:txBody>
      </p:sp>
      <p:sp>
        <p:nvSpPr>
          <p:cNvPr id="31" name="Shape 29"/>
          <p:cNvSpPr/>
          <p:nvPr/>
        </p:nvSpPr>
        <p:spPr>
          <a:xfrm>
            <a:off x="6949440" y="2514600"/>
            <a:ext cx="1371600" cy="640080"/>
          </a:xfrm>
          <a:prstGeom prst="roundRect">
            <a:avLst>
              <a:gd name="adj" fmla="val 11429"/>
            </a:avLst>
          </a:prstGeom>
          <a:solidFill>
            <a:srgbClr val="059669"/>
          </a:solidFill>
          <a:ln/>
        </p:spPr>
      </p:sp>
      <p:sp>
        <p:nvSpPr>
          <p:cNvPr id="32" name="Text 30"/>
          <p:cNvSpPr/>
          <p:nvPr/>
        </p:nvSpPr>
        <p:spPr>
          <a:xfrm>
            <a:off x="6949440" y="2514600"/>
            <a:ext cx="1371600" cy="640080"/>
          </a:xfrm>
          <a:prstGeom prst="rect">
            <a:avLst/>
          </a:prstGeom>
          <a:noFill/>
          <a:ln/>
        </p:spPr>
        <p:txBody>
          <a:bodyPr wrap="square"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Done</a:t>
            </a:r>
            <a:endParaRPr lang="en-US" sz="1100" dirty="0"/>
          </a:p>
        </p:txBody>
      </p:sp>
      <p:sp>
        <p:nvSpPr>
          <p:cNvPr id="33" name="Text 31"/>
          <p:cNvSpPr/>
          <p:nvPr/>
        </p:nvSpPr>
        <p:spPr>
          <a:xfrm>
            <a:off x="6858000" y="3200400"/>
            <a:ext cx="1554480" cy="411480"/>
          </a:xfrm>
          <a:prstGeom prst="rect">
            <a:avLst/>
          </a:prstGeom>
          <a:noFill/>
          <a:ln/>
        </p:spPr>
        <p:txBody>
          <a:bodyPr wrap="square" lIns="0" tIns="0" rIns="0" bIns="0" rtlCol="0" anchor="t"/>
          <a:lstStyle/>
          <a:p>
            <a:pPr algn="ctr" indent="0" marL="0">
              <a:buNone/>
            </a:pPr>
            <a:r>
              <a:rPr lang="en-US" sz="750" dirty="0">
                <a:solidFill>
                  <a:srgbClr val="475569"/>
                </a:solidFill>
                <a:latin typeface="Calibri" pitchFamily="34" charset="0"/>
                <a:ea typeface="Calibri" pitchFamily="34" charset="-122"/>
                <a:cs typeface="Calibri" pitchFamily="34" charset="-120"/>
              </a:rPr>
              <a:t>Tests pass</a:t>
            </a:r>
            <a:endParaRPr lang="en-US" sz="750" dirty="0"/>
          </a:p>
          <a:p>
            <a:pPr algn="ctr" indent="0" marL="0">
              <a:buNone/>
            </a:pPr>
            <a:r>
              <a:rPr lang="en-US" sz="750" dirty="0">
                <a:solidFill>
                  <a:srgbClr val="475569"/>
                </a:solidFill>
                <a:latin typeface="Calibri" pitchFamily="34" charset="0"/>
                <a:ea typeface="Calibri" pitchFamily="34" charset="-122"/>
                <a:cs typeface="Calibri" pitchFamily="34" charset="-120"/>
              </a:rPr>
              <a:t>Agent moves to Done</a:t>
            </a:r>
            <a:endParaRPr lang="en-US" sz="750" dirty="0"/>
          </a:p>
        </p:txBody>
      </p:sp>
      <p:sp>
        <p:nvSpPr>
          <p:cNvPr id="34" name="Shape 32"/>
          <p:cNvSpPr/>
          <p:nvPr/>
        </p:nvSpPr>
        <p:spPr>
          <a:xfrm>
            <a:off x="3383280" y="3657600"/>
            <a:ext cx="3291840" cy="18288"/>
          </a:xfrm>
          <a:prstGeom prst="rect">
            <a:avLst/>
          </a:prstGeom>
          <a:solidFill>
            <a:srgbClr val="EF4444"/>
          </a:solidFill>
          <a:ln/>
        </p:spPr>
      </p:sp>
      <p:sp>
        <p:nvSpPr>
          <p:cNvPr id="35" name="Text 33"/>
          <p:cNvSpPr/>
          <p:nvPr/>
        </p:nvSpPr>
        <p:spPr>
          <a:xfrm>
            <a:off x="3383280" y="3703320"/>
            <a:ext cx="3291840" cy="228600"/>
          </a:xfrm>
          <a:prstGeom prst="rect">
            <a:avLst/>
          </a:prstGeom>
          <a:noFill/>
          <a:ln/>
        </p:spPr>
        <p:txBody>
          <a:bodyPr wrap="square" rtlCol="0" anchor="ctr"/>
          <a:lstStyle/>
          <a:p>
            <a:pPr algn="ctr" indent="0" marL="0">
              <a:buNone/>
            </a:pPr>
            <a:r>
              <a:rPr lang="en-US" sz="800" dirty="0">
                <a:solidFill>
                  <a:srgbClr val="EF4444"/>
                </a:solidFill>
                <a:latin typeface="Calibri" pitchFamily="34" charset="0"/>
                <a:ea typeface="Calibri" pitchFamily="34" charset="-122"/>
                <a:cs typeface="Calibri" pitchFamily="34" charset="-120"/>
              </a:rPr>
              <a:t>◀  Test failed → back to In Dev</a:t>
            </a:r>
            <a:endParaRPr lang="en-US" sz="800" dirty="0"/>
          </a:p>
        </p:txBody>
      </p:sp>
      <p:sp>
        <p:nvSpPr>
          <p:cNvPr id="36" name="Shape 34"/>
          <p:cNvSpPr/>
          <p:nvPr/>
        </p:nvSpPr>
        <p:spPr>
          <a:xfrm>
            <a:off x="457200" y="4069080"/>
            <a:ext cx="8229600" cy="822960"/>
          </a:xfrm>
          <a:prstGeom prst="rect">
            <a:avLst/>
          </a:prstGeom>
          <a:solidFill>
            <a:srgbClr val="1E293B"/>
          </a:solidFill>
          <a:ln/>
        </p:spPr>
      </p:sp>
      <p:sp>
        <p:nvSpPr>
          <p:cNvPr id="37" name="Text 35"/>
          <p:cNvSpPr/>
          <p:nvPr/>
        </p:nvSpPr>
        <p:spPr>
          <a:xfrm>
            <a:off x="640080" y="4096512"/>
            <a:ext cx="7863840" cy="228600"/>
          </a:xfrm>
          <a:prstGeom prst="rect">
            <a:avLst/>
          </a:prstGeom>
          <a:noFill/>
          <a:ln/>
        </p:spPr>
        <p:txBody>
          <a:bodyPr wrap="square" lIns="0" tIns="0" rIns="0" bIns="0" rtlCol="0" anchor="ctr"/>
          <a:lstStyle/>
          <a:p>
            <a:pPr indent="0" marL="0">
              <a:buNone/>
            </a:pPr>
            <a:r>
              <a:rPr lang="en-US" sz="1100" b="1" dirty="0">
                <a:solidFill>
                  <a:srgbClr val="14B8A6"/>
                </a:solidFill>
                <a:latin typeface="Calibri" pitchFamily="34" charset="0"/>
                <a:ea typeface="Calibri" pitchFamily="34" charset="-122"/>
                <a:cs typeface="Calibri" pitchFamily="34" charset="-120"/>
              </a:rPr>
              <a:t>Agent Creates JIRA Tickets On Request</a:t>
            </a:r>
            <a:endParaRPr lang="en-US" sz="1100" dirty="0"/>
          </a:p>
        </p:txBody>
      </p:sp>
      <p:sp>
        <p:nvSpPr>
          <p:cNvPr id="38" name="Text 36"/>
          <p:cNvSpPr/>
          <p:nvPr/>
        </p:nvSpPr>
        <p:spPr>
          <a:xfrm>
            <a:off x="640080" y="4343400"/>
            <a:ext cx="868680" cy="228600"/>
          </a:xfrm>
          <a:prstGeom prst="rect">
            <a:avLst/>
          </a:prstGeom>
          <a:noFill/>
          <a:ln/>
        </p:spPr>
        <p:txBody>
          <a:bodyPr wrap="square" lIns="0" tIns="0" rIns="0" bIns="0" rtlCol="0" anchor="ctr"/>
          <a:lstStyle/>
          <a:p>
            <a:pPr indent="0" marL="0">
              <a:buNone/>
            </a:pPr>
            <a:r>
              <a:rPr lang="en-US" sz="900" b="1" dirty="0">
                <a:solidFill>
                  <a:srgbClr val="F59E0B"/>
                </a:solidFill>
                <a:latin typeface="Calibri" pitchFamily="34" charset="0"/>
                <a:ea typeface="Calibri" pitchFamily="34" charset="-122"/>
                <a:cs typeface="Calibri" pitchFamily="34" charset="-120"/>
              </a:rPr>
              <a:t>Create Epic:</a:t>
            </a:r>
            <a:endParaRPr lang="en-US" sz="900" dirty="0"/>
          </a:p>
        </p:txBody>
      </p:sp>
      <p:sp>
        <p:nvSpPr>
          <p:cNvPr id="39" name="Text 37"/>
          <p:cNvSpPr/>
          <p:nvPr/>
        </p:nvSpPr>
        <p:spPr>
          <a:xfrm>
            <a:off x="1508760" y="4343400"/>
            <a:ext cx="1783080" cy="457200"/>
          </a:xfrm>
          <a:prstGeom prst="rect">
            <a:avLst/>
          </a:prstGeom>
          <a:noFill/>
          <a:ln/>
        </p:spPr>
        <p:txBody>
          <a:bodyPr wrap="square" lIns="0" tIns="0" rIns="0" bIns="0" rtlCol="0" anchor="t"/>
          <a:lstStyle/>
          <a:p>
            <a:pPr indent="0" marL="0">
              <a:buNone/>
            </a:pPr>
            <a:r>
              <a:rPr lang="en-US" sz="800" dirty="0">
                <a:solidFill>
                  <a:srgbClr val="94A3B8"/>
                </a:solidFill>
                <a:latin typeface="Calibri" pitchFamily="34" charset="0"/>
                <a:ea typeface="Calibri" pitchFamily="34" charset="-122"/>
                <a:cs typeface="Calibri" pitchFamily="34" charset="-120"/>
              </a:rPr>
              <a:t>From epics.md → JIRA Epic with title, description, acceptance criteria, linked to requirements</a:t>
            </a:r>
            <a:endParaRPr lang="en-US" sz="800" dirty="0"/>
          </a:p>
        </p:txBody>
      </p:sp>
      <p:sp>
        <p:nvSpPr>
          <p:cNvPr id="40" name="Text 38"/>
          <p:cNvSpPr/>
          <p:nvPr/>
        </p:nvSpPr>
        <p:spPr>
          <a:xfrm>
            <a:off x="3383280" y="4343400"/>
            <a:ext cx="868680" cy="228600"/>
          </a:xfrm>
          <a:prstGeom prst="rect">
            <a:avLst/>
          </a:prstGeom>
          <a:noFill/>
          <a:ln/>
        </p:spPr>
        <p:txBody>
          <a:bodyPr wrap="square" lIns="0" tIns="0" rIns="0" bIns="0" rtlCol="0" anchor="ctr"/>
          <a:lstStyle/>
          <a:p>
            <a:pPr indent="0" marL="0">
              <a:buNone/>
            </a:pPr>
            <a:r>
              <a:rPr lang="en-US" sz="900" b="1" dirty="0">
                <a:solidFill>
                  <a:srgbClr val="F59E0B"/>
                </a:solidFill>
                <a:latin typeface="Calibri" pitchFamily="34" charset="0"/>
                <a:ea typeface="Calibri" pitchFamily="34" charset="-122"/>
                <a:cs typeface="Calibri" pitchFamily="34" charset="-120"/>
              </a:rPr>
              <a:t>Create Stories:</a:t>
            </a:r>
            <a:endParaRPr lang="en-US" sz="900" dirty="0"/>
          </a:p>
        </p:txBody>
      </p:sp>
      <p:sp>
        <p:nvSpPr>
          <p:cNvPr id="41" name="Text 39"/>
          <p:cNvSpPr/>
          <p:nvPr/>
        </p:nvSpPr>
        <p:spPr>
          <a:xfrm>
            <a:off x="4251960" y="4343400"/>
            <a:ext cx="1783080" cy="457200"/>
          </a:xfrm>
          <a:prstGeom prst="rect">
            <a:avLst/>
          </a:prstGeom>
          <a:noFill/>
          <a:ln/>
        </p:spPr>
        <p:txBody>
          <a:bodyPr wrap="square" lIns="0" tIns="0" rIns="0" bIns="0" rtlCol="0" anchor="t"/>
          <a:lstStyle/>
          <a:p>
            <a:pPr indent="0" marL="0">
              <a:buNone/>
            </a:pPr>
            <a:r>
              <a:rPr lang="en-US" sz="800" dirty="0">
                <a:solidFill>
                  <a:srgbClr val="94A3B8"/>
                </a:solidFill>
                <a:latin typeface="Calibri" pitchFamily="34" charset="0"/>
                <a:ea typeface="Calibri" pitchFamily="34" charset="-122"/>
                <a:cs typeface="Calibri" pitchFamily="34" charset="-120"/>
              </a:rPr>
              <a:t>From story files → JIRA Stories with AC, tasks, sprint assignment, linked to parent Epic</a:t>
            </a:r>
            <a:endParaRPr lang="en-US" sz="800" dirty="0"/>
          </a:p>
        </p:txBody>
      </p:sp>
      <p:sp>
        <p:nvSpPr>
          <p:cNvPr id="42" name="Text 40"/>
          <p:cNvSpPr/>
          <p:nvPr/>
        </p:nvSpPr>
        <p:spPr>
          <a:xfrm>
            <a:off x="6126480" y="4343400"/>
            <a:ext cx="868680" cy="228600"/>
          </a:xfrm>
          <a:prstGeom prst="rect">
            <a:avLst/>
          </a:prstGeom>
          <a:noFill/>
          <a:ln/>
        </p:spPr>
        <p:txBody>
          <a:bodyPr wrap="square" lIns="0" tIns="0" rIns="0" bIns="0" rtlCol="0" anchor="ctr"/>
          <a:lstStyle/>
          <a:p>
            <a:pPr indent="0" marL="0">
              <a:buNone/>
            </a:pPr>
            <a:r>
              <a:rPr lang="en-US" sz="900" b="1" dirty="0">
                <a:solidFill>
                  <a:srgbClr val="F59E0B"/>
                </a:solidFill>
                <a:latin typeface="Calibri" pitchFamily="34" charset="0"/>
                <a:ea typeface="Calibri" pitchFamily="34" charset="-122"/>
                <a:cs typeface="Calibri" pitchFamily="34" charset="-120"/>
              </a:rPr>
              <a:t>Link to BMAD docs:</a:t>
            </a:r>
            <a:endParaRPr lang="en-US" sz="900" dirty="0"/>
          </a:p>
        </p:txBody>
      </p:sp>
      <p:sp>
        <p:nvSpPr>
          <p:cNvPr id="43" name="Text 41"/>
          <p:cNvSpPr/>
          <p:nvPr/>
        </p:nvSpPr>
        <p:spPr>
          <a:xfrm>
            <a:off x="6995160" y="4343400"/>
            <a:ext cx="1783080" cy="457200"/>
          </a:xfrm>
          <a:prstGeom prst="rect">
            <a:avLst/>
          </a:prstGeom>
          <a:noFill/>
          <a:ln/>
        </p:spPr>
        <p:txBody>
          <a:bodyPr wrap="square" lIns="0" tIns="0" rIns="0" bIns="0" rtlCol="0" anchor="t"/>
          <a:lstStyle/>
          <a:p>
            <a:pPr indent="0" marL="0">
              <a:buNone/>
            </a:pPr>
            <a:r>
              <a:rPr lang="en-US" sz="800" dirty="0">
                <a:solidFill>
                  <a:srgbClr val="94A3B8"/>
                </a:solidFill>
                <a:latin typeface="Calibri" pitchFamily="34" charset="0"/>
                <a:ea typeface="Calibri" pitchFamily="34" charset="-122"/>
                <a:cs typeface="Calibri" pitchFamily="34" charset="-120"/>
              </a:rPr>
              <a:t>JIRA ticket includes link to the .md file in Git. Ticket ID goes into BMAD filename (e.g. story-MOT-1234.md)</a:t>
            </a:r>
            <a:endParaRPr lang="en-US" sz="800" dirty="0"/>
          </a:p>
        </p:txBody>
      </p:sp>
      <p:sp>
        <p:nvSpPr>
          <p:cNvPr id="44" name="Text 42"/>
          <p:cNvSpPr/>
          <p:nvPr/>
        </p:nvSpPr>
        <p:spPr>
          <a:xfrm>
            <a:off x="457200" y="4709160"/>
            <a:ext cx="8229600" cy="274320"/>
          </a:xfrm>
          <a:prstGeom prst="rect">
            <a:avLst/>
          </a:prstGeom>
          <a:noFill/>
          <a:ln/>
        </p:spPr>
        <p:txBody>
          <a:bodyPr wrap="square" rtlCol="0" anchor="ctr"/>
          <a:lstStyle/>
          <a:p>
            <a:pPr algn="ctr" indent="0" marL="0">
              <a:buNone/>
            </a:pPr>
            <a:r>
              <a:rPr lang="en-US" sz="1000" i="1" dirty="0">
                <a:solidFill>
                  <a:srgbClr val="0D9488"/>
                </a:solidFill>
                <a:latin typeface="Calibri" pitchFamily="34" charset="0"/>
                <a:ea typeface="Calibri" pitchFamily="34" charset="-122"/>
                <a:cs typeface="Calibri" pitchFamily="34" charset="-120"/>
              </a:rPr>
              <a:t>The developer never leaves the IDE to update JIRA — the agent handles it as part of the workflow</a:t>
            </a:r>
            <a:endParaRPr lang="en-US" sz="1000" dirty="0"/>
          </a:p>
        </p:txBody>
      </p:sp>
      <p:sp>
        <p:nvSpPr>
          <p:cNvPr id="45" name="Text 43"/>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86 / 100</a:t>
            </a:r>
            <a:endParaRPr lang="en-US" sz="800"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name="Slide 87">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Tooling — What Changes, What Stays</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Enterprise infrastructure remains stable. BMAD adds a new layer — it doesn’t replace.</a:t>
            </a:r>
            <a:endParaRPr lang="en-US" sz="1300" dirty="0"/>
          </a:p>
        </p:txBody>
      </p:sp>
      <p:sp>
        <p:nvSpPr>
          <p:cNvPr id="5" name="Shape 3"/>
          <p:cNvSpPr/>
          <p:nvPr/>
        </p:nvSpPr>
        <p:spPr>
          <a:xfrm>
            <a:off x="457200" y="1280160"/>
            <a:ext cx="3931920" cy="347472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6" name="Shape 4"/>
          <p:cNvSpPr/>
          <p:nvPr/>
        </p:nvSpPr>
        <p:spPr>
          <a:xfrm>
            <a:off x="457200" y="1280160"/>
            <a:ext cx="3931920" cy="54864"/>
          </a:xfrm>
          <a:prstGeom prst="rect">
            <a:avLst/>
          </a:prstGeom>
          <a:solidFill>
            <a:srgbClr val="10B981"/>
          </a:solidFill>
          <a:ln/>
        </p:spPr>
      </p:sp>
      <p:sp>
        <p:nvSpPr>
          <p:cNvPr id="7" name="Text 5"/>
          <p:cNvSpPr/>
          <p:nvPr/>
        </p:nvSpPr>
        <p:spPr>
          <a:xfrm>
            <a:off x="640080" y="1371600"/>
            <a:ext cx="3657600" cy="320040"/>
          </a:xfrm>
          <a:prstGeom prst="rect">
            <a:avLst/>
          </a:prstGeom>
          <a:noFill/>
          <a:ln/>
        </p:spPr>
        <p:txBody>
          <a:bodyPr wrap="square" lIns="0" tIns="0" rIns="0" bIns="0" rtlCol="0" anchor="ctr"/>
          <a:lstStyle/>
          <a:p>
            <a:pPr indent="0" marL="0">
              <a:buNone/>
            </a:pPr>
            <a:r>
              <a:rPr lang="en-US" sz="1500" b="1" dirty="0">
                <a:solidFill>
                  <a:srgbClr val="10B981"/>
                </a:solidFill>
                <a:latin typeface="Calibri" pitchFamily="34" charset="0"/>
                <a:ea typeface="Calibri" pitchFamily="34" charset="-122"/>
                <a:cs typeface="Calibri" pitchFamily="34" charset="-120"/>
              </a:rPr>
              <a:t>✔  Stays the Same</a:t>
            </a:r>
            <a:endParaRPr lang="en-US" sz="1500" dirty="0"/>
          </a:p>
        </p:txBody>
      </p:sp>
      <p:sp>
        <p:nvSpPr>
          <p:cNvPr id="8" name="Text 6"/>
          <p:cNvSpPr/>
          <p:nvPr/>
        </p:nvSpPr>
        <p:spPr>
          <a:xfrm>
            <a:off x="640080" y="1828800"/>
            <a:ext cx="1280160" cy="365760"/>
          </a:xfrm>
          <a:prstGeom prst="rect">
            <a:avLst/>
          </a:prstGeom>
          <a:noFill/>
          <a:ln/>
        </p:spPr>
        <p:txBody>
          <a:bodyPr wrap="square" lIns="0" tIns="0" rIns="0" bIns="0" rtlCol="0" anchor="ctr"/>
          <a:lstStyle/>
          <a:p>
            <a:pPr indent="0" marL="0">
              <a:buNone/>
            </a:pPr>
            <a:r>
              <a:rPr lang="en-US" sz="1000" b="1" dirty="0">
                <a:solidFill>
                  <a:srgbClr val="FFFFFF"/>
                </a:solidFill>
                <a:latin typeface="Calibri" pitchFamily="34" charset="0"/>
                <a:ea typeface="Calibri" pitchFamily="34" charset="-122"/>
                <a:cs typeface="Calibri" pitchFamily="34" charset="-120"/>
              </a:rPr>
              <a:t>JIRA</a:t>
            </a:r>
            <a:endParaRPr lang="en-US" sz="1000" dirty="0"/>
          </a:p>
        </p:txBody>
      </p:sp>
      <p:sp>
        <p:nvSpPr>
          <p:cNvPr id="9" name="Text 7"/>
          <p:cNvSpPr/>
          <p:nvPr/>
        </p:nvSpPr>
        <p:spPr>
          <a:xfrm>
            <a:off x="1920240" y="1828800"/>
            <a:ext cx="2286000" cy="36576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Sprint boards, backlogs, reports, dashboards — same UI, same workflows</a:t>
            </a:r>
            <a:endParaRPr lang="en-US" sz="900" dirty="0"/>
          </a:p>
        </p:txBody>
      </p:sp>
      <p:sp>
        <p:nvSpPr>
          <p:cNvPr id="10" name="Text 8"/>
          <p:cNvSpPr/>
          <p:nvPr/>
        </p:nvSpPr>
        <p:spPr>
          <a:xfrm>
            <a:off x="640080" y="2240280"/>
            <a:ext cx="1280160" cy="365760"/>
          </a:xfrm>
          <a:prstGeom prst="rect">
            <a:avLst/>
          </a:prstGeom>
          <a:noFill/>
          <a:ln/>
        </p:spPr>
        <p:txBody>
          <a:bodyPr wrap="square" lIns="0" tIns="0" rIns="0" bIns="0" rtlCol="0" anchor="ctr"/>
          <a:lstStyle/>
          <a:p>
            <a:pPr indent="0" marL="0">
              <a:buNone/>
            </a:pPr>
            <a:r>
              <a:rPr lang="en-US" sz="1000" b="1" dirty="0">
                <a:solidFill>
                  <a:srgbClr val="FFFFFF"/>
                </a:solidFill>
                <a:latin typeface="Calibri" pitchFamily="34" charset="0"/>
                <a:ea typeface="Calibri" pitchFamily="34" charset="-122"/>
                <a:cs typeface="Calibri" pitchFamily="34" charset="-120"/>
              </a:rPr>
              <a:t>CI/CD Pipeline</a:t>
            </a:r>
            <a:endParaRPr lang="en-US" sz="1000" dirty="0"/>
          </a:p>
        </p:txBody>
      </p:sp>
      <p:sp>
        <p:nvSpPr>
          <p:cNvPr id="11" name="Text 9"/>
          <p:cNvSpPr/>
          <p:nvPr/>
        </p:nvSpPr>
        <p:spPr>
          <a:xfrm>
            <a:off x="1920240" y="2240280"/>
            <a:ext cx="2286000" cy="36576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Jenkins / GitLab CI builds, tests, deploys — doesn’t matter who wrote the code</a:t>
            </a:r>
            <a:endParaRPr lang="en-US" sz="900" dirty="0"/>
          </a:p>
        </p:txBody>
      </p:sp>
      <p:sp>
        <p:nvSpPr>
          <p:cNvPr id="12" name="Text 10"/>
          <p:cNvSpPr/>
          <p:nvPr/>
        </p:nvSpPr>
        <p:spPr>
          <a:xfrm>
            <a:off x="640080" y="2651760"/>
            <a:ext cx="1280160" cy="365760"/>
          </a:xfrm>
          <a:prstGeom prst="rect">
            <a:avLst/>
          </a:prstGeom>
          <a:noFill/>
          <a:ln/>
        </p:spPr>
        <p:txBody>
          <a:bodyPr wrap="square" lIns="0" tIns="0" rIns="0" bIns="0" rtlCol="0" anchor="ctr"/>
          <a:lstStyle/>
          <a:p>
            <a:pPr indent="0" marL="0">
              <a:buNone/>
            </a:pPr>
            <a:r>
              <a:rPr lang="en-US" sz="1000" b="1" dirty="0">
                <a:solidFill>
                  <a:srgbClr val="FFFFFF"/>
                </a:solidFill>
                <a:latin typeface="Calibri" pitchFamily="34" charset="0"/>
                <a:ea typeface="Calibri" pitchFamily="34" charset="-122"/>
                <a:cs typeface="Calibri" pitchFamily="34" charset="-120"/>
              </a:rPr>
              <a:t>Artifactory</a:t>
            </a:r>
            <a:endParaRPr lang="en-US" sz="1000" dirty="0"/>
          </a:p>
        </p:txBody>
      </p:sp>
      <p:sp>
        <p:nvSpPr>
          <p:cNvPr id="13" name="Text 11"/>
          <p:cNvSpPr/>
          <p:nvPr/>
        </p:nvSpPr>
        <p:spPr>
          <a:xfrm>
            <a:off x="1920240" y="2651760"/>
            <a:ext cx="2286000" cy="36576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Build artifacts, Docker images, release packages — completely unchanged</a:t>
            </a:r>
            <a:endParaRPr lang="en-US" sz="900" dirty="0"/>
          </a:p>
        </p:txBody>
      </p:sp>
      <p:sp>
        <p:nvSpPr>
          <p:cNvPr id="14" name="Text 12"/>
          <p:cNvSpPr/>
          <p:nvPr/>
        </p:nvSpPr>
        <p:spPr>
          <a:xfrm>
            <a:off x="640080" y="3063240"/>
            <a:ext cx="1280160" cy="365760"/>
          </a:xfrm>
          <a:prstGeom prst="rect">
            <a:avLst/>
          </a:prstGeom>
          <a:noFill/>
          <a:ln/>
        </p:spPr>
        <p:txBody>
          <a:bodyPr wrap="square" lIns="0" tIns="0" rIns="0" bIns="0" rtlCol="0" anchor="ctr"/>
          <a:lstStyle/>
          <a:p>
            <a:pPr indent="0" marL="0">
              <a:buNone/>
            </a:pPr>
            <a:r>
              <a:rPr lang="en-US" sz="1000" b="1" dirty="0">
                <a:solidFill>
                  <a:srgbClr val="FFFFFF"/>
                </a:solidFill>
                <a:latin typeface="Calibri" pitchFamily="34" charset="0"/>
                <a:ea typeface="Calibri" pitchFamily="34" charset="-122"/>
                <a:cs typeface="Calibri" pitchFamily="34" charset="-120"/>
              </a:rPr>
              <a:t>Code Reviews</a:t>
            </a:r>
            <a:endParaRPr lang="en-US" sz="1000" dirty="0"/>
          </a:p>
        </p:txBody>
      </p:sp>
      <p:sp>
        <p:nvSpPr>
          <p:cNvPr id="15" name="Text 13"/>
          <p:cNvSpPr/>
          <p:nvPr/>
        </p:nvSpPr>
        <p:spPr>
          <a:xfrm>
            <a:off x="1920240" y="3063240"/>
            <a:ext cx="2286000" cy="36576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Pull requests in GitLab/GitHub — same review process, same approval gates</a:t>
            </a:r>
            <a:endParaRPr lang="en-US" sz="900" dirty="0"/>
          </a:p>
        </p:txBody>
      </p:sp>
      <p:sp>
        <p:nvSpPr>
          <p:cNvPr id="16" name="Text 14"/>
          <p:cNvSpPr/>
          <p:nvPr/>
        </p:nvSpPr>
        <p:spPr>
          <a:xfrm>
            <a:off x="640080" y="3474720"/>
            <a:ext cx="1280160" cy="365760"/>
          </a:xfrm>
          <a:prstGeom prst="rect">
            <a:avLst/>
          </a:prstGeom>
          <a:noFill/>
          <a:ln/>
        </p:spPr>
        <p:txBody>
          <a:bodyPr wrap="square" lIns="0" tIns="0" rIns="0" bIns="0" rtlCol="0" anchor="ctr"/>
          <a:lstStyle/>
          <a:p>
            <a:pPr indent="0" marL="0">
              <a:buNone/>
            </a:pPr>
            <a:r>
              <a:rPr lang="en-US" sz="1000" b="1" dirty="0">
                <a:solidFill>
                  <a:srgbClr val="FFFFFF"/>
                </a:solidFill>
                <a:latin typeface="Calibri" pitchFamily="34" charset="0"/>
                <a:ea typeface="Calibri" pitchFamily="34" charset="-122"/>
                <a:cs typeface="Calibri" pitchFamily="34" charset="-120"/>
              </a:rPr>
              <a:t>Release Process</a:t>
            </a:r>
            <a:endParaRPr lang="en-US" sz="1000" dirty="0"/>
          </a:p>
        </p:txBody>
      </p:sp>
      <p:sp>
        <p:nvSpPr>
          <p:cNvPr id="17" name="Text 15"/>
          <p:cNvSpPr/>
          <p:nvPr/>
        </p:nvSpPr>
        <p:spPr>
          <a:xfrm>
            <a:off x="1920240" y="3474720"/>
            <a:ext cx="2286000" cy="36576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Same versioning, same sign-offs, same release notes, same deployment</a:t>
            </a:r>
            <a:endParaRPr lang="en-US" sz="900" dirty="0"/>
          </a:p>
        </p:txBody>
      </p:sp>
      <p:sp>
        <p:nvSpPr>
          <p:cNvPr id="18" name="Text 16"/>
          <p:cNvSpPr/>
          <p:nvPr/>
        </p:nvSpPr>
        <p:spPr>
          <a:xfrm>
            <a:off x="640080" y="3886200"/>
            <a:ext cx="1280160" cy="365760"/>
          </a:xfrm>
          <a:prstGeom prst="rect">
            <a:avLst/>
          </a:prstGeom>
          <a:noFill/>
          <a:ln/>
        </p:spPr>
        <p:txBody>
          <a:bodyPr wrap="square" lIns="0" tIns="0" rIns="0" bIns="0" rtlCol="0" anchor="ctr"/>
          <a:lstStyle/>
          <a:p>
            <a:pPr indent="0" marL="0">
              <a:buNone/>
            </a:pPr>
            <a:r>
              <a:rPr lang="en-US" sz="1000" b="1" dirty="0">
                <a:solidFill>
                  <a:srgbClr val="FFFFFF"/>
                </a:solidFill>
                <a:latin typeface="Calibri" pitchFamily="34" charset="0"/>
                <a:ea typeface="Calibri" pitchFamily="34" charset="-122"/>
                <a:cs typeface="Calibri" pitchFamily="34" charset="-120"/>
              </a:rPr>
              <a:t>Sprint Ceremonies</a:t>
            </a:r>
            <a:endParaRPr lang="en-US" sz="1000" dirty="0"/>
          </a:p>
        </p:txBody>
      </p:sp>
      <p:sp>
        <p:nvSpPr>
          <p:cNvPr id="19" name="Text 17"/>
          <p:cNvSpPr/>
          <p:nvPr/>
        </p:nvSpPr>
        <p:spPr>
          <a:xfrm>
            <a:off x="1920240" y="3886200"/>
            <a:ext cx="2286000" cy="36576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Planning, daily, demo, retro — same structure, same participants</a:t>
            </a:r>
            <a:endParaRPr lang="en-US" sz="900" dirty="0"/>
          </a:p>
        </p:txBody>
      </p:sp>
      <p:sp>
        <p:nvSpPr>
          <p:cNvPr id="20" name="Text 18"/>
          <p:cNvSpPr/>
          <p:nvPr/>
        </p:nvSpPr>
        <p:spPr>
          <a:xfrm>
            <a:off x="640080" y="4297680"/>
            <a:ext cx="1280160" cy="365760"/>
          </a:xfrm>
          <a:prstGeom prst="rect">
            <a:avLst/>
          </a:prstGeom>
          <a:noFill/>
          <a:ln/>
        </p:spPr>
        <p:txBody>
          <a:bodyPr wrap="square" lIns="0" tIns="0" rIns="0" bIns="0" rtlCol="0" anchor="ctr"/>
          <a:lstStyle/>
          <a:p>
            <a:pPr indent="0" marL="0">
              <a:buNone/>
            </a:pPr>
            <a:r>
              <a:rPr lang="en-US" sz="1000" b="1" dirty="0">
                <a:solidFill>
                  <a:srgbClr val="FFFFFF"/>
                </a:solidFill>
                <a:latin typeface="Calibri" pitchFamily="34" charset="0"/>
                <a:ea typeface="Calibri" pitchFamily="34" charset="-122"/>
                <a:cs typeface="Calibri" pitchFamily="34" charset="-120"/>
              </a:rPr>
              <a:t>Confluence</a:t>
            </a:r>
            <a:endParaRPr lang="en-US" sz="1000" dirty="0"/>
          </a:p>
        </p:txBody>
      </p:sp>
      <p:sp>
        <p:nvSpPr>
          <p:cNvPr id="21" name="Text 19"/>
          <p:cNvSpPr/>
          <p:nvPr/>
        </p:nvSpPr>
        <p:spPr>
          <a:xfrm>
            <a:off x="1920240" y="4297680"/>
            <a:ext cx="2286000" cy="36576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Org-level standards, DOD/DOR definitions, team guidelines remain here</a:t>
            </a:r>
            <a:endParaRPr lang="en-US" sz="900" dirty="0"/>
          </a:p>
        </p:txBody>
      </p:sp>
      <p:sp>
        <p:nvSpPr>
          <p:cNvPr id="22" name="Shape 20"/>
          <p:cNvSpPr/>
          <p:nvPr/>
        </p:nvSpPr>
        <p:spPr>
          <a:xfrm>
            <a:off x="4754880" y="1280160"/>
            <a:ext cx="3931920" cy="347472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23" name="Shape 21"/>
          <p:cNvSpPr/>
          <p:nvPr/>
        </p:nvSpPr>
        <p:spPr>
          <a:xfrm>
            <a:off x="4754880" y="1280160"/>
            <a:ext cx="3931920" cy="54864"/>
          </a:xfrm>
          <a:prstGeom prst="rect">
            <a:avLst/>
          </a:prstGeom>
          <a:solidFill>
            <a:srgbClr val="0D9488"/>
          </a:solidFill>
          <a:ln/>
        </p:spPr>
      </p:sp>
      <p:sp>
        <p:nvSpPr>
          <p:cNvPr id="24" name="Text 22"/>
          <p:cNvSpPr/>
          <p:nvPr/>
        </p:nvSpPr>
        <p:spPr>
          <a:xfrm>
            <a:off x="4937760" y="1371600"/>
            <a:ext cx="3657600" cy="320040"/>
          </a:xfrm>
          <a:prstGeom prst="rect">
            <a:avLst/>
          </a:prstGeom>
          <a:noFill/>
          <a:ln/>
        </p:spPr>
        <p:txBody>
          <a:bodyPr wrap="square" lIns="0" tIns="0" rIns="0" bIns="0" rtlCol="0" anchor="ctr"/>
          <a:lstStyle/>
          <a:p>
            <a:pPr indent="0" marL="0">
              <a:buNone/>
            </a:pPr>
            <a:r>
              <a:rPr lang="en-US" sz="1500" b="1" dirty="0">
                <a:solidFill>
                  <a:srgbClr val="14B8A6"/>
                </a:solidFill>
                <a:latin typeface="Calibri" pitchFamily="34" charset="0"/>
                <a:ea typeface="Calibri" pitchFamily="34" charset="-122"/>
                <a:cs typeface="Calibri" pitchFamily="34" charset="-120"/>
              </a:rPr>
              <a:t>✨  New with BMAD</a:t>
            </a:r>
            <a:endParaRPr lang="en-US" sz="1500" dirty="0"/>
          </a:p>
        </p:txBody>
      </p:sp>
      <p:sp>
        <p:nvSpPr>
          <p:cNvPr id="25" name="Text 23"/>
          <p:cNvSpPr/>
          <p:nvPr/>
        </p:nvSpPr>
        <p:spPr>
          <a:xfrm>
            <a:off x="4937760" y="1828800"/>
            <a:ext cx="1463040" cy="365760"/>
          </a:xfrm>
          <a:prstGeom prst="rect">
            <a:avLst/>
          </a:prstGeom>
          <a:noFill/>
          <a:ln/>
        </p:spPr>
        <p:txBody>
          <a:bodyPr wrap="square" lIns="0" tIns="0" rIns="0" bIns="0" rtlCol="0" anchor="ctr"/>
          <a:lstStyle/>
          <a:p>
            <a:pPr indent="0" marL="0">
              <a:buNone/>
            </a:pPr>
            <a:r>
              <a:rPr lang="en-US" sz="1000" b="1" dirty="0">
                <a:solidFill>
                  <a:srgbClr val="FFFFFF"/>
                </a:solidFill>
                <a:latin typeface="Calibri" pitchFamily="34" charset="0"/>
                <a:ea typeface="Calibri" pitchFamily="34" charset="-122"/>
                <a:cs typeface="Calibri" pitchFamily="34" charset="-120"/>
              </a:rPr>
              <a:t>Story Content in Git</a:t>
            </a:r>
            <a:endParaRPr lang="en-US" sz="1000" dirty="0"/>
          </a:p>
        </p:txBody>
      </p:sp>
      <p:sp>
        <p:nvSpPr>
          <p:cNvPr id="26" name="Text 24"/>
          <p:cNvSpPr/>
          <p:nvPr/>
        </p:nvSpPr>
        <p:spPr>
          <a:xfrm>
            <a:off x="6400800" y="1828800"/>
            <a:ext cx="2103120" cy="36576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Rich markdown files with AC, tasks, architecture refs — the AI’s context</a:t>
            </a:r>
            <a:endParaRPr lang="en-US" sz="900" dirty="0"/>
          </a:p>
        </p:txBody>
      </p:sp>
      <p:sp>
        <p:nvSpPr>
          <p:cNvPr id="27" name="Text 25"/>
          <p:cNvSpPr/>
          <p:nvPr/>
        </p:nvSpPr>
        <p:spPr>
          <a:xfrm>
            <a:off x="4937760" y="2240280"/>
            <a:ext cx="1463040" cy="365760"/>
          </a:xfrm>
          <a:prstGeom prst="rect">
            <a:avLst/>
          </a:prstGeom>
          <a:noFill/>
          <a:ln/>
        </p:spPr>
        <p:txBody>
          <a:bodyPr wrap="square" lIns="0" tIns="0" rIns="0" bIns="0" rtlCol="0" anchor="ctr"/>
          <a:lstStyle/>
          <a:p>
            <a:pPr indent="0" marL="0">
              <a:buNone/>
            </a:pPr>
            <a:r>
              <a:rPr lang="en-US" sz="1000" b="1" dirty="0">
                <a:solidFill>
                  <a:srgbClr val="FFFFFF"/>
                </a:solidFill>
                <a:latin typeface="Calibri" pitchFamily="34" charset="0"/>
                <a:ea typeface="Calibri" pitchFamily="34" charset="-122"/>
                <a:cs typeface="Calibri" pitchFamily="34" charset="-120"/>
              </a:rPr>
              <a:t>JIRA via Agent</a:t>
            </a:r>
            <a:endParaRPr lang="en-US" sz="1000" dirty="0"/>
          </a:p>
        </p:txBody>
      </p:sp>
      <p:sp>
        <p:nvSpPr>
          <p:cNvPr id="28" name="Text 26"/>
          <p:cNvSpPr/>
          <p:nvPr/>
        </p:nvSpPr>
        <p:spPr>
          <a:xfrm>
            <a:off x="6400800" y="2240280"/>
            <a:ext cx="2103120" cy="36576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AI agent creates tickets and updates status automatically via MCP / REST API</a:t>
            </a:r>
            <a:endParaRPr lang="en-US" sz="900" dirty="0"/>
          </a:p>
        </p:txBody>
      </p:sp>
      <p:sp>
        <p:nvSpPr>
          <p:cNvPr id="29" name="Text 27"/>
          <p:cNvSpPr/>
          <p:nvPr/>
        </p:nvSpPr>
        <p:spPr>
          <a:xfrm>
            <a:off x="4937760" y="2651760"/>
            <a:ext cx="1463040" cy="365760"/>
          </a:xfrm>
          <a:prstGeom prst="rect">
            <a:avLst/>
          </a:prstGeom>
          <a:noFill/>
          <a:ln/>
        </p:spPr>
        <p:txBody>
          <a:bodyPr wrap="square" lIns="0" tIns="0" rIns="0" bIns="0" rtlCol="0" anchor="ctr"/>
          <a:lstStyle/>
          <a:p>
            <a:pPr indent="0" marL="0">
              <a:buNone/>
            </a:pPr>
            <a:r>
              <a:rPr lang="en-US" sz="1000" b="1" dirty="0">
                <a:solidFill>
                  <a:srgbClr val="FFFFFF"/>
                </a:solidFill>
                <a:latin typeface="Calibri" pitchFamily="34" charset="0"/>
                <a:ea typeface="Calibri" pitchFamily="34" charset="-122"/>
                <a:cs typeface="Calibri" pitchFamily="34" charset="-120"/>
              </a:rPr>
              <a:t>sprint-status.yaml</a:t>
            </a:r>
            <a:endParaRPr lang="en-US" sz="1000" dirty="0"/>
          </a:p>
        </p:txBody>
      </p:sp>
      <p:sp>
        <p:nvSpPr>
          <p:cNvPr id="30" name="Text 28"/>
          <p:cNvSpPr/>
          <p:nvPr/>
        </p:nvSpPr>
        <p:spPr>
          <a:xfrm>
            <a:off x="6400800" y="2651760"/>
            <a:ext cx="2103120" cy="36576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Machine-readable sprint tracking file that agents read and update in real-time</a:t>
            </a:r>
            <a:endParaRPr lang="en-US" sz="900" dirty="0"/>
          </a:p>
        </p:txBody>
      </p:sp>
      <p:sp>
        <p:nvSpPr>
          <p:cNvPr id="31" name="Text 29"/>
          <p:cNvSpPr/>
          <p:nvPr/>
        </p:nvSpPr>
        <p:spPr>
          <a:xfrm>
            <a:off x="4937760" y="3063240"/>
            <a:ext cx="1463040" cy="365760"/>
          </a:xfrm>
          <a:prstGeom prst="rect">
            <a:avLst/>
          </a:prstGeom>
          <a:noFill/>
          <a:ln/>
        </p:spPr>
        <p:txBody>
          <a:bodyPr wrap="square" lIns="0" tIns="0" rIns="0" bIns="0" rtlCol="0" anchor="ctr"/>
          <a:lstStyle/>
          <a:p>
            <a:pPr indent="0" marL="0">
              <a:buNone/>
            </a:pPr>
            <a:r>
              <a:rPr lang="en-US" sz="1000" b="1" dirty="0">
                <a:solidFill>
                  <a:srgbClr val="FFFFFF"/>
                </a:solidFill>
                <a:latin typeface="Calibri" pitchFamily="34" charset="0"/>
                <a:ea typeface="Calibri" pitchFamily="34" charset="-122"/>
                <a:cs typeface="Calibri" pitchFamily="34" charset="-120"/>
              </a:rPr>
              <a:t>Architecture as Code</a:t>
            </a:r>
            <a:endParaRPr lang="en-US" sz="1000" dirty="0"/>
          </a:p>
        </p:txBody>
      </p:sp>
      <p:sp>
        <p:nvSpPr>
          <p:cNvPr id="32" name="Text 30"/>
          <p:cNvSpPr/>
          <p:nvPr/>
        </p:nvSpPr>
        <p:spPr>
          <a:xfrm>
            <a:off x="6400800" y="3063240"/>
            <a:ext cx="2103120" cy="36576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architecture.md in git, not a wiki page. Versioned, diffable, agent-readable</a:t>
            </a:r>
            <a:endParaRPr lang="en-US" sz="900" dirty="0"/>
          </a:p>
        </p:txBody>
      </p:sp>
      <p:sp>
        <p:nvSpPr>
          <p:cNvPr id="33" name="Text 31"/>
          <p:cNvSpPr/>
          <p:nvPr/>
        </p:nvSpPr>
        <p:spPr>
          <a:xfrm>
            <a:off x="4937760" y="3474720"/>
            <a:ext cx="1463040" cy="365760"/>
          </a:xfrm>
          <a:prstGeom prst="rect">
            <a:avLst/>
          </a:prstGeom>
          <a:noFill/>
          <a:ln/>
        </p:spPr>
        <p:txBody>
          <a:bodyPr wrap="square" lIns="0" tIns="0" rIns="0" bIns="0" rtlCol="0" anchor="ctr"/>
          <a:lstStyle/>
          <a:p>
            <a:pPr indent="0" marL="0">
              <a:buNone/>
            </a:pPr>
            <a:r>
              <a:rPr lang="en-US" sz="1000" b="1" dirty="0">
                <a:solidFill>
                  <a:srgbClr val="FFFFFF"/>
                </a:solidFill>
                <a:latin typeface="Calibri" pitchFamily="34" charset="0"/>
                <a:ea typeface="Calibri" pitchFamily="34" charset="-122"/>
                <a:cs typeface="Calibri" pitchFamily="34" charset="-120"/>
              </a:rPr>
              <a:t>Agent Workflows</a:t>
            </a:r>
            <a:endParaRPr lang="en-US" sz="1000" dirty="0"/>
          </a:p>
        </p:txBody>
      </p:sp>
      <p:sp>
        <p:nvSpPr>
          <p:cNvPr id="34" name="Text 32"/>
          <p:cNvSpPr/>
          <p:nvPr/>
        </p:nvSpPr>
        <p:spPr>
          <a:xfrm>
            <a:off x="6400800" y="3474720"/>
            <a:ext cx="2103120" cy="36576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/bmad-bmm-create-story, /bmad-bmm-dev-story, /bmad-bmm-code-review — structured workflows replace ad-hoc prompting</a:t>
            </a:r>
            <a:endParaRPr lang="en-US" sz="900" dirty="0"/>
          </a:p>
        </p:txBody>
      </p:sp>
      <p:sp>
        <p:nvSpPr>
          <p:cNvPr id="35" name="Text 33"/>
          <p:cNvSpPr/>
          <p:nvPr/>
        </p:nvSpPr>
        <p:spPr>
          <a:xfrm>
            <a:off x="4937760" y="3886200"/>
            <a:ext cx="1463040" cy="365760"/>
          </a:xfrm>
          <a:prstGeom prst="rect">
            <a:avLst/>
          </a:prstGeom>
          <a:noFill/>
          <a:ln/>
        </p:spPr>
        <p:txBody>
          <a:bodyPr wrap="square" lIns="0" tIns="0" rIns="0" bIns="0" rtlCol="0" anchor="ctr"/>
          <a:lstStyle/>
          <a:p>
            <a:pPr indent="0" marL="0">
              <a:buNone/>
            </a:pPr>
            <a:r>
              <a:rPr lang="en-US" sz="1000" b="1" dirty="0">
                <a:solidFill>
                  <a:srgbClr val="FFFFFF"/>
                </a:solidFill>
                <a:latin typeface="Calibri" pitchFamily="34" charset="0"/>
                <a:ea typeface="Calibri" pitchFamily="34" charset="-122"/>
                <a:cs typeface="Calibri" pitchFamily="34" charset="-120"/>
              </a:rPr>
              <a:t>Git Worktrees</a:t>
            </a:r>
            <a:endParaRPr lang="en-US" sz="1000" dirty="0"/>
          </a:p>
        </p:txBody>
      </p:sp>
      <p:sp>
        <p:nvSpPr>
          <p:cNvPr id="36" name="Text 34"/>
          <p:cNvSpPr/>
          <p:nvPr/>
        </p:nvSpPr>
        <p:spPr>
          <a:xfrm>
            <a:off x="6400800" y="3886200"/>
            <a:ext cx="2103120" cy="36576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Multiple agent sessions working in parallel on different branches, same repo</a:t>
            </a:r>
            <a:endParaRPr lang="en-US" sz="900" dirty="0"/>
          </a:p>
        </p:txBody>
      </p:sp>
      <p:sp>
        <p:nvSpPr>
          <p:cNvPr id="37" name="Text 35"/>
          <p:cNvSpPr/>
          <p:nvPr/>
        </p:nvSpPr>
        <p:spPr>
          <a:xfrm>
            <a:off x="4937760" y="4297680"/>
            <a:ext cx="1463040" cy="365760"/>
          </a:xfrm>
          <a:prstGeom prst="rect">
            <a:avLst/>
          </a:prstGeom>
          <a:noFill/>
          <a:ln/>
        </p:spPr>
        <p:txBody>
          <a:bodyPr wrap="square" lIns="0" tIns="0" rIns="0" bIns="0" rtlCol="0" anchor="ctr"/>
          <a:lstStyle/>
          <a:p>
            <a:pPr indent="0" marL="0">
              <a:buNone/>
            </a:pPr>
            <a:r>
              <a:rPr lang="en-US" sz="1000" b="1" dirty="0">
                <a:solidFill>
                  <a:srgbClr val="FFFFFF"/>
                </a:solidFill>
                <a:latin typeface="Calibri" pitchFamily="34" charset="0"/>
                <a:ea typeface="Calibri" pitchFamily="34" charset="-122"/>
                <a:cs typeface="Calibri" pitchFamily="34" charset="-120"/>
              </a:rPr>
              <a:t>Automated Quality Gates</a:t>
            </a:r>
            <a:endParaRPr lang="en-US" sz="1000" dirty="0"/>
          </a:p>
        </p:txBody>
      </p:sp>
      <p:sp>
        <p:nvSpPr>
          <p:cNvPr id="38" name="Text 36"/>
          <p:cNvSpPr/>
          <p:nvPr/>
        </p:nvSpPr>
        <p:spPr>
          <a:xfrm>
            <a:off x="6400800" y="4297680"/>
            <a:ext cx="2103120" cy="365760"/>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DOR/DOD/INVEST enforced by workflow checklists, not human memory</a:t>
            </a:r>
            <a:endParaRPr lang="en-US" sz="900" dirty="0"/>
          </a:p>
        </p:txBody>
      </p:sp>
      <p:sp>
        <p:nvSpPr>
          <p:cNvPr id="39" name="Text 37"/>
          <p:cNvSpPr/>
          <p:nvPr/>
        </p:nvSpPr>
        <p:spPr>
          <a:xfrm>
            <a:off x="457200" y="4709160"/>
            <a:ext cx="8229600" cy="274320"/>
          </a:xfrm>
          <a:prstGeom prst="rect">
            <a:avLst/>
          </a:prstGeom>
          <a:noFill/>
          <a:ln/>
        </p:spPr>
        <p:txBody>
          <a:bodyPr wrap="square" rtlCol="0" anchor="ctr"/>
          <a:lstStyle/>
          <a:p>
            <a:pPr algn="ctr" indent="0" marL="0">
              <a:buNone/>
            </a:pPr>
            <a:r>
              <a:rPr lang="en-US" sz="1000" i="1" dirty="0">
                <a:solidFill>
                  <a:srgbClr val="F59E0B"/>
                </a:solidFill>
                <a:latin typeface="Calibri" pitchFamily="34" charset="0"/>
                <a:ea typeface="Calibri" pitchFamily="34" charset="-122"/>
                <a:cs typeface="Calibri" pitchFamily="34" charset="-120"/>
              </a:rPr>
              <a:t>BMAD is additive, not disruptive. Your existing processes and tools continue to work.</a:t>
            </a:r>
            <a:endParaRPr lang="en-US" sz="1000" dirty="0"/>
          </a:p>
        </p:txBody>
      </p:sp>
      <p:sp>
        <p:nvSpPr>
          <p:cNvPr id="40" name="Text 38"/>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87 / 100</a:t>
            </a:r>
            <a:endParaRPr lang="en-US" sz="800"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name="Slide 88">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Human-in-the-Loop Checkpoints</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200" dirty="0">
                <a:solidFill>
                  <a:srgbClr val="14B8A6"/>
                </a:solidFill>
                <a:latin typeface="Calibri" pitchFamily="34" charset="0"/>
                <a:ea typeface="Calibri" pitchFamily="34" charset="-122"/>
                <a:cs typeface="Calibri" pitchFamily="34" charset="-120"/>
              </a:rPr>
              <a:t>AI agents draft. Humans approve. Nothing advances without explicit sign-off.</a:t>
            </a:r>
            <a:endParaRPr lang="en-US" sz="1200" dirty="0"/>
          </a:p>
        </p:txBody>
      </p:sp>
      <p:sp>
        <p:nvSpPr>
          <p:cNvPr id="5" name="Shape 3"/>
          <p:cNvSpPr/>
          <p:nvPr/>
        </p:nvSpPr>
        <p:spPr>
          <a:xfrm>
            <a:off x="457200" y="1234440"/>
            <a:ext cx="8229600" cy="475488"/>
          </a:xfrm>
          <a:prstGeom prst="rect">
            <a:avLst/>
          </a:prstGeom>
          <a:solidFill>
            <a:srgbClr val="1A2744"/>
          </a:solidFill>
          <a:ln/>
        </p:spPr>
      </p:sp>
      <p:sp>
        <p:nvSpPr>
          <p:cNvPr id="6" name="Shape 4"/>
          <p:cNvSpPr/>
          <p:nvPr/>
        </p:nvSpPr>
        <p:spPr>
          <a:xfrm>
            <a:off x="457200" y="1234440"/>
            <a:ext cx="45720" cy="475488"/>
          </a:xfrm>
          <a:prstGeom prst="rect">
            <a:avLst/>
          </a:prstGeom>
          <a:solidFill>
            <a:srgbClr val="3B82F6"/>
          </a:solidFill>
          <a:ln/>
        </p:spPr>
      </p:sp>
      <p:sp>
        <p:nvSpPr>
          <p:cNvPr id="7" name="Text 5"/>
          <p:cNvSpPr/>
          <p:nvPr/>
        </p:nvSpPr>
        <p:spPr>
          <a:xfrm>
            <a:off x="594360" y="1234440"/>
            <a:ext cx="2103120" cy="475488"/>
          </a:xfrm>
          <a:prstGeom prst="rect">
            <a:avLst/>
          </a:prstGeom>
          <a:noFill/>
          <a:ln/>
        </p:spPr>
        <p:txBody>
          <a:bodyPr wrap="square" lIns="0" tIns="0" rIns="0" bIns="0" rtlCol="0" anchor="ctr"/>
          <a:lstStyle/>
          <a:p>
            <a:pPr indent="0" marL="0">
              <a:buNone/>
            </a:pPr>
            <a:r>
              <a:rPr lang="en-US" sz="900" b="1" dirty="0">
                <a:solidFill>
                  <a:srgbClr val="3B82F6"/>
                </a:solidFill>
                <a:latin typeface="Consolas" pitchFamily="34" charset="0"/>
                <a:ea typeface="Consolas" pitchFamily="34" charset="-122"/>
                <a:cs typeface="Consolas" pitchFamily="34" charset="-120"/>
              </a:rPr>
              <a:t>After /bmad-bmm-create-prd</a:t>
            </a:r>
            <a:endParaRPr lang="en-US" sz="900" dirty="0"/>
          </a:p>
        </p:txBody>
      </p:sp>
      <p:sp>
        <p:nvSpPr>
          <p:cNvPr id="8" name="Shape 6"/>
          <p:cNvSpPr/>
          <p:nvPr/>
        </p:nvSpPr>
        <p:spPr>
          <a:xfrm>
            <a:off x="2788920" y="1325880"/>
            <a:ext cx="1280160" cy="292608"/>
          </a:xfrm>
          <a:prstGeom prst="roundRect">
            <a:avLst>
              <a:gd name="adj" fmla="val 12500"/>
            </a:avLst>
          </a:prstGeom>
          <a:solidFill>
            <a:srgbClr val="3B82F6"/>
          </a:solidFill>
          <a:ln/>
        </p:spPr>
      </p:sp>
      <p:sp>
        <p:nvSpPr>
          <p:cNvPr id="9" name="Text 7"/>
          <p:cNvSpPr/>
          <p:nvPr/>
        </p:nvSpPr>
        <p:spPr>
          <a:xfrm>
            <a:off x="2788920" y="1325880"/>
            <a:ext cx="1280160" cy="292608"/>
          </a:xfrm>
          <a:prstGeom prst="rect">
            <a:avLst/>
          </a:prstGeom>
          <a:noFill/>
          <a:ln/>
        </p:spPr>
        <p:txBody>
          <a:bodyPr wrap="square" rtlCol="0" anchor="ctr"/>
          <a:lstStyle/>
          <a:p>
            <a:pPr algn="ctr" indent="0" marL="0">
              <a:buNone/>
            </a:pPr>
            <a:r>
              <a:rPr lang="en-US" sz="800" b="1" dirty="0">
                <a:solidFill>
                  <a:srgbClr val="FFFFFF"/>
                </a:solidFill>
                <a:latin typeface="Calibri" pitchFamily="34" charset="0"/>
                <a:ea typeface="Calibri" pitchFamily="34" charset="-122"/>
                <a:cs typeface="Calibri" pitchFamily="34" charset="-120"/>
              </a:rPr>
              <a:t>Product Owner</a:t>
            </a:r>
            <a:endParaRPr lang="en-US" sz="800" dirty="0"/>
          </a:p>
        </p:txBody>
      </p:sp>
      <p:sp>
        <p:nvSpPr>
          <p:cNvPr id="10" name="Text 8"/>
          <p:cNvSpPr/>
          <p:nvPr/>
        </p:nvSpPr>
        <p:spPr>
          <a:xfrm>
            <a:off x="4206240" y="1234440"/>
            <a:ext cx="4389120" cy="47548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Review PRD scope, personas, requirements. Approve before architecture begins.</a:t>
            </a:r>
            <a:endParaRPr lang="en-US" sz="900" dirty="0"/>
          </a:p>
        </p:txBody>
      </p:sp>
      <p:sp>
        <p:nvSpPr>
          <p:cNvPr id="11" name="Shape 9"/>
          <p:cNvSpPr/>
          <p:nvPr/>
        </p:nvSpPr>
        <p:spPr>
          <a:xfrm>
            <a:off x="457200" y="1783080"/>
            <a:ext cx="8229600" cy="475488"/>
          </a:xfrm>
          <a:prstGeom prst="rect">
            <a:avLst/>
          </a:prstGeom>
          <a:solidFill>
            <a:srgbClr val="1A2744"/>
          </a:solidFill>
          <a:ln/>
        </p:spPr>
      </p:sp>
      <p:sp>
        <p:nvSpPr>
          <p:cNvPr id="12" name="Shape 10"/>
          <p:cNvSpPr/>
          <p:nvPr/>
        </p:nvSpPr>
        <p:spPr>
          <a:xfrm>
            <a:off x="457200" y="1783080"/>
            <a:ext cx="45720" cy="475488"/>
          </a:xfrm>
          <a:prstGeom prst="rect">
            <a:avLst/>
          </a:prstGeom>
          <a:solidFill>
            <a:srgbClr val="8B5CF6"/>
          </a:solidFill>
          <a:ln/>
        </p:spPr>
      </p:sp>
      <p:sp>
        <p:nvSpPr>
          <p:cNvPr id="13" name="Text 11"/>
          <p:cNvSpPr/>
          <p:nvPr/>
        </p:nvSpPr>
        <p:spPr>
          <a:xfrm>
            <a:off x="594360" y="1783080"/>
            <a:ext cx="2103120" cy="475488"/>
          </a:xfrm>
          <a:prstGeom prst="rect">
            <a:avLst/>
          </a:prstGeom>
          <a:noFill/>
          <a:ln/>
        </p:spPr>
        <p:txBody>
          <a:bodyPr wrap="square" lIns="0" tIns="0" rIns="0" bIns="0" rtlCol="0" anchor="ctr"/>
          <a:lstStyle/>
          <a:p>
            <a:pPr indent="0" marL="0">
              <a:buNone/>
            </a:pPr>
            <a:r>
              <a:rPr lang="en-US" sz="900" b="1" dirty="0">
                <a:solidFill>
                  <a:srgbClr val="8B5CF6"/>
                </a:solidFill>
                <a:latin typeface="Consolas" pitchFamily="34" charset="0"/>
                <a:ea typeface="Consolas" pitchFamily="34" charset="-122"/>
                <a:cs typeface="Consolas" pitchFamily="34" charset="-120"/>
              </a:rPr>
              <a:t>After /bmad-bmm-create-architecture</a:t>
            </a:r>
            <a:endParaRPr lang="en-US" sz="900" dirty="0"/>
          </a:p>
        </p:txBody>
      </p:sp>
      <p:sp>
        <p:nvSpPr>
          <p:cNvPr id="14" name="Shape 12"/>
          <p:cNvSpPr/>
          <p:nvPr/>
        </p:nvSpPr>
        <p:spPr>
          <a:xfrm>
            <a:off x="2788920" y="1874520"/>
            <a:ext cx="1280160" cy="292608"/>
          </a:xfrm>
          <a:prstGeom prst="roundRect">
            <a:avLst>
              <a:gd name="adj" fmla="val 12500"/>
            </a:avLst>
          </a:prstGeom>
          <a:solidFill>
            <a:srgbClr val="8B5CF6"/>
          </a:solidFill>
          <a:ln/>
        </p:spPr>
      </p:sp>
      <p:sp>
        <p:nvSpPr>
          <p:cNvPr id="15" name="Text 13"/>
          <p:cNvSpPr/>
          <p:nvPr/>
        </p:nvSpPr>
        <p:spPr>
          <a:xfrm>
            <a:off x="2788920" y="1874520"/>
            <a:ext cx="1280160" cy="292608"/>
          </a:xfrm>
          <a:prstGeom prst="rect">
            <a:avLst/>
          </a:prstGeom>
          <a:noFill/>
          <a:ln/>
        </p:spPr>
        <p:txBody>
          <a:bodyPr wrap="square" rtlCol="0" anchor="ctr"/>
          <a:lstStyle/>
          <a:p>
            <a:pPr algn="ctr" indent="0" marL="0">
              <a:buNone/>
            </a:pPr>
            <a:r>
              <a:rPr lang="en-US" sz="800" b="1" dirty="0">
                <a:solidFill>
                  <a:srgbClr val="FFFFFF"/>
                </a:solidFill>
                <a:latin typeface="Calibri" pitchFamily="34" charset="0"/>
                <a:ea typeface="Calibri" pitchFamily="34" charset="-122"/>
                <a:cs typeface="Calibri" pitchFamily="34" charset="-120"/>
              </a:rPr>
              <a:t>Architect (human)</a:t>
            </a:r>
            <a:endParaRPr lang="en-US" sz="800" dirty="0"/>
          </a:p>
        </p:txBody>
      </p:sp>
      <p:sp>
        <p:nvSpPr>
          <p:cNvPr id="16" name="Text 14"/>
          <p:cNvSpPr/>
          <p:nvPr/>
        </p:nvSpPr>
        <p:spPr>
          <a:xfrm>
            <a:off x="4206240" y="1783080"/>
            <a:ext cx="4389120" cy="47548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Validate tech stack decisions, API contracts, data models. Sign off before stories are generated.</a:t>
            </a:r>
            <a:endParaRPr lang="en-US" sz="900" dirty="0"/>
          </a:p>
        </p:txBody>
      </p:sp>
      <p:sp>
        <p:nvSpPr>
          <p:cNvPr id="17" name="Shape 15"/>
          <p:cNvSpPr/>
          <p:nvPr/>
        </p:nvSpPr>
        <p:spPr>
          <a:xfrm>
            <a:off x="457200" y="2331720"/>
            <a:ext cx="8229600" cy="475488"/>
          </a:xfrm>
          <a:prstGeom prst="rect">
            <a:avLst/>
          </a:prstGeom>
          <a:solidFill>
            <a:srgbClr val="1A2744"/>
          </a:solidFill>
          <a:ln/>
        </p:spPr>
      </p:sp>
      <p:sp>
        <p:nvSpPr>
          <p:cNvPr id="18" name="Shape 16"/>
          <p:cNvSpPr/>
          <p:nvPr/>
        </p:nvSpPr>
        <p:spPr>
          <a:xfrm>
            <a:off x="457200" y="2331720"/>
            <a:ext cx="45720" cy="475488"/>
          </a:xfrm>
          <a:prstGeom prst="rect">
            <a:avLst/>
          </a:prstGeom>
          <a:solidFill>
            <a:srgbClr val="0D9488"/>
          </a:solidFill>
          <a:ln/>
        </p:spPr>
      </p:sp>
      <p:sp>
        <p:nvSpPr>
          <p:cNvPr id="19" name="Text 17"/>
          <p:cNvSpPr/>
          <p:nvPr/>
        </p:nvSpPr>
        <p:spPr>
          <a:xfrm>
            <a:off x="594360" y="2331720"/>
            <a:ext cx="2103120" cy="475488"/>
          </a:xfrm>
          <a:prstGeom prst="rect">
            <a:avLst/>
          </a:prstGeom>
          <a:noFill/>
          <a:ln/>
        </p:spPr>
        <p:txBody>
          <a:bodyPr wrap="square" lIns="0" tIns="0" rIns="0" bIns="0" rtlCol="0" anchor="ctr"/>
          <a:lstStyle/>
          <a:p>
            <a:pPr indent="0" marL="0">
              <a:buNone/>
            </a:pPr>
            <a:r>
              <a:rPr lang="en-US" sz="900" b="1" dirty="0">
                <a:solidFill>
                  <a:srgbClr val="0D9488"/>
                </a:solidFill>
                <a:latin typeface="Consolas" pitchFamily="34" charset="0"/>
                <a:ea typeface="Consolas" pitchFamily="34" charset="-122"/>
                <a:cs typeface="Consolas" pitchFamily="34" charset="-120"/>
              </a:rPr>
              <a:t>After /bmad-bmm-create-epics-and-stories</a:t>
            </a:r>
            <a:endParaRPr lang="en-US" sz="900" dirty="0"/>
          </a:p>
        </p:txBody>
      </p:sp>
      <p:sp>
        <p:nvSpPr>
          <p:cNvPr id="20" name="Shape 18"/>
          <p:cNvSpPr/>
          <p:nvPr/>
        </p:nvSpPr>
        <p:spPr>
          <a:xfrm>
            <a:off x="2788920" y="2423160"/>
            <a:ext cx="1280160" cy="292608"/>
          </a:xfrm>
          <a:prstGeom prst="roundRect">
            <a:avLst>
              <a:gd name="adj" fmla="val 12500"/>
            </a:avLst>
          </a:prstGeom>
          <a:solidFill>
            <a:srgbClr val="0D9488"/>
          </a:solidFill>
          <a:ln/>
        </p:spPr>
      </p:sp>
      <p:sp>
        <p:nvSpPr>
          <p:cNvPr id="21" name="Text 19"/>
          <p:cNvSpPr/>
          <p:nvPr/>
        </p:nvSpPr>
        <p:spPr>
          <a:xfrm>
            <a:off x="2788920" y="2423160"/>
            <a:ext cx="1280160" cy="292608"/>
          </a:xfrm>
          <a:prstGeom prst="rect">
            <a:avLst/>
          </a:prstGeom>
          <a:noFill/>
          <a:ln/>
        </p:spPr>
        <p:txBody>
          <a:bodyPr wrap="square" rtlCol="0" anchor="ctr"/>
          <a:lstStyle/>
          <a:p>
            <a:pPr algn="ctr" indent="0" marL="0">
              <a:buNone/>
            </a:pPr>
            <a:r>
              <a:rPr lang="en-US" sz="800" b="1" dirty="0">
                <a:solidFill>
                  <a:srgbClr val="FFFFFF"/>
                </a:solidFill>
                <a:latin typeface="Calibri" pitchFamily="34" charset="0"/>
                <a:ea typeface="Calibri" pitchFamily="34" charset="-122"/>
                <a:cs typeface="Calibri" pitchFamily="34" charset="-120"/>
              </a:rPr>
              <a:t>Team Lead / SM</a:t>
            </a:r>
            <a:endParaRPr lang="en-US" sz="800" dirty="0"/>
          </a:p>
        </p:txBody>
      </p:sp>
      <p:sp>
        <p:nvSpPr>
          <p:cNvPr id="22" name="Text 20"/>
          <p:cNvSpPr/>
          <p:nvPr/>
        </p:nvSpPr>
        <p:spPr>
          <a:xfrm>
            <a:off x="4206240" y="2331720"/>
            <a:ext cx="4389120" cy="47548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Review story breakdown, AC quality, sprint assignment. Run /bmad-bmm-validate-epics-and-stories first.</a:t>
            </a:r>
            <a:endParaRPr lang="en-US" sz="900" dirty="0"/>
          </a:p>
        </p:txBody>
      </p:sp>
      <p:sp>
        <p:nvSpPr>
          <p:cNvPr id="23" name="Shape 21"/>
          <p:cNvSpPr/>
          <p:nvPr/>
        </p:nvSpPr>
        <p:spPr>
          <a:xfrm>
            <a:off x="457200" y="2880360"/>
            <a:ext cx="8229600" cy="475488"/>
          </a:xfrm>
          <a:prstGeom prst="rect">
            <a:avLst/>
          </a:prstGeom>
          <a:solidFill>
            <a:srgbClr val="1A2744"/>
          </a:solidFill>
          <a:ln/>
        </p:spPr>
      </p:sp>
      <p:sp>
        <p:nvSpPr>
          <p:cNvPr id="24" name="Shape 22"/>
          <p:cNvSpPr/>
          <p:nvPr/>
        </p:nvSpPr>
        <p:spPr>
          <a:xfrm>
            <a:off x="457200" y="2880360"/>
            <a:ext cx="45720" cy="475488"/>
          </a:xfrm>
          <a:prstGeom prst="rect">
            <a:avLst/>
          </a:prstGeom>
          <a:solidFill>
            <a:srgbClr val="F59E0B"/>
          </a:solidFill>
          <a:ln/>
        </p:spPr>
      </p:sp>
      <p:sp>
        <p:nvSpPr>
          <p:cNvPr id="25" name="Text 23"/>
          <p:cNvSpPr/>
          <p:nvPr/>
        </p:nvSpPr>
        <p:spPr>
          <a:xfrm>
            <a:off x="594360" y="2880360"/>
            <a:ext cx="2103120" cy="475488"/>
          </a:xfrm>
          <a:prstGeom prst="rect">
            <a:avLst/>
          </a:prstGeom>
          <a:noFill/>
          <a:ln/>
        </p:spPr>
        <p:txBody>
          <a:bodyPr wrap="square" lIns="0" tIns="0" rIns="0" bIns="0" rtlCol="0" anchor="ctr"/>
          <a:lstStyle/>
          <a:p>
            <a:pPr indent="0" marL="0">
              <a:buNone/>
            </a:pPr>
            <a:r>
              <a:rPr lang="en-US" sz="900" b="1" dirty="0">
                <a:solidFill>
                  <a:srgbClr val="F59E0B"/>
                </a:solidFill>
                <a:latin typeface="Consolas" pitchFamily="34" charset="0"/>
                <a:ea typeface="Consolas" pitchFamily="34" charset="-122"/>
                <a:cs typeface="Consolas" pitchFamily="34" charset="-120"/>
              </a:rPr>
              <a:t>After /bmad-bmm-dev-story</a:t>
            </a:r>
            <a:endParaRPr lang="en-US" sz="900" dirty="0"/>
          </a:p>
        </p:txBody>
      </p:sp>
      <p:sp>
        <p:nvSpPr>
          <p:cNvPr id="26" name="Shape 24"/>
          <p:cNvSpPr/>
          <p:nvPr/>
        </p:nvSpPr>
        <p:spPr>
          <a:xfrm>
            <a:off x="2788920" y="2971800"/>
            <a:ext cx="1280160" cy="292608"/>
          </a:xfrm>
          <a:prstGeom prst="roundRect">
            <a:avLst>
              <a:gd name="adj" fmla="val 12500"/>
            </a:avLst>
          </a:prstGeom>
          <a:solidFill>
            <a:srgbClr val="F59E0B"/>
          </a:solidFill>
          <a:ln/>
        </p:spPr>
      </p:sp>
      <p:sp>
        <p:nvSpPr>
          <p:cNvPr id="27" name="Text 25"/>
          <p:cNvSpPr/>
          <p:nvPr/>
        </p:nvSpPr>
        <p:spPr>
          <a:xfrm>
            <a:off x="2788920" y="2971800"/>
            <a:ext cx="1280160" cy="292608"/>
          </a:xfrm>
          <a:prstGeom prst="rect">
            <a:avLst/>
          </a:prstGeom>
          <a:noFill/>
          <a:ln/>
        </p:spPr>
        <p:txBody>
          <a:bodyPr wrap="square" rtlCol="0" anchor="ctr"/>
          <a:lstStyle/>
          <a:p>
            <a:pPr algn="ctr" indent="0" marL="0">
              <a:buNone/>
            </a:pPr>
            <a:r>
              <a:rPr lang="en-US" sz="800" b="1" dirty="0">
                <a:solidFill>
                  <a:srgbClr val="FFFFFF"/>
                </a:solidFill>
                <a:latin typeface="Calibri" pitchFamily="34" charset="0"/>
                <a:ea typeface="Calibri" pitchFamily="34" charset="-122"/>
                <a:cs typeface="Calibri" pitchFamily="34" charset="-120"/>
              </a:rPr>
              <a:t>Developer</a:t>
            </a:r>
            <a:endParaRPr lang="en-US" sz="800" dirty="0"/>
          </a:p>
        </p:txBody>
      </p:sp>
      <p:sp>
        <p:nvSpPr>
          <p:cNvPr id="28" name="Text 26"/>
          <p:cNvSpPr/>
          <p:nvPr/>
        </p:nvSpPr>
        <p:spPr>
          <a:xfrm>
            <a:off x="4206240" y="2880360"/>
            <a:ext cx="4389120" cy="47548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Review generated code, run locally, check tests pass. Don’t commit blindly.</a:t>
            </a:r>
            <a:endParaRPr lang="en-US" sz="900" dirty="0"/>
          </a:p>
        </p:txBody>
      </p:sp>
      <p:sp>
        <p:nvSpPr>
          <p:cNvPr id="29" name="Shape 27"/>
          <p:cNvSpPr/>
          <p:nvPr/>
        </p:nvSpPr>
        <p:spPr>
          <a:xfrm>
            <a:off x="457200" y="3429000"/>
            <a:ext cx="8229600" cy="475488"/>
          </a:xfrm>
          <a:prstGeom prst="rect">
            <a:avLst/>
          </a:prstGeom>
          <a:solidFill>
            <a:srgbClr val="1A2744"/>
          </a:solidFill>
          <a:ln/>
        </p:spPr>
      </p:sp>
      <p:sp>
        <p:nvSpPr>
          <p:cNvPr id="30" name="Shape 28"/>
          <p:cNvSpPr/>
          <p:nvPr/>
        </p:nvSpPr>
        <p:spPr>
          <a:xfrm>
            <a:off x="457200" y="3429000"/>
            <a:ext cx="45720" cy="475488"/>
          </a:xfrm>
          <a:prstGeom prst="rect">
            <a:avLst/>
          </a:prstGeom>
          <a:solidFill>
            <a:srgbClr val="10B981"/>
          </a:solidFill>
          <a:ln/>
        </p:spPr>
      </p:sp>
      <p:sp>
        <p:nvSpPr>
          <p:cNvPr id="31" name="Text 29"/>
          <p:cNvSpPr/>
          <p:nvPr/>
        </p:nvSpPr>
        <p:spPr>
          <a:xfrm>
            <a:off x="594360" y="3429000"/>
            <a:ext cx="2103120" cy="475488"/>
          </a:xfrm>
          <a:prstGeom prst="rect">
            <a:avLst/>
          </a:prstGeom>
          <a:noFill/>
          <a:ln/>
        </p:spPr>
        <p:txBody>
          <a:bodyPr wrap="square" lIns="0" tIns="0" rIns="0" bIns="0" rtlCol="0" anchor="ctr"/>
          <a:lstStyle/>
          <a:p>
            <a:pPr indent="0" marL="0">
              <a:buNone/>
            </a:pPr>
            <a:r>
              <a:rPr lang="en-US" sz="900" b="1" dirty="0">
                <a:solidFill>
                  <a:srgbClr val="10B981"/>
                </a:solidFill>
                <a:latin typeface="Consolas" pitchFamily="34" charset="0"/>
                <a:ea typeface="Consolas" pitchFamily="34" charset="-122"/>
                <a:cs typeface="Consolas" pitchFamily="34" charset="-120"/>
              </a:rPr>
              <a:t>After /bmad-bmm-code-review</a:t>
            </a:r>
            <a:endParaRPr lang="en-US" sz="900" dirty="0"/>
          </a:p>
        </p:txBody>
      </p:sp>
      <p:sp>
        <p:nvSpPr>
          <p:cNvPr id="32" name="Shape 30"/>
          <p:cNvSpPr/>
          <p:nvPr/>
        </p:nvSpPr>
        <p:spPr>
          <a:xfrm>
            <a:off x="2788920" y="3520440"/>
            <a:ext cx="1280160" cy="292608"/>
          </a:xfrm>
          <a:prstGeom prst="roundRect">
            <a:avLst>
              <a:gd name="adj" fmla="val 12500"/>
            </a:avLst>
          </a:prstGeom>
          <a:solidFill>
            <a:srgbClr val="10B981"/>
          </a:solidFill>
          <a:ln/>
        </p:spPr>
      </p:sp>
      <p:sp>
        <p:nvSpPr>
          <p:cNvPr id="33" name="Text 31"/>
          <p:cNvSpPr/>
          <p:nvPr/>
        </p:nvSpPr>
        <p:spPr>
          <a:xfrm>
            <a:off x="2788920" y="3520440"/>
            <a:ext cx="1280160" cy="292608"/>
          </a:xfrm>
          <a:prstGeom prst="rect">
            <a:avLst/>
          </a:prstGeom>
          <a:noFill/>
          <a:ln/>
        </p:spPr>
        <p:txBody>
          <a:bodyPr wrap="square" rtlCol="0" anchor="ctr"/>
          <a:lstStyle/>
          <a:p>
            <a:pPr algn="ctr" indent="0" marL="0">
              <a:buNone/>
            </a:pPr>
            <a:r>
              <a:rPr lang="en-US" sz="800" b="1" dirty="0">
                <a:solidFill>
                  <a:srgbClr val="FFFFFF"/>
                </a:solidFill>
                <a:latin typeface="Calibri" pitchFamily="34" charset="0"/>
                <a:ea typeface="Calibri" pitchFamily="34" charset="-122"/>
                <a:cs typeface="Calibri" pitchFamily="34" charset="-120"/>
              </a:rPr>
              <a:t>Peer Reviewer</a:t>
            </a:r>
            <a:endParaRPr lang="en-US" sz="800" dirty="0"/>
          </a:p>
        </p:txBody>
      </p:sp>
      <p:sp>
        <p:nvSpPr>
          <p:cNvPr id="34" name="Text 32"/>
          <p:cNvSpPr/>
          <p:nvPr/>
        </p:nvSpPr>
        <p:spPr>
          <a:xfrm>
            <a:off x="4206240" y="3429000"/>
            <a:ext cx="4389120" cy="47548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Human reads the PR. Agent review is a first pass, not a replacement for human judgment.</a:t>
            </a:r>
            <a:endParaRPr lang="en-US" sz="900" dirty="0"/>
          </a:p>
        </p:txBody>
      </p:sp>
      <p:sp>
        <p:nvSpPr>
          <p:cNvPr id="35" name="Shape 33"/>
          <p:cNvSpPr/>
          <p:nvPr/>
        </p:nvSpPr>
        <p:spPr>
          <a:xfrm>
            <a:off x="457200" y="3977640"/>
            <a:ext cx="8229600" cy="475488"/>
          </a:xfrm>
          <a:prstGeom prst="rect">
            <a:avLst/>
          </a:prstGeom>
          <a:solidFill>
            <a:srgbClr val="1A2744"/>
          </a:solidFill>
          <a:ln/>
        </p:spPr>
      </p:sp>
      <p:sp>
        <p:nvSpPr>
          <p:cNvPr id="36" name="Shape 34"/>
          <p:cNvSpPr/>
          <p:nvPr/>
        </p:nvSpPr>
        <p:spPr>
          <a:xfrm>
            <a:off x="457200" y="3977640"/>
            <a:ext cx="45720" cy="475488"/>
          </a:xfrm>
          <a:prstGeom prst="rect">
            <a:avLst/>
          </a:prstGeom>
          <a:solidFill>
            <a:srgbClr val="EF4444"/>
          </a:solidFill>
          <a:ln/>
        </p:spPr>
      </p:sp>
      <p:sp>
        <p:nvSpPr>
          <p:cNvPr id="37" name="Text 35"/>
          <p:cNvSpPr/>
          <p:nvPr/>
        </p:nvSpPr>
        <p:spPr>
          <a:xfrm>
            <a:off x="594360" y="3977640"/>
            <a:ext cx="2103120" cy="475488"/>
          </a:xfrm>
          <a:prstGeom prst="rect">
            <a:avLst/>
          </a:prstGeom>
          <a:noFill/>
          <a:ln/>
        </p:spPr>
        <p:txBody>
          <a:bodyPr wrap="square" lIns="0" tIns="0" rIns="0" bIns="0" rtlCol="0" anchor="ctr"/>
          <a:lstStyle/>
          <a:p>
            <a:pPr indent="0" marL="0">
              <a:buNone/>
            </a:pPr>
            <a:r>
              <a:rPr lang="en-US" sz="900" b="1" dirty="0">
                <a:solidFill>
                  <a:srgbClr val="EF4444"/>
                </a:solidFill>
                <a:latin typeface="Consolas" pitchFamily="34" charset="0"/>
                <a:ea typeface="Consolas" pitchFamily="34" charset="-122"/>
                <a:cs typeface="Consolas" pitchFamily="34" charset="-120"/>
              </a:rPr>
              <a:t>Before release</a:t>
            </a:r>
            <a:endParaRPr lang="en-US" sz="900" dirty="0"/>
          </a:p>
        </p:txBody>
      </p:sp>
      <p:sp>
        <p:nvSpPr>
          <p:cNvPr id="38" name="Shape 36"/>
          <p:cNvSpPr/>
          <p:nvPr/>
        </p:nvSpPr>
        <p:spPr>
          <a:xfrm>
            <a:off x="2788920" y="4069080"/>
            <a:ext cx="1280160" cy="292608"/>
          </a:xfrm>
          <a:prstGeom prst="roundRect">
            <a:avLst>
              <a:gd name="adj" fmla="val 12500"/>
            </a:avLst>
          </a:prstGeom>
          <a:solidFill>
            <a:srgbClr val="EF4444"/>
          </a:solidFill>
          <a:ln/>
        </p:spPr>
      </p:sp>
      <p:sp>
        <p:nvSpPr>
          <p:cNvPr id="39" name="Text 37"/>
          <p:cNvSpPr/>
          <p:nvPr/>
        </p:nvSpPr>
        <p:spPr>
          <a:xfrm>
            <a:off x="2788920" y="4069080"/>
            <a:ext cx="1280160" cy="292608"/>
          </a:xfrm>
          <a:prstGeom prst="rect">
            <a:avLst/>
          </a:prstGeom>
          <a:noFill/>
          <a:ln/>
        </p:spPr>
        <p:txBody>
          <a:bodyPr wrap="square" rtlCol="0" anchor="ctr"/>
          <a:lstStyle/>
          <a:p>
            <a:pPr algn="ctr" indent="0" marL="0">
              <a:buNone/>
            </a:pPr>
            <a:r>
              <a:rPr lang="en-US" sz="800" b="1" dirty="0">
                <a:solidFill>
                  <a:srgbClr val="FFFFFF"/>
                </a:solidFill>
                <a:latin typeface="Calibri" pitchFamily="34" charset="0"/>
                <a:ea typeface="Calibri" pitchFamily="34" charset="-122"/>
                <a:cs typeface="Calibri" pitchFamily="34" charset="-120"/>
              </a:rPr>
              <a:t>Project Lead</a:t>
            </a:r>
            <a:endParaRPr lang="en-US" sz="800" dirty="0"/>
          </a:p>
        </p:txBody>
      </p:sp>
      <p:sp>
        <p:nvSpPr>
          <p:cNvPr id="40" name="Text 38"/>
          <p:cNvSpPr/>
          <p:nvPr/>
        </p:nvSpPr>
        <p:spPr>
          <a:xfrm>
            <a:off x="4206240" y="3977640"/>
            <a:ext cx="4389120" cy="475488"/>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Run /bmad-bmm-check-implementation-readiness. All verification commands pass. Human sign-off on release.</a:t>
            </a:r>
            <a:endParaRPr lang="en-US" sz="900" dirty="0"/>
          </a:p>
        </p:txBody>
      </p:sp>
      <p:sp>
        <p:nvSpPr>
          <p:cNvPr id="41" name="Text 39"/>
          <p:cNvSpPr/>
          <p:nvPr/>
        </p:nvSpPr>
        <p:spPr>
          <a:xfrm>
            <a:off x="457200" y="4709160"/>
            <a:ext cx="8229600" cy="274320"/>
          </a:xfrm>
          <a:prstGeom prst="rect">
            <a:avLst/>
          </a:prstGeom>
          <a:noFill/>
          <a:ln/>
        </p:spPr>
        <p:txBody>
          <a:bodyPr wrap="square" rtlCol="0" anchor="ctr"/>
          <a:lstStyle/>
          <a:p>
            <a:pPr algn="ctr" indent="0" marL="0">
              <a:buNone/>
            </a:pPr>
            <a:r>
              <a:rPr lang="en-US" sz="1000" i="1" dirty="0">
                <a:solidFill>
                  <a:srgbClr val="F59E0B"/>
                </a:solidFill>
                <a:latin typeface="Calibri" pitchFamily="34" charset="0"/>
                <a:ea typeface="Calibri" pitchFamily="34" charset="-122"/>
                <a:cs typeface="Calibri" pitchFamily="34" charset="-120"/>
              </a:rPr>
              <a:t>AI is fast, not infallible. Every phase has a human gate — the methodology enforces this, not just recommends it.</a:t>
            </a:r>
            <a:endParaRPr lang="en-US" sz="1000" dirty="0"/>
          </a:p>
        </p:txBody>
      </p:sp>
      <p:sp>
        <p:nvSpPr>
          <p:cNvPr id="42" name="Text 40"/>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88 / 100</a:t>
            </a:r>
            <a:endParaRPr lang="en-US" sz="800"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name="Slide 89">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Testing in BMAD</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200" dirty="0">
                <a:solidFill>
                  <a:srgbClr val="14B8A6"/>
                </a:solidFill>
                <a:latin typeface="Calibri" pitchFamily="34" charset="0"/>
                <a:ea typeface="Calibri" pitchFamily="34" charset="-122"/>
                <a:cs typeface="Calibri" pitchFamily="34" charset="-120"/>
              </a:rPr>
              <a:t>Two levels of testing support — built-in for every project, enterprise module for regulated environments</a:t>
            </a:r>
            <a:endParaRPr lang="en-US" sz="1200" dirty="0"/>
          </a:p>
        </p:txBody>
      </p:sp>
      <p:sp>
        <p:nvSpPr>
          <p:cNvPr id="5" name="Shape 3"/>
          <p:cNvSpPr/>
          <p:nvPr/>
        </p:nvSpPr>
        <p:spPr>
          <a:xfrm>
            <a:off x="457200" y="1280160"/>
            <a:ext cx="3931920" cy="310896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6" name="Shape 4"/>
          <p:cNvSpPr/>
          <p:nvPr/>
        </p:nvSpPr>
        <p:spPr>
          <a:xfrm>
            <a:off x="457200" y="1280160"/>
            <a:ext cx="3931920" cy="54864"/>
          </a:xfrm>
          <a:prstGeom prst="rect">
            <a:avLst/>
          </a:prstGeom>
          <a:solidFill>
            <a:srgbClr val="10B981"/>
          </a:solidFill>
          <a:ln/>
        </p:spPr>
      </p:sp>
      <p:sp>
        <p:nvSpPr>
          <p:cNvPr id="7" name="Text 5"/>
          <p:cNvSpPr/>
          <p:nvPr/>
        </p:nvSpPr>
        <p:spPr>
          <a:xfrm>
            <a:off x="640080" y="1371600"/>
            <a:ext cx="3566160" cy="320040"/>
          </a:xfrm>
          <a:prstGeom prst="rect">
            <a:avLst/>
          </a:prstGeom>
          <a:noFill/>
          <a:ln/>
        </p:spPr>
        <p:txBody>
          <a:bodyPr wrap="square" lIns="0" tIns="0" rIns="0" bIns="0" rtlCol="0" anchor="ctr"/>
          <a:lstStyle/>
          <a:p>
            <a:pPr indent="0" marL="0">
              <a:buNone/>
            </a:pPr>
            <a:r>
              <a:rPr lang="en-US" sz="1500" b="1" dirty="0">
                <a:solidFill>
                  <a:srgbClr val="10B981"/>
                </a:solidFill>
                <a:latin typeface="Calibri" pitchFamily="34" charset="0"/>
                <a:ea typeface="Calibri" pitchFamily="34" charset="-122"/>
                <a:cs typeface="Calibri" pitchFamily="34" charset="-120"/>
              </a:rPr>
              <a:t>Built-in: QA Agent (Quinn)</a:t>
            </a:r>
            <a:endParaRPr lang="en-US" sz="1500" dirty="0"/>
          </a:p>
        </p:txBody>
      </p:sp>
      <p:sp>
        <p:nvSpPr>
          <p:cNvPr id="8" name="Text 6"/>
          <p:cNvSpPr/>
          <p:nvPr/>
        </p:nvSpPr>
        <p:spPr>
          <a:xfrm>
            <a:off x="640080" y="1691640"/>
            <a:ext cx="3566160" cy="228600"/>
          </a:xfrm>
          <a:prstGeom prst="rect">
            <a:avLst/>
          </a:prstGeom>
          <a:noFill/>
          <a:ln/>
        </p:spPr>
        <p:txBody>
          <a:bodyPr wrap="square" lIns="0" tIns="0" rIns="0" bIns="0" rtlCol="0" anchor="ctr"/>
          <a:lstStyle/>
          <a:p>
            <a:pPr indent="0" marL="0">
              <a:buNone/>
            </a:pPr>
            <a:r>
              <a:rPr lang="en-US" sz="1000" i="1" dirty="0">
                <a:solidFill>
                  <a:srgbClr val="94A3B8"/>
                </a:solidFill>
                <a:latin typeface="Calibri" pitchFamily="34" charset="0"/>
                <a:ea typeface="Calibri" pitchFamily="34" charset="-122"/>
                <a:cs typeface="Calibri" pitchFamily="34" charset="-120"/>
              </a:rPr>
              <a:t>Included with every BMAD installation</a:t>
            </a:r>
            <a:endParaRPr lang="en-US" sz="1000" dirty="0"/>
          </a:p>
        </p:txBody>
      </p:sp>
      <p:sp>
        <p:nvSpPr>
          <p:cNvPr id="9" name="Text 7"/>
          <p:cNvSpPr/>
          <p:nvPr/>
        </p:nvSpPr>
        <p:spPr>
          <a:xfrm>
            <a:off x="640080" y="2011680"/>
            <a:ext cx="3566160" cy="274320"/>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Code review (/bmad-bmm-code-review workflow)</a:t>
            </a:r>
            <a:endParaRPr lang="en-US" sz="950" dirty="0"/>
          </a:p>
        </p:txBody>
      </p:sp>
      <p:sp>
        <p:nvSpPr>
          <p:cNvPr id="10" name="Text 8"/>
          <p:cNvSpPr/>
          <p:nvPr/>
        </p:nvSpPr>
        <p:spPr>
          <a:xfrm>
            <a:off x="640080" y="2286000"/>
            <a:ext cx="3566160" cy="274320"/>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Unit test generation from story context</a:t>
            </a:r>
            <a:endParaRPr lang="en-US" sz="950" dirty="0"/>
          </a:p>
        </p:txBody>
      </p:sp>
      <p:sp>
        <p:nvSpPr>
          <p:cNvPr id="11" name="Text 9"/>
          <p:cNvSpPr/>
          <p:nvPr/>
        </p:nvSpPr>
        <p:spPr>
          <a:xfrm>
            <a:off x="640080" y="2560320"/>
            <a:ext cx="3566160" cy="274320"/>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API test generation — status codes, happy path, error cases</a:t>
            </a:r>
            <a:endParaRPr lang="en-US" sz="950" dirty="0"/>
          </a:p>
        </p:txBody>
      </p:sp>
      <p:sp>
        <p:nvSpPr>
          <p:cNvPr id="12" name="Text 10"/>
          <p:cNvSpPr/>
          <p:nvPr/>
        </p:nvSpPr>
        <p:spPr>
          <a:xfrm>
            <a:off x="640080" y="2834640"/>
            <a:ext cx="3566160" cy="274320"/>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E2E test generation — user workflows with semantic locators</a:t>
            </a:r>
            <a:endParaRPr lang="en-US" sz="950" dirty="0"/>
          </a:p>
        </p:txBody>
      </p:sp>
      <p:sp>
        <p:nvSpPr>
          <p:cNvPr id="13" name="Text 11"/>
          <p:cNvSpPr/>
          <p:nvPr/>
        </p:nvSpPr>
        <p:spPr>
          <a:xfrm>
            <a:off x="640080" y="3108960"/>
            <a:ext cx="3566160" cy="274320"/>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Run and verify — executes tests, fixes failures immediately</a:t>
            </a:r>
            <a:endParaRPr lang="en-US" sz="950" dirty="0"/>
          </a:p>
        </p:txBody>
      </p:sp>
      <p:sp>
        <p:nvSpPr>
          <p:cNvPr id="14" name="Text 12"/>
          <p:cNvSpPr/>
          <p:nvPr/>
        </p:nvSpPr>
        <p:spPr>
          <a:xfrm>
            <a:off x="640080" y="3383280"/>
            <a:ext cx="3566160" cy="274320"/>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Works directly from source code + story AC</a:t>
            </a:r>
            <a:endParaRPr lang="en-US" sz="950" dirty="0"/>
          </a:p>
        </p:txBody>
      </p:sp>
      <p:sp>
        <p:nvSpPr>
          <p:cNvPr id="15" name="Text 13"/>
          <p:cNvSpPr/>
          <p:nvPr/>
        </p:nvSpPr>
        <p:spPr>
          <a:xfrm>
            <a:off x="640080" y="3657600"/>
            <a:ext cx="3566160" cy="274320"/>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Integrated into the dev loop (Phase 4)</a:t>
            </a:r>
            <a:endParaRPr lang="en-US" sz="950" dirty="0"/>
          </a:p>
        </p:txBody>
      </p:sp>
      <p:sp>
        <p:nvSpPr>
          <p:cNvPr id="16" name="Shape 14"/>
          <p:cNvSpPr/>
          <p:nvPr/>
        </p:nvSpPr>
        <p:spPr>
          <a:xfrm>
            <a:off x="640080" y="4023360"/>
            <a:ext cx="1463040" cy="256032"/>
          </a:xfrm>
          <a:prstGeom prst="roundRect">
            <a:avLst>
              <a:gd name="adj" fmla="val 17857"/>
            </a:avLst>
          </a:prstGeom>
          <a:solidFill>
            <a:srgbClr val="10B981"/>
          </a:solidFill>
          <a:ln/>
        </p:spPr>
      </p:sp>
      <p:sp>
        <p:nvSpPr>
          <p:cNvPr id="17" name="Text 15"/>
          <p:cNvSpPr/>
          <p:nvPr/>
        </p:nvSpPr>
        <p:spPr>
          <a:xfrm>
            <a:off x="640080" y="4023360"/>
            <a:ext cx="1463040" cy="256032"/>
          </a:xfrm>
          <a:prstGeom prst="rect">
            <a:avLst/>
          </a:prstGeom>
          <a:noFill/>
          <a:ln/>
        </p:spPr>
        <p:txBody>
          <a:bodyPr wrap="square" rtlCol="0" anchor="ctr"/>
          <a:lstStyle/>
          <a:p>
            <a:pPr algn="ctr" indent="0" marL="0">
              <a:buNone/>
            </a:pPr>
            <a:r>
              <a:rPr lang="en-US" sz="900" b="1" dirty="0">
                <a:solidFill>
                  <a:srgbClr val="FFFFFF"/>
                </a:solidFill>
                <a:latin typeface="Calibri" pitchFamily="34" charset="0"/>
                <a:ea typeface="Calibri" pitchFamily="34" charset="-122"/>
                <a:cs typeface="Calibri" pitchFamily="34" charset="-120"/>
              </a:rPr>
              <a:t>Every project</a:t>
            </a:r>
            <a:endParaRPr lang="en-US" sz="900" dirty="0"/>
          </a:p>
        </p:txBody>
      </p:sp>
      <p:sp>
        <p:nvSpPr>
          <p:cNvPr id="18" name="Shape 16"/>
          <p:cNvSpPr/>
          <p:nvPr/>
        </p:nvSpPr>
        <p:spPr>
          <a:xfrm>
            <a:off x="4754880" y="1280160"/>
            <a:ext cx="3931920" cy="310896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9" name="Shape 17"/>
          <p:cNvSpPr/>
          <p:nvPr/>
        </p:nvSpPr>
        <p:spPr>
          <a:xfrm>
            <a:off x="4754880" y="1280160"/>
            <a:ext cx="3931920" cy="54864"/>
          </a:xfrm>
          <a:prstGeom prst="rect">
            <a:avLst/>
          </a:prstGeom>
          <a:solidFill>
            <a:srgbClr val="8B5CF6"/>
          </a:solidFill>
          <a:ln/>
        </p:spPr>
      </p:sp>
      <p:sp>
        <p:nvSpPr>
          <p:cNvPr id="20" name="Text 18"/>
          <p:cNvSpPr/>
          <p:nvPr/>
        </p:nvSpPr>
        <p:spPr>
          <a:xfrm>
            <a:off x="4937760" y="1371600"/>
            <a:ext cx="3566160" cy="320040"/>
          </a:xfrm>
          <a:prstGeom prst="rect">
            <a:avLst/>
          </a:prstGeom>
          <a:noFill/>
          <a:ln/>
        </p:spPr>
        <p:txBody>
          <a:bodyPr wrap="square" lIns="0" tIns="0" rIns="0" bIns="0" rtlCol="0" anchor="ctr"/>
          <a:lstStyle/>
          <a:p>
            <a:pPr indent="0" marL="0">
              <a:buNone/>
            </a:pPr>
            <a:r>
              <a:rPr lang="en-US" sz="1500" b="1" dirty="0">
                <a:solidFill>
                  <a:srgbClr val="A78BFA"/>
                </a:solidFill>
                <a:latin typeface="Calibri" pitchFamily="34" charset="0"/>
                <a:ea typeface="Calibri" pitchFamily="34" charset="-122"/>
                <a:cs typeface="Calibri" pitchFamily="34" charset="-120"/>
              </a:rPr>
              <a:t>Enterprise: TEA Module (Murat)</a:t>
            </a:r>
            <a:endParaRPr lang="en-US" sz="1500" dirty="0"/>
          </a:p>
        </p:txBody>
      </p:sp>
      <p:sp>
        <p:nvSpPr>
          <p:cNvPr id="21" name="Text 19"/>
          <p:cNvSpPr/>
          <p:nvPr/>
        </p:nvSpPr>
        <p:spPr>
          <a:xfrm>
            <a:off x="4937760" y="1691640"/>
            <a:ext cx="3566160" cy="228600"/>
          </a:xfrm>
          <a:prstGeom prst="rect">
            <a:avLst/>
          </a:prstGeom>
          <a:noFill/>
          <a:ln/>
        </p:spPr>
        <p:txBody>
          <a:bodyPr wrap="square" lIns="0" tIns="0" rIns="0" bIns="0" rtlCol="0" anchor="ctr"/>
          <a:lstStyle/>
          <a:p>
            <a:pPr indent="0" marL="0">
              <a:buNone/>
            </a:pPr>
            <a:r>
              <a:rPr lang="en-US" sz="1000" i="1" dirty="0">
                <a:solidFill>
                  <a:srgbClr val="94A3B8"/>
                </a:solidFill>
                <a:latin typeface="Calibri" pitchFamily="34" charset="0"/>
                <a:ea typeface="Calibri" pitchFamily="34" charset="-122"/>
                <a:cs typeface="Calibri" pitchFamily="34" charset="-120"/>
              </a:rPr>
              <a:t>Optional module — install via ma-agents</a:t>
            </a:r>
            <a:endParaRPr lang="en-US" sz="1000" dirty="0"/>
          </a:p>
        </p:txBody>
      </p:sp>
      <p:sp>
        <p:nvSpPr>
          <p:cNvPr id="22" name="Text 20"/>
          <p:cNvSpPr/>
          <p:nvPr/>
        </p:nvSpPr>
        <p:spPr>
          <a:xfrm>
            <a:off x="4937760" y="2011680"/>
            <a:ext cx="3566160" cy="274320"/>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9 structured workflows for enterprise testing</a:t>
            </a:r>
            <a:endParaRPr lang="en-US" sz="950" dirty="0"/>
          </a:p>
        </p:txBody>
      </p:sp>
      <p:sp>
        <p:nvSpPr>
          <p:cNvPr id="23" name="Text 21"/>
          <p:cNvSpPr/>
          <p:nvPr/>
        </p:nvSpPr>
        <p:spPr>
          <a:xfrm>
            <a:off x="4937760" y="2286000"/>
            <a:ext cx="3566160" cy="274320"/>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Risk-based test strategy (P0–P3 prioritization)</a:t>
            </a:r>
            <a:endParaRPr lang="en-US" sz="950" dirty="0"/>
          </a:p>
        </p:txBody>
      </p:sp>
      <p:sp>
        <p:nvSpPr>
          <p:cNvPr id="24" name="Text 22"/>
          <p:cNvSpPr/>
          <p:nvPr/>
        </p:nvSpPr>
        <p:spPr>
          <a:xfrm>
            <a:off x="4937760" y="2560320"/>
            <a:ext cx="3566160" cy="274320"/>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ATDD — Acceptance Test Driven Development</a:t>
            </a:r>
            <a:endParaRPr lang="en-US" sz="950" dirty="0"/>
          </a:p>
        </p:txBody>
      </p:sp>
      <p:sp>
        <p:nvSpPr>
          <p:cNvPr id="25" name="Text 23"/>
          <p:cNvSpPr/>
          <p:nvPr/>
        </p:nvSpPr>
        <p:spPr>
          <a:xfrm>
            <a:off x="4937760" y="2834640"/>
            <a:ext cx="3566160" cy="274320"/>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Test framework setup (Playwright, Cypress, Jest, etc.)</a:t>
            </a:r>
            <a:endParaRPr lang="en-US" sz="950" dirty="0"/>
          </a:p>
        </p:txBody>
      </p:sp>
      <p:sp>
        <p:nvSpPr>
          <p:cNvPr id="26" name="Text 24"/>
          <p:cNvSpPr/>
          <p:nvPr/>
        </p:nvSpPr>
        <p:spPr>
          <a:xfrm>
            <a:off x="4937760" y="3108960"/>
            <a:ext cx="3566160" cy="274320"/>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Requirements traceability (AC → test → result)</a:t>
            </a:r>
            <a:endParaRPr lang="en-US" sz="950" dirty="0"/>
          </a:p>
        </p:txBody>
      </p:sp>
      <p:sp>
        <p:nvSpPr>
          <p:cNvPr id="27" name="Text 25"/>
          <p:cNvSpPr/>
          <p:nvPr/>
        </p:nvSpPr>
        <p:spPr>
          <a:xfrm>
            <a:off x="4937760" y="3383280"/>
            <a:ext cx="3566160" cy="274320"/>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NFR assessment (performance, security, load)</a:t>
            </a:r>
            <a:endParaRPr lang="en-US" sz="950" dirty="0"/>
          </a:p>
        </p:txBody>
      </p:sp>
      <p:sp>
        <p:nvSpPr>
          <p:cNvPr id="28" name="Text 26"/>
          <p:cNvSpPr/>
          <p:nvPr/>
        </p:nvSpPr>
        <p:spPr>
          <a:xfrm>
            <a:off x="4937760" y="3657600"/>
            <a:ext cx="3566160" cy="274320"/>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CI pipeline integration guidance</a:t>
            </a:r>
            <a:endParaRPr lang="en-US" sz="950" dirty="0"/>
          </a:p>
        </p:txBody>
      </p:sp>
      <p:sp>
        <p:nvSpPr>
          <p:cNvPr id="29" name="Text 27"/>
          <p:cNvSpPr/>
          <p:nvPr/>
        </p:nvSpPr>
        <p:spPr>
          <a:xfrm>
            <a:off x="4937760" y="3931920"/>
            <a:ext cx="3566160" cy="274320"/>
          </a:xfrm>
          <a:prstGeom prst="rect">
            <a:avLst/>
          </a:prstGeom>
          <a:noFill/>
          <a:ln/>
        </p:spPr>
        <p:txBody>
          <a:bodyPr wrap="square" lIns="0" tIns="0" rIns="0" bIns="0" rtlCol="0" anchor="ctr"/>
          <a:lstStyle/>
          <a:p>
            <a:pPr indent="0" marL="0">
              <a:buNone/>
            </a:pPr>
            <a:r>
              <a:rPr lang="en-US" sz="950" dirty="0">
                <a:solidFill>
                  <a:srgbClr val="FFFFFF"/>
                </a:solidFill>
                <a:latin typeface="Calibri" pitchFamily="34" charset="0"/>
                <a:ea typeface="Calibri" pitchFamily="34" charset="-122"/>
                <a:cs typeface="Calibri" pitchFamily="34" charset="-120"/>
              </a:rPr>
              <a:t>✔  Go/no-go release gate decisions</a:t>
            </a:r>
            <a:endParaRPr lang="en-US" sz="950" dirty="0"/>
          </a:p>
        </p:txBody>
      </p:sp>
      <p:sp>
        <p:nvSpPr>
          <p:cNvPr id="30" name="Shape 28"/>
          <p:cNvSpPr/>
          <p:nvPr/>
        </p:nvSpPr>
        <p:spPr>
          <a:xfrm>
            <a:off x="4937760" y="4023360"/>
            <a:ext cx="1828800" cy="256032"/>
          </a:xfrm>
          <a:prstGeom prst="roundRect">
            <a:avLst>
              <a:gd name="adj" fmla="val 17857"/>
            </a:avLst>
          </a:prstGeom>
          <a:solidFill>
            <a:srgbClr val="8B5CF6"/>
          </a:solidFill>
          <a:ln/>
        </p:spPr>
      </p:sp>
      <p:sp>
        <p:nvSpPr>
          <p:cNvPr id="31" name="Text 29"/>
          <p:cNvSpPr/>
          <p:nvPr/>
        </p:nvSpPr>
        <p:spPr>
          <a:xfrm>
            <a:off x="4937760" y="4023360"/>
            <a:ext cx="1828800" cy="256032"/>
          </a:xfrm>
          <a:prstGeom prst="rect">
            <a:avLst/>
          </a:prstGeom>
          <a:noFill/>
          <a:ln/>
        </p:spPr>
        <p:txBody>
          <a:bodyPr wrap="square" rtlCol="0" anchor="ctr"/>
          <a:lstStyle/>
          <a:p>
            <a:pPr algn="ctr" indent="0" marL="0">
              <a:buNone/>
            </a:pPr>
            <a:r>
              <a:rPr lang="en-US" sz="900" b="1" dirty="0">
                <a:solidFill>
                  <a:srgbClr val="FFFFFF"/>
                </a:solidFill>
                <a:latin typeface="Calibri" pitchFamily="34" charset="0"/>
                <a:ea typeface="Calibri" pitchFamily="34" charset="-122"/>
                <a:cs typeface="Calibri" pitchFamily="34" charset="-120"/>
              </a:rPr>
              <a:t>Regulated / Enterprise</a:t>
            </a:r>
            <a:endParaRPr lang="en-US" sz="900" dirty="0"/>
          </a:p>
        </p:txBody>
      </p:sp>
      <p:sp>
        <p:nvSpPr>
          <p:cNvPr id="32" name="Text 30"/>
          <p:cNvSpPr/>
          <p:nvPr/>
        </p:nvSpPr>
        <p:spPr>
          <a:xfrm>
            <a:off x="457200" y="4663440"/>
            <a:ext cx="8229600" cy="274320"/>
          </a:xfrm>
          <a:prstGeom prst="rect">
            <a:avLst/>
          </a:prstGeom>
          <a:noFill/>
          <a:ln/>
        </p:spPr>
        <p:txBody>
          <a:bodyPr wrap="square" rtlCol="0" anchor="ctr"/>
          <a:lstStyle/>
          <a:p>
            <a:pPr algn="ctr" indent="0" marL="0">
              <a:buNone/>
            </a:pPr>
            <a:r>
              <a:rPr lang="en-US" sz="1000" i="1" dirty="0">
                <a:solidFill>
                  <a:srgbClr val="F59E0B"/>
                </a:solidFill>
                <a:latin typeface="Calibri" pitchFamily="34" charset="0"/>
                <a:ea typeface="Calibri" pitchFamily="34" charset="-122"/>
                <a:cs typeface="Calibri" pitchFamily="34" charset="-120"/>
              </a:rPr>
              <a:t>Quinn handles day-to-day testing. TEA adds strategy, traceability, and compliance for defence / regulated projects.</a:t>
            </a:r>
            <a:endParaRPr lang="en-US" sz="1000" dirty="0"/>
          </a:p>
        </p:txBody>
      </p:sp>
      <p:sp>
        <p:nvSpPr>
          <p:cNvPr id="33" name="Text 31"/>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89 / 100</a:t>
            </a:r>
            <a:endParaRPr lang="en-US" sz="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0F1B2D"/>
          </a:solidFill>
          <a:ln/>
        </p:spPr>
      </p:sp>
      <p:sp>
        <p:nvSpPr>
          <p:cNvPr id="3" name="Shape 1"/>
          <p:cNvSpPr/>
          <p:nvPr/>
        </p:nvSpPr>
        <p:spPr>
          <a:xfrm>
            <a:off x="0" y="0"/>
            <a:ext cx="9144000" cy="54864"/>
          </a:xfrm>
          <a:prstGeom prst="rect">
            <a:avLst/>
          </a:prstGeom>
          <a:solidFill>
            <a:srgbClr val="0D9488"/>
          </a:solidFill>
          <a:ln/>
        </p:spPr>
      </p:sp>
      <p:sp>
        <p:nvSpPr>
          <p:cNvPr id="4" name="Shape 2"/>
          <p:cNvSpPr/>
          <p:nvPr/>
        </p:nvSpPr>
        <p:spPr>
          <a:xfrm>
            <a:off x="457200" y="1645920"/>
            <a:ext cx="8229600" cy="36576"/>
          </a:xfrm>
          <a:prstGeom prst="rect">
            <a:avLst/>
          </a:prstGeom>
          <a:solidFill>
            <a:srgbClr val="0D9488"/>
          </a:solidFill>
          <a:ln/>
        </p:spPr>
      </p:sp>
      <p:sp>
        <p:nvSpPr>
          <p:cNvPr id="5" name="Text 3"/>
          <p:cNvSpPr/>
          <p:nvPr/>
        </p:nvSpPr>
        <p:spPr>
          <a:xfrm>
            <a:off x="457200" y="1828800"/>
            <a:ext cx="8229600" cy="731520"/>
          </a:xfrm>
          <a:prstGeom prst="rect">
            <a:avLst/>
          </a:prstGeom>
          <a:noFill/>
          <a:ln/>
        </p:spPr>
        <p:txBody>
          <a:bodyPr wrap="square" rtlCol="0" anchor="ctr"/>
          <a:lstStyle/>
          <a:p>
            <a:pPr algn="ctr" indent="0" marL="0">
              <a:buNone/>
            </a:pPr>
            <a:r>
              <a:rPr lang="en-US" sz="4200" b="1" dirty="0">
                <a:solidFill>
                  <a:srgbClr val="FFFFFF"/>
                </a:solidFill>
              </a:rPr>
              <a:t>Getting Started</a:t>
            </a:r>
            <a:endParaRPr lang="en-US" sz="4200" dirty="0"/>
          </a:p>
        </p:txBody>
      </p:sp>
      <p:sp>
        <p:nvSpPr>
          <p:cNvPr id="6" name="Text 4"/>
          <p:cNvSpPr/>
          <p:nvPr/>
        </p:nvSpPr>
        <p:spPr>
          <a:xfrm>
            <a:off x="457200" y="2468880"/>
            <a:ext cx="8229600" cy="548640"/>
          </a:xfrm>
          <a:prstGeom prst="rect">
            <a:avLst/>
          </a:prstGeom>
          <a:noFill/>
          <a:ln/>
        </p:spPr>
        <p:txBody>
          <a:bodyPr wrap="square" rtlCol="0" anchor="ctr"/>
          <a:lstStyle/>
          <a:p>
            <a:pPr algn="ctr" indent="0" marL="0">
              <a:buNone/>
            </a:pPr>
            <a:r>
              <a:rPr lang="en-US" sz="2400" dirty="0">
                <a:solidFill>
                  <a:srgbClr val="14B8A6"/>
                </a:solidFill>
              </a:rPr>
              <a:t>Installation, Tools &amp; First Steps</a:t>
            </a:r>
            <a:endParaRPr lang="en-US" sz="2400" dirty="0"/>
          </a:p>
        </p:txBody>
      </p:sp>
      <p:sp>
        <p:nvSpPr>
          <p:cNvPr id="7" name="Shape 5"/>
          <p:cNvSpPr/>
          <p:nvPr/>
        </p:nvSpPr>
        <p:spPr>
          <a:xfrm>
            <a:off x="457200" y="3200400"/>
            <a:ext cx="8229600" cy="36576"/>
          </a:xfrm>
          <a:prstGeom prst="rect">
            <a:avLst/>
          </a:prstGeom>
          <a:solidFill>
            <a:srgbClr val="0D9488"/>
          </a:solidFill>
          <a:ln/>
        </p:spPr>
      </p:sp>
      <p:sp>
        <p:nvSpPr>
          <p:cNvPr id="8" name="Text 6"/>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9 / 100</a:t>
            </a:r>
            <a:endParaRPr lang="en-US" sz="800"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name="Slide 90">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Testing Types &amp; BMAD Coverage</a:t>
            </a:r>
            <a:endParaRPr lang="en-US" sz="2600" dirty="0"/>
          </a:p>
        </p:txBody>
      </p:sp>
      <p:graphicFrame>
        <p:nvGraphicFramePr>
          <p:cNvPr id="91" name="Table 0"/>
          <p:cNvGraphicFramePr>
            <a:graphicFrameLocks noGrp="1"/>
          </p:cNvGraphicFramePr>
          <p:nvPr>
            <p:extLst>
              <p:ext uri="{D42A27DB-BD31-4B8C-83A1-F6EECF244321}">
                <p14:modId xmlns:p14="http://schemas.microsoft.com/office/powerpoint/2010/main" val="1579011935"/>
              </p:ext>
            </p:extLst>
          </p:nvPr>
        </p:nvGraphicFramePr>
        <p:xfrm>
          <a:off x="182880" y="1005840"/>
          <a:ext cx="8778240" cy="914400"/>
        </p:xfrm>
        <a:graphic>
          <a:graphicData uri="http://schemas.openxmlformats.org/drawingml/2006/table">
            <a:tbl>
              <a:tblPr/>
              <a:tblGrid>
                <a:gridCol w="1188720"/>
                <a:gridCol w="1828800"/>
                <a:gridCol w="2011680"/>
                <a:gridCol w="1188720"/>
                <a:gridCol w="1188720"/>
              </a:tblGrid>
              <a:tr h="274320">
                <a:tc>
                  <a:txBody>
                    <a:bodyPr/>
                    <a:lstStyle/>
                    <a:p>
                      <a:pPr indent="0" marL="0">
                        <a:buNone/>
                      </a:pPr>
                      <a:r>
                        <a:rPr lang="en-US" sz="900" b="1" dirty="0">
                          <a:solidFill>
                            <a:srgbClr val="FFFFFF"/>
                          </a:solidFill>
                          <a:latin typeface="Calibri" pitchFamily="34" charset="0"/>
                          <a:ea typeface="Calibri" pitchFamily="34" charset="-122"/>
                          <a:cs typeface="Calibri" pitchFamily="34" charset="-120"/>
                        </a:rPr>
                        <a:t>Test Type</a:t>
                      </a:r>
                      <a:endParaRPr lang="en-US" sz="900" dirty="0">
                        <a:latin typeface="Calibri" charset="0"/>
                        <a:ea typeface="Calibri" charset="0"/>
                        <a:cs typeface="Calibri" charset="0"/>
                      </a:endParaRPr>
                    </a:p>
                  </a:txBody>
                  <a:tcPr marL="91440" marR="91440" marT="45720" marB="4572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0D9488"/>
                    </a:solidFill>
                  </a:tcPr>
                </a:tc>
                <a:tc>
                  <a:txBody>
                    <a:bodyPr/>
                    <a:lstStyle/>
                    <a:p>
                      <a:pPr indent="0" marL="0">
                        <a:buNone/>
                      </a:pPr>
                      <a:r>
                        <a:rPr lang="en-US" sz="900" b="1" dirty="0">
                          <a:solidFill>
                            <a:srgbClr val="FFFFFF"/>
                          </a:solidFill>
                          <a:latin typeface="Calibri" pitchFamily="34" charset="0"/>
                          <a:ea typeface="Calibri" pitchFamily="34" charset="-122"/>
                          <a:cs typeface="Calibri" pitchFamily="34" charset="-120"/>
                        </a:rPr>
                        <a:t>What It Tests</a:t>
                      </a:r>
                      <a:endParaRPr lang="en-US" sz="900" dirty="0">
                        <a:latin typeface="Calibri" charset="0"/>
                        <a:ea typeface="Calibri" charset="0"/>
                        <a:cs typeface="Calibri" charset="0"/>
                      </a:endParaRPr>
                    </a:p>
                  </a:txBody>
                  <a:tcPr marL="91440" marR="91440" marT="45720" marB="4572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0D9488"/>
                    </a:solidFill>
                  </a:tcPr>
                </a:tc>
                <a:tc>
                  <a:txBody>
                    <a:bodyPr/>
                    <a:lstStyle/>
                    <a:p>
                      <a:pPr indent="0" marL="0">
                        <a:buNone/>
                      </a:pPr>
                      <a:r>
                        <a:rPr lang="en-US" sz="900" b="1" dirty="0">
                          <a:solidFill>
                            <a:srgbClr val="FFFFFF"/>
                          </a:solidFill>
                          <a:latin typeface="Calibri" pitchFamily="34" charset="0"/>
                          <a:ea typeface="Calibri" pitchFamily="34" charset="-122"/>
                          <a:cs typeface="Calibri" pitchFamily="34" charset="-120"/>
                        </a:rPr>
                        <a:t>Who / What Runs It</a:t>
                      </a:r>
                      <a:endParaRPr lang="en-US" sz="900" dirty="0">
                        <a:latin typeface="Calibri" charset="0"/>
                        <a:ea typeface="Calibri" charset="0"/>
                        <a:cs typeface="Calibri" charset="0"/>
                      </a:endParaRPr>
                    </a:p>
                  </a:txBody>
                  <a:tcPr marL="91440" marR="91440" marT="45720" marB="4572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0D9488"/>
                    </a:solidFill>
                  </a:tcPr>
                </a:tc>
                <a:tc>
                  <a:txBody>
                    <a:bodyPr/>
                    <a:lstStyle/>
                    <a:p>
                      <a:pPr indent="0" marL="0">
                        <a:buNone/>
                      </a:pPr>
                      <a:r>
                        <a:rPr lang="en-US" sz="900" b="1" dirty="0">
                          <a:solidFill>
                            <a:srgbClr val="FFFFFF"/>
                          </a:solidFill>
                          <a:latin typeface="Calibri" pitchFamily="34" charset="0"/>
                          <a:ea typeface="Calibri" pitchFamily="34" charset="-122"/>
                          <a:cs typeface="Calibri" pitchFamily="34" charset="-120"/>
                        </a:rPr>
                        <a:t>When</a:t>
                      </a:r>
                      <a:endParaRPr lang="en-US" sz="900" dirty="0">
                        <a:latin typeface="Calibri" charset="0"/>
                        <a:ea typeface="Calibri" charset="0"/>
                        <a:cs typeface="Calibri" charset="0"/>
                      </a:endParaRPr>
                    </a:p>
                  </a:txBody>
                  <a:tcPr marL="91440" marR="91440" marT="45720" marB="4572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0D9488"/>
                    </a:solidFill>
                  </a:tcPr>
                </a:tc>
                <a:tc>
                  <a:txBody>
                    <a:bodyPr/>
                    <a:lstStyle/>
                    <a:p>
                      <a:pPr indent="0" marL="0">
                        <a:buNone/>
                      </a:pPr>
                      <a:r>
                        <a:rPr lang="en-US" sz="900" b="1" dirty="0">
                          <a:solidFill>
                            <a:srgbClr val="FFFFFF"/>
                          </a:solidFill>
                          <a:latin typeface="Calibri" pitchFamily="34" charset="0"/>
                          <a:ea typeface="Calibri" pitchFamily="34" charset="-122"/>
                          <a:cs typeface="Calibri" pitchFamily="34" charset="-120"/>
                        </a:rPr>
                        <a:t>BMAD Agent</a:t>
                      </a:r>
                      <a:endParaRPr lang="en-US" sz="900" dirty="0">
                        <a:latin typeface="Calibri" charset="0"/>
                        <a:ea typeface="Calibri" charset="0"/>
                        <a:cs typeface="Calibri" charset="0"/>
                      </a:endParaRPr>
                    </a:p>
                  </a:txBody>
                  <a:tcPr marL="91440" marR="91440" marT="45720" marB="4572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0D9488"/>
                    </a:solidFill>
                  </a:tcPr>
                </a:tc>
              </a:tr>
              <a:tr h="457200">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Unit Tests</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Individual functions, modules, classes</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Dev agent generates + runs</a:t>
                      </a:r>
                      <a:endParaRPr lang="en-US" sz="850" dirty="0">
                        <a:latin typeface="Calibri" charset="0"/>
                        <a:ea typeface="Calibri" charset="0"/>
                        <a:cs typeface="Calibri" charset="0"/>
                      </a:endParaRPr>
                    </a:p>
                    <a:p>
                      <a:pPr indent="0" marL="0">
                        <a:buNone/>
                      </a:pPr>
                      <a:r>
                        <a:rPr lang="en-US" sz="850" dirty="0">
                          <a:solidFill>
                            <a:srgbClr val="1E293B"/>
                          </a:solidFill>
                          <a:latin typeface="Calibri" pitchFamily="34" charset="0"/>
                          <a:ea typeface="Calibri" pitchFamily="34" charset="-122"/>
                          <a:cs typeface="Calibri" pitchFamily="34" charset="-120"/>
                        </a:rPr>
                        <a:t>automatically during /bmad-bmm-dev-story</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Every story,</a:t>
                      </a:r>
                      <a:endParaRPr lang="en-US" sz="850" dirty="0">
                        <a:latin typeface="Calibri" charset="0"/>
                        <a:ea typeface="Calibri" charset="0"/>
                        <a:cs typeface="Calibri" charset="0"/>
                      </a:endParaRPr>
                    </a:p>
                    <a:p>
                      <a:pPr indent="0" marL="0">
                        <a:buNone/>
                      </a:pPr>
                      <a:r>
                        <a:rPr lang="en-US" sz="850" dirty="0">
                          <a:solidFill>
                            <a:srgbClr val="1E293B"/>
                          </a:solidFill>
                          <a:latin typeface="Calibri" pitchFamily="34" charset="0"/>
                          <a:ea typeface="Calibri" pitchFamily="34" charset="-122"/>
                          <a:cs typeface="Calibri" pitchFamily="34" charset="-120"/>
                        </a:rPr>
                        <a:t>in CI pipeline</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Dev Agent</a:t>
                      </a:r>
                      <a:endParaRPr lang="en-US" sz="850" dirty="0">
                        <a:latin typeface="Calibri" charset="0"/>
                        <a:ea typeface="Calibri" charset="0"/>
                        <a:cs typeface="Calibri" charset="0"/>
                      </a:endParaRPr>
                    </a:p>
                    <a:p>
                      <a:pPr indent="0" marL="0">
                        <a:buNone/>
                      </a:pPr>
                      <a:r>
                        <a:rPr lang="en-US" sz="850" dirty="0">
                          <a:solidFill>
                            <a:srgbClr val="1E293B"/>
                          </a:solidFill>
                          <a:latin typeface="Calibri" pitchFamily="34" charset="0"/>
                          <a:ea typeface="Calibri" pitchFamily="34" charset="-122"/>
                          <a:cs typeface="Calibri" pitchFamily="34" charset="-120"/>
                        </a:rPr>
                        <a:t>(Quinn reviews)</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r>
              <a:tr h="457200">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API Tests</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Endpoints: status codes, response</a:t>
                      </a:r>
                      <a:endParaRPr lang="en-US" sz="850" dirty="0">
                        <a:latin typeface="Calibri" charset="0"/>
                        <a:ea typeface="Calibri" charset="0"/>
                        <a:cs typeface="Calibri" charset="0"/>
                      </a:endParaRPr>
                    </a:p>
                    <a:p>
                      <a:pPr indent="0" marL="0">
                        <a:buNone/>
                      </a:pPr>
                      <a:r>
                        <a:rPr lang="en-US" sz="850" dirty="0">
                          <a:solidFill>
                            <a:srgbClr val="1E293B"/>
                          </a:solidFill>
                          <a:latin typeface="Calibri" pitchFamily="34" charset="0"/>
                          <a:ea typeface="Calibri" pitchFamily="34" charset="-122"/>
                          <a:cs typeface="Calibri" pitchFamily="34" charset="-120"/>
                        </a:rPr>
                        <a:t>structure, error handling</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Quinn’s /automate workflow</a:t>
                      </a:r>
                      <a:endParaRPr lang="en-US" sz="850" dirty="0">
                        <a:latin typeface="Calibri" charset="0"/>
                        <a:ea typeface="Calibri" charset="0"/>
                        <a:cs typeface="Calibri" charset="0"/>
                      </a:endParaRPr>
                    </a:p>
                    <a:p>
                      <a:pPr indent="0" marL="0">
                        <a:buNone/>
                      </a:pPr>
                      <a:r>
                        <a:rPr lang="en-US" sz="850" dirty="0">
                          <a:solidFill>
                            <a:srgbClr val="1E293B"/>
                          </a:solidFill>
                          <a:latin typeface="Calibri" pitchFamily="34" charset="0"/>
                          <a:ea typeface="Calibri" pitchFamily="34" charset="-122"/>
                          <a:cs typeface="Calibri" pitchFamily="34" charset="-120"/>
                        </a:rPr>
                        <a:t>generates from story AC</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After story dev,</a:t>
                      </a:r>
                      <a:endParaRPr lang="en-US" sz="850" dirty="0">
                        <a:latin typeface="Calibri" charset="0"/>
                        <a:ea typeface="Calibri" charset="0"/>
                        <a:cs typeface="Calibri" charset="0"/>
                      </a:endParaRPr>
                    </a:p>
                    <a:p>
                      <a:pPr indent="0" marL="0">
                        <a:buNone/>
                      </a:pPr>
                      <a:r>
                        <a:rPr lang="en-US" sz="850" dirty="0">
                          <a:solidFill>
                            <a:srgbClr val="1E293B"/>
                          </a:solidFill>
                          <a:latin typeface="Calibri" pitchFamily="34" charset="0"/>
                          <a:ea typeface="Calibri" pitchFamily="34" charset="-122"/>
                          <a:cs typeface="Calibri" pitchFamily="34" charset="-120"/>
                        </a:rPr>
                        <a:t>in CI pipeline</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QA Agent</a:t>
                      </a:r>
                      <a:endParaRPr lang="en-US" sz="850" dirty="0">
                        <a:latin typeface="Calibri" charset="0"/>
                        <a:ea typeface="Calibri" charset="0"/>
                        <a:cs typeface="Calibri" charset="0"/>
                      </a:endParaRPr>
                    </a:p>
                    <a:p>
                      <a:pPr indent="0" marL="0">
                        <a:buNone/>
                      </a:pPr>
                      <a:r>
                        <a:rPr lang="en-US" sz="850" dirty="0">
                          <a:solidFill>
                            <a:srgbClr val="1E293B"/>
                          </a:solidFill>
                          <a:latin typeface="Calibri" pitchFamily="34" charset="0"/>
                          <a:ea typeface="Calibri" pitchFamily="34" charset="-122"/>
                          <a:cs typeface="Calibri" pitchFamily="34" charset="-120"/>
                        </a:rPr>
                        <a:t>(Quinn)</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r>
              <a:tr h="457200">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E2E Tests</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Full user workflows across</a:t>
                      </a:r>
                      <a:endParaRPr lang="en-US" sz="850" dirty="0">
                        <a:latin typeface="Calibri" charset="0"/>
                        <a:ea typeface="Calibri" charset="0"/>
                        <a:cs typeface="Calibri" charset="0"/>
                      </a:endParaRPr>
                    </a:p>
                    <a:p>
                      <a:pPr indent="0" marL="0">
                        <a:buNone/>
                      </a:pPr>
                      <a:r>
                        <a:rPr lang="en-US" sz="850" dirty="0">
                          <a:solidFill>
                            <a:srgbClr val="1E293B"/>
                          </a:solidFill>
                          <a:latin typeface="Calibri" pitchFamily="34" charset="0"/>
                          <a:ea typeface="Calibri" pitchFamily="34" charset="-122"/>
                          <a:cs typeface="Calibri" pitchFamily="34" charset="-120"/>
                        </a:rPr>
                        <a:t>the UI, end to end</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Quinn or TEA generates with</a:t>
                      </a:r>
                      <a:endParaRPr lang="en-US" sz="850" dirty="0">
                        <a:latin typeface="Calibri" charset="0"/>
                        <a:ea typeface="Calibri" charset="0"/>
                        <a:cs typeface="Calibri" charset="0"/>
                      </a:endParaRPr>
                    </a:p>
                    <a:p>
                      <a:pPr indent="0" marL="0">
                        <a:buNone/>
                      </a:pPr>
                      <a:r>
                        <a:rPr lang="en-US" sz="850" dirty="0">
                          <a:solidFill>
                            <a:srgbClr val="1E293B"/>
                          </a:solidFill>
                          <a:latin typeface="Calibri" pitchFamily="34" charset="0"/>
                          <a:ea typeface="Calibri" pitchFamily="34" charset="-122"/>
                          <a:cs typeface="Calibri" pitchFamily="34" charset="-120"/>
                        </a:rPr>
                        <a:t>Playwright / Cypress</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Per epic or</a:t>
                      </a:r>
                      <a:endParaRPr lang="en-US" sz="850" dirty="0">
                        <a:latin typeface="Calibri" charset="0"/>
                        <a:ea typeface="Calibri" charset="0"/>
                        <a:cs typeface="Calibri" charset="0"/>
                      </a:endParaRPr>
                    </a:p>
                    <a:p>
                      <a:pPr indent="0" marL="0">
                        <a:buNone/>
                      </a:pPr>
                      <a:r>
                        <a:rPr lang="en-US" sz="850" dirty="0">
                          <a:solidFill>
                            <a:srgbClr val="1E293B"/>
                          </a:solidFill>
                          <a:latin typeface="Calibri" pitchFamily="34" charset="0"/>
                          <a:ea typeface="Calibri" pitchFamily="34" charset="-122"/>
                          <a:cs typeface="Calibri" pitchFamily="34" charset="-120"/>
                        </a:rPr>
                        <a:t>release gate</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QA Agent</a:t>
                      </a:r>
                      <a:endParaRPr lang="en-US" sz="850" dirty="0">
                        <a:latin typeface="Calibri" charset="0"/>
                        <a:ea typeface="Calibri" charset="0"/>
                        <a:cs typeface="Calibri" charset="0"/>
                      </a:endParaRPr>
                    </a:p>
                    <a:p>
                      <a:pPr indent="0" marL="0">
                        <a:buNone/>
                      </a:pPr>
                      <a:r>
                        <a:rPr lang="en-US" sz="850" dirty="0">
                          <a:solidFill>
                            <a:srgbClr val="1E293B"/>
                          </a:solidFill>
                          <a:latin typeface="Calibri" pitchFamily="34" charset="0"/>
                          <a:ea typeface="Calibri" pitchFamily="34" charset="-122"/>
                          <a:cs typeface="Calibri" pitchFamily="34" charset="-120"/>
                        </a:rPr>
                        <a:t>or TEA</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r>
              <a:tr h="457200">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Integration Tests</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Interactions between modules,</a:t>
                      </a:r>
                      <a:endParaRPr lang="en-US" sz="850" dirty="0">
                        <a:latin typeface="Calibri" charset="0"/>
                        <a:ea typeface="Calibri" charset="0"/>
                        <a:cs typeface="Calibri" charset="0"/>
                      </a:endParaRPr>
                    </a:p>
                    <a:p>
                      <a:pPr indent="0" marL="0">
                        <a:buNone/>
                      </a:pPr>
                      <a:r>
                        <a:rPr lang="en-US" sz="850" dirty="0">
                          <a:solidFill>
                            <a:srgbClr val="1E293B"/>
                          </a:solidFill>
                          <a:latin typeface="Calibri" pitchFamily="34" charset="0"/>
                          <a:ea typeface="Calibri" pitchFamily="34" charset="-122"/>
                          <a:cs typeface="Calibri" pitchFamily="34" charset="-120"/>
                        </a:rPr>
                        <a:t>services, APIs</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Dev agent writes during /bmad-bmm-dev-story</a:t>
                      </a:r>
                      <a:endParaRPr lang="en-US" sz="850" dirty="0">
                        <a:latin typeface="Calibri" charset="0"/>
                        <a:ea typeface="Calibri" charset="0"/>
                        <a:cs typeface="Calibri" charset="0"/>
                      </a:endParaRPr>
                    </a:p>
                    <a:p>
                      <a:pPr indent="0" marL="0">
                        <a:buNone/>
                      </a:pPr>
                      <a:r>
                        <a:rPr lang="en-US" sz="850" dirty="0">
                          <a:solidFill>
                            <a:srgbClr val="1E293B"/>
                          </a:solidFill>
                          <a:latin typeface="Calibri" pitchFamily="34" charset="0"/>
                          <a:ea typeface="Calibri" pitchFamily="34" charset="-122"/>
                          <a:cs typeface="Calibri" pitchFamily="34" charset="-120"/>
                        </a:rPr>
                        <a:t>for cross-module stories</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After story dev,</a:t>
                      </a:r>
                      <a:endParaRPr lang="en-US" sz="850" dirty="0">
                        <a:latin typeface="Calibri" charset="0"/>
                        <a:ea typeface="Calibri" charset="0"/>
                        <a:cs typeface="Calibri" charset="0"/>
                      </a:endParaRPr>
                    </a:p>
                    <a:p>
                      <a:pPr indent="0" marL="0">
                        <a:buNone/>
                      </a:pPr>
                      <a:r>
                        <a:rPr lang="en-US" sz="850" dirty="0">
                          <a:solidFill>
                            <a:srgbClr val="1E293B"/>
                          </a:solidFill>
                          <a:latin typeface="Calibri" pitchFamily="34" charset="0"/>
                          <a:ea typeface="Calibri" pitchFamily="34" charset="-122"/>
                          <a:cs typeface="Calibri" pitchFamily="34" charset="-120"/>
                        </a:rPr>
                        <a:t>in CI pipeline</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Dev Agent</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r>
              <a:tr h="457200">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Security / SAST</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Vulnerabilities, code scanning,</a:t>
                      </a:r>
                      <a:endParaRPr lang="en-US" sz="850" dirty="0">
                        <a:latin typeface="Calibri" charset="0"/>
                        <a:ea typeface="Calibri" charset="0"/>
                        <a:cs typeface="Calibri" charset="0"/>
                      </a:endParaRPr>
                    </a:p>
                    <a:p>
                      <a:pPr indent="0" marL="0">
                        <a:buNone/>
                      </a:pPr>
                      <a:r>
                        <a:rPr lang="en-US" sz="850" dirty="0">
                          <a:solidFill>
                            <a:srgbClr val="1E293B"/>
                          </a:solidFill>
                          <a:latin typeface="Calibri" pitchFamily="34" charset="0"/>
                          <a:ea typeface="Calibri" pitchFamily="34" charset="-122"/>
                          <a:cs typeface="Calibri" pitchFamily="34" charset="-120"/>
                        </a:rPr>
                        <a:t>secure coding practices</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Static analysis tools in CI</a:t>
                      </a:r>
                      <a:endParaRPr lang="en-US" sz="850" dirty="0">
                        <a:latin typeface="Calibri" charset="0"/>
                        <a:ea typeface="Calibri" charset="0"/>
                        <a:cs typeface="Calibri" charset="0"/>
                      </a:endParaRPr>
                    </a:p>
                    <a:p>
                      <a:pPr indent="0" marL="0">
                        <a:buNone/>
                      </a:pPr>
                      <a:r>
                        <a:rPr lang="en-US" sz="850" dirty="0">
                          <a:solidFill>
                            <a:srgbClr val="1E293B"/>
                          </a:solidFill>
                          <a:latin typeface="Calibri" pitchFamily="34" charset="0"/>
                          <a:ea typeface="Calibri" pitchFamily="34" charset="-122"/>
                          <a:cs typeface="Calibri" pitchFamily="34" charset="-120"/>
                        </a:rPr>
                        <a:t>pipeline (SonarQube, etc.)</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Every commit</a:t>
                      </a:r>
                      <a:endParaRPr lang="en-US" sz="850" dirty="0">
                        <a:latin typeface="Calibri" charset="0"/>
                        <a:ea typeface="Calibri" charset="0"/>
                        <a:cs typeface="Calibri" charset="0"/>
                      </a:endParaRPr>
                    </a:p>
                    <a:p>
                      <a:pPr indent="0" marL="0">
                        <a:buNone/>
                      </a:pPr>
                      <a:r>
                        <a:rPr lang="en-US" sz="850" dirty="0">
                          <a:solidFill>
                            <a:srgbClr val="1E293B"/>
                          </a:solidFill>
                          <a:latin typeface="Calibri" pitchFamily="34" charset="0"/>
                          <a:ea typeface="Calibri" pitchFamily="34" charset="-122"/>
                          <a:cs typeface="Calibri" pitchFamily="34" charset="-120"/>
                        </a:rPr>
                        <a:t>(CI pipeline)</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CI Pipeline</a:t>
                      </a:r>
                      <a:endParaRPr lang="en-US" sz="850" dirty="0">
                        <a:latin typeface="Calibri" charset="0"/>
                        <a:ea typeface="Calibri" charset="0"/>
                        <a:cs typeface="Calibri" charset="0"/>
                      </a:endParaRPr>
                    </a:p>
                    <a:p>
                      <a:pPr indent="0" marL="0">
                        <a:buNone/>
                      </a:pPr>
                      <a:r>
                        <a:rPr lang="en-US" sz="850" dirty="0">
                          <a:solidFill>
                            <a:srgbClr val="1E293B"/>
                          </a:solidFill>
                          <a:latin typeface="Calibri" pitchFamily="34" charset="0"/>
                          <a:ea typeface="Calibri" pitchFamily="34" charset="-122"/>
                          <a:cs typeface="Calibri" pitchFamily="34" charset="-120"/>
                        </a:rPr>
                        <a:t>(unchanged)</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r>
              <a:tr h="457200">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Performance / NFR</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Load, stress, response times,</a:t>
                      </a:r>
                      <a:endParaRPr lang="en-US" sz="850" dirty="0">
                        <a:latin typeface="Calibri" charset="0"/>
                        <a:ea typeface="Calibri" charset="0"/>
                        <a:cs typeface="Calibri" charset="0"/>
                      </a:endParaRPr>
                    </a:p>
                    <a:p>
                      <a:pPr indent="0" marL="0">
                        <a:buNone/>
                      </a:pPr>
                      <a:r>
                        <a:rPr lang="en-US" sz="850" dirty="0">
                          <a:solidFill>
                            <a:srgbClr val="1E293B"/>
                          </a:solidFill>
                          <a:latin typeface="Calibri" pitchFamily="34" charset="0"/>
                          <a:ea typeface="Calibri" pitchFamily="34" charset="-122"/>
                          <a:cs typeface="Calibri" pitchFamily="34" charset="-120"/>
                        </a:rPr>
                        <a:t>scalability</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TEA’s /nfr-assess workflow</a:t>
                      </a:r>
                      <a:endParaRPr lang="en-US" sz="850" dirty="0">
                        <a:latin typeface="Calibri" charset="0"/>
                        <a:ea typeface="Calibri" charset="0"/>
                        <a:cs typeface="Calibri" charset="0"/>
                      </a:endParaRPr>
                    </a:p>
                    <a:p>
                      <a:pPr indent="0" marL="0">
                        <a:buNone/>
                      </a:pPr>
                      <a:r>
                        <a:rPr lang="en-US" sz="850" dirty="0">
                          <a:solidFill>
                            <a:srgbClr val="1E293B"/>
                          </a:solidFill>
                          <a:latin typeface="Calibri" pitchFamily="34" charset="0"/>
                          <a:ea typeface="Calibri" pitchFamily="34" charset="-122"/>
                          <a:cs typeface="Calibri" pitchFamily="34" charset="-120"/>
                        </a:rPr>
                        <a:t>defines strategy + criteria</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Pre-release</a:t>
                      </a:r>
                      <a:endParaRPr lang="en-US" sz="850" dirty="0">
                        <a:latin typeface="Calibri" charset="0"/>
                        <a:ea typeface="Calibri" charset="0"/>
                        <a:cs typeface="Calibri" charset="0"/>
                      </a:endParaRPr>
                    </a:p>
                    <a:p>
                      <a:pPr indent="0" marL="0">
                        <a:buNone/>
                      </a:pPr>
                      <a:r>
                        <a:rPr lang="en-US" sz="850" dirty="0">
                          <a:solidFill>
                            <a:srgbClr val="1E293B"/>
                          </a:solidFill>
                          <a:latin typeface="Calibri" pitchFamily="34" charset="0"/>
                          <a:ea typeface="Calibri" pitchFamily="34" charset="-122"/>
                          <a:cs typeface="Calibri" pitchFamily="34" charset="-120"/>
                        </a:rPr>
                        <a:t>gate</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TEA Module</a:t>
                      </a:r>
                      <a:endParaRPr lang="en-US" sz="850" dirty="0">
                        <a:latin typeface="Calibri" charset="0"/>
                        <a:ea typeface="Calibri" charset="0"/>
                        <a:cs typeface="Calibri" charset="0"/>
                      </a:endParaRPr>
                    </a:p>
                    <a:p>
                      <a:pPr indent="0" marL="0">
                        <a:buNone/>
                      </a:pPr>
                      <a:r>
                        <a:rPr lang="en-US" sz="850" dirty="0">
                          <a:solidFill>
                            <a:srgbClr val="1E293B"/>
                          </a:solidFill>
                          <a:latin typeface="Calibri" pitchFamily="34" charset="0"/>
                          <a:ea typeface="Calibri" pitchFamily="34" charset="-122"/>
                          <a:cs typeface="Calibri" pitchFamily="34" charset="-120"/>
                        </a:rPr>
                        <a:t>(Murat)</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r>
              <a:tr h="457200">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Regression</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Existing functionality still works</a:t>
                      </a:r>
                      <a:endParaRPr lang="en-US" sz="850" dirty="0">
                        <a:latin typeface="Calibri" charset="0"/>
                        <a:ea typeface="Calibri" charset="0"/>
                        <a:cs typeface="Calibri" charset="0"/>
                      </a:endParaRPr>
                    </a:p>
                    <a:p>
                      <a:pPr indent="0" marL="0">
                        <a:buNone/>
                      </a:pPr>
                      <a:r>
                        <a:rPr lang="en-US" sz="850" dirty="0">
                          <a:solidFill>
                            <a:srgbClr val="1E293B"/>
                          </a:solidFill>
                          <a:latin typeface="Calibri" pitchFamily="34" charset="0"/>
                          <a:ea typeface="Calibri" pitchFamily="34" charset="-122"/>
                          <a:cs typeface="Calibri" pitchFamily="34" charset="-120"/>
                        </a:rPr>
                        <a:t>after changes</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Automated test suite in CI</a:t>
                      </a:r>
                      <a:endParaRPr lang="en-US" sz="850" dirty="0">
                        <a:latin typeface="Calibri" charset="0"/>
                        <a:ea typeface="Calibri" charset="0"/>
                        <a:cs typeface="Calibri" charset="0"/>
                      </a:endParaRPr>
                    </a:p>
                    <a:p>
                      <a:pPr indent="0" marL="0">
                        <a:buNone/>
                      </a:pPr>
                      <a:r>
                        <a:rPr lang="en-US" sz="850" dirty="0">
                          <a:solidFill>
                            <a:srgbClr val="1E293B"/>
                          </a:solidFill>
                          <a:latin typeface="Calibri" pitchFamily="34" charset="0"/>
                          <a:ea typeface="Calibri" pitchFamily="34" charset="-122"/>
                          <a:cs typeface="Calibri" pitchFamily="34" charset="-120"/>
                        </a:rPr>
                        <a:t>expands with each story</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Every build</a:t>
                      </a:r>
                      <a:endParaRPr lang="en-US" sz="850" dirty="0">
                        <a:latin typeface="Calibri" charset="0"/>
                        <a:ea typeface="Calibri" charset="0"/>
                        <a:cs typeface="Calibri" charset="0"/>
                      </a:endParaRPr>
                    </a:p>
                    <a:p>
                      <a:pPr indent="0" marL="0">
                        <a:buNone/>
                      </a:pPr>
                      <a:r>
                        <a:rPr lang="en-US" sz="850" dirty="0">
                          <a:solidFill>
                            <a:srgbClr val="1E293B"/>
                          </a:solidFill>
                          <a:latin typeface="Calibri" pitchFamily="34" charset="0"/>
                          <a:ea typeface="Calibri" pitchFamily="34" charset="-122"/>
                          <a:cs typeface="Calibri" pitchFamily="34" charset="-120"/>
                        </a:rPr>
                        <a:t>(CI pipeline)</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c>
                  <a:txBody>
                    <a:bodyPr/>
                    <a:lstStyle/>
                    <a:p>
                      <a:pPr indent="0" marL="0">
                        <a:buNone/>
                      </a:pPr>
                      <a:r>
                        <a:rPr lang="en-US" sz="850" dirty="0">
                          <a:solidFill>
                            <a:srgbClr val="1E293B"/>
                          </a:solidFill>
                          <a:latin typeface="Calibri" pitchFamily="34" charset="0"/>
                          <a:ea typeface="Calibri" pitchFamily="34" charset="-122"/>
                          <a:cs typeface="Calibri" pitchFamily="34" charset="-120"/>
                        </a:rPr>
                        <a:t>CI Pipeline</a:t>
                      </a:r>
                      <a:endParaRPr lang="en-US" sz="850" dirty="0">
                        <a:latin typeface="Calibri" charset="0"/>
                        <a:ea typeface="Calibri" charset="0"/>
                        <a:cs typeface="Calibri" charset="0"/>
                      </a:endParaRPr>
                    </a:p>
                    <a:p>
                      <a:pPr indent="0" marL="0">
                        <a:buNone/>
                      </a:pPr>
                      <a:r>
                        <a:rPr lang="en-US" sz="850" dirty="0">
                          <a:solidFill>
                            <a:srgbClr val="1E293B"/>
                          </a:solidFill>
                          <a:latin typeface="Calibri" pitchFamily="34" charset="0"/>
                          <a:ea typeface="Calibri" pitchFamily="34" charset="-122"/>
                          <a:cs typeface="Calibri" pitchFamily="34" charset="-120"/>
                        </a:rPr>
                        <a:t>+ Quinn</a:t>
                      </a:r>
                      <a:endParaRPr lang="en-US" sz="850" dirty="0">
                        <a:latin typeface="Calibri" charset="0"/>
                        <a:ea typeface="Calibri" charset="0"/>
                        <a:cs typeface="Calibri" charset="0"/>
                      </a:endParaRPr>
                    </a:p>
                  </a:txBody>
                  <a:tcPr marL="50800" marR="50800" marT="38100" marB="38100">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0FDFA"/>
                    </a:solidFill>
                  </a:tcPr>
                </a:tc>
              </a:tr>
            </a:tbl>
          </a:graphicData>
        </a:graphic>
      </p:graphicFrame>
      <p:sp>
        <p:nvSpPr>
          <p:cNvPr id="6" name="Text 3"/>
          <p:cNvSpPr/>
          <p:nvPr/>
        </p:nvSpPr>
        <p:spPr>
          <a:xfrm>
            <a:off x="182880" y="4663440"/>
            <a:ext cx="8778240" cy="274320"/>
          </a:xfrm>
          <a:prstGeom prst="rect">
            <a:avLst/>
          </a:prstGeom>
          <a:noFill/>
          <a:ln/>
        </p:spPr>
        <p:txBody>
          <a:bodyPr wrap="square" rtlCol="0" anchor="ctr"/>
          <a:lstStyle/>
          <a:p>
            <a:pPr algn="ctr" indent="0" marL="0">
              <a:buNone/>
            </a:pPr>
            <a:r>
              <a:rPr lang="en-US" sz="1000" i="1" dirty="0">
                <a:solidFill>
                  <a:srgbClr val="0D9488"/>
                </a:solidFill>
                <a:latin typeface="Calibri" pitchFamily="34" charset="0"/>
                <a:ea typeface="Calibri" pitchFamily="34" charset="-122"/>
                <a:cs typeface="Calibri" pitchFamily="34" charset="-120"/>
              </a:rPr>
              <a:t>AI agents generate tests from Acceptance Criteria and architecture context — not from guesswork</a:t>
            </a:r>
            <a:endParaRPr lang="en-US" sz="1000" dirty="0"/>
          </a:p>
        </p:txBody>
      </p:sp>
      <p:sp>
        <p:nvSpPr>
          <p:cNvPr id="7" name="Text 4"/>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90 / 100</a:t>
            </a:r>
            <a:endParaRPr lang="en-US" sz="800"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name="Slide 91">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Testing in the Dev Loop</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300" dirty="0">
                <a:solidFill>
                  <a:srgbClr val="14B8A6"/>
                </a:solidFill>
                <a:latin typeface="Calibri" pitchFamily="34" charset="0"/>
                <a:ea typeface="Calibri" pitchFamily="34" charset="-122"/>
                <a:cs typeface="Calibri" pitchFamily="34" charset="-120"/>
              </a:rPr>
              <a:t>How testing integrates into every story’s lifecycle</a:t>
            </a:r>
            <a:endParaRPr lang="en-US" sz="1300" dirty="0"/>
          </a:p>
        </p:txBody>
      </p:sp>
      <p:sp>
        <p:nvSpPr>
          <p:cNvPr id="5" name="Shape 3"/>
          <p:cNvSpPr/>
          <p:nvPr/>
        </p:nvSpPr>
        <p:spPr>
          <a:xfrm>
            <a:off x="274320" y="1280160"/>
            <a:ext cx="1508760" cy="457200"/>
          </a:xfrm>
          <a:prstGeom prst="roundRect">
            <a:avLst>
              <a:gd name="adj" fmla="val 16000"/>
            </a:avLst>
          </a:prstGeom>
          <a:solidFill>
            <a:srgbClr val="10B981"/>
          </a:solidFill>
          <a:ln/>
        </p:spPr>
      </p:sp>
      <p:sp>
        <p:nvSpPr>
          <p:cNvPr id="6" name="Text 4"/>
          <p:cNvSpPr/>
          <p:nvPr/>
        </p:nvSpPr>
        <p:spPr>
          <a:xfrm>
            <a:off x="274320" y="1280160"/>
            <a:ext cx="1508760" cy="457200"/>
          </a:xfrm>
          <a:prstGeom prst="rect">
            <a:avLst/>
          </a:prstGeom>
          <a:noFill/>
          <a:ln/>
        </p:spPr>
        <p:txBody>
          <a:bodyPr wrap="square" rtlCol="0" anchor="ctr"/>
          <a:lstStyle/>
          <a:p>
            <a:pPr algn="ctr" indent="0" marL="0">
              <a:buNone/>
            </a:pPr>
            <a:r>
              <a:rPr lang="en-US" sz="1000" b="1" dirty="0">
                <a:solidFill>
                  <a:srgbClr val="FFFFFF"/>
                </a:solidFill>
                <a:latin typeface="Consolas" pitchFamily="34" charset="0"/>
                <a:ea typeface="Consolas" pitchFamily="34" charset="-122"/>
                <a:cs typeface="Consolas" pitchFamily="34" charset="-120"/>
              </a:rPr>
              <a:t>/bmad-bmm-create-story</a:t>
            </a:r>
            <a:endParaRPr lang="en-US" sz="1000" dirty="0"/>
          </a:p>
        </p:txBody>
      </p:sp>
      <p:sp>
        <p:nvSpPr>
          <p:cNvPr id="7" name="Text 5"/>
          <p:cNvSpPr/>
          <p:nvPr/>
        </p:nvSpPr>
        <p:spPr>
          <a:xfrm>
            <a:off x="182880" y="1783080"/>
            <a:ext cx="1691640" cy="411480"/>
          </a:xfrm>
          <a:prstGeom prst="rect">
            <a:avLst/>
          </a:prstGeom>
          <a:noFill/>
          <a:ln/>
        </p:spPr>
        <p:txBody>
          <a:bodyPr wrap="square" lIns="0" tIns="0" rIns="0" bIns="0" rtlCol="0" anchor="t"/>
          <a:lstStyle/>
          <a:p>
            <a:pPr algn="ctr" indent="0" marL="0">
              <a:buNone/>
            </a:pPr>
            <a:r>
              <a:rPr lang="en-US" sz="800" dirty="0">
                <a:solidFill>
                  <a:srgbClr val="94A3B8"/>
                </a:solidFill>
                <a:latin typeface="Calibri" pitchFamily="34" charset="0"/>
                <a:ea typeface="Calibri" pitchFamily="34" charset="-122"/>
                <a:cs typeface="Calibri" pitchFamily="34" charset="-120"/>
              </a:rPr>
              <a:t>SM generates story</a:t>
            </a:r>
            <a:endParaRPr lang="en-US" sz="800" dirty="0"/>
          </a:p>
          <a:p>
            <a:pPr algn="ctr" indent="0" marL="0">
              <a:buNone/>
            </a:pPr>
            <a:r>
              <a:rPr lang="en-US" sz="800" dirty="0">
                <a:solidFill>
                  <a:srgbClr val="94A3B8"/>
                </a:solidFill>
                <a:latin typeface="Calibri" pitchFamily="34" charset="0"/>
                <a:ea typeface="Calibri" pitchFamily="34" charset="-122"/>
                <a:cs typeface="Calibri" pitchFamily="34" charset="-120"/>
              </a:rPr>
              <a:t>with testable AC</a:t>
            </a:r>
            <a:endParaRPr lang="en-US" sz="800" dirty="0"/>
          </a:p>
        </p:txBody>
      </p:sp>
      <p:sp>
        <p:nvSpPr>
          <p:cNvPr id="8" name="Text 6"/>
          <p:cNvSpPr/>
          <p:nvPr/>
        </p:nvSpPr>
        <p:spPr>
          <a:xfrm>
            <a:off x="1783080" y="1371600"/>
            <a:ext cx="274320" cy="274320"/>
          </a:xfrm>
          <a:prstGeom prst="rect">
            <a:avLst/>
          </a:prstGeom>
          <a:noFill/>
          <a:ln/>
        </p:spPr>
        <p:txBody>
          <a:bodyPr wrap="square" rtlCol="0" anchor="ctr"/>
          <a:lstStyle/>
          <a:p>
            <a:pPr algn="ctr" indent="0" marL="0">
              <a:buNone/>
            </a:pPr>
            <a:r>
              <a:rPr lang="en-US" sz="1100" dirty="0">
                <a:solidFill>
                  <a:srgbClr val="94A3B8"/>
                </a:solidFill>
              </a:rPr>
              <a:t>▶</a:t>
            </a:r>
            <a:endParaRPr lang="en-US" sz="1100" dirty="0"/>
          </a:p>
        </p:txBody>
      </p:sp>
      <p:sp>
        <p:nvSpPr>
          <p:cNvPr id="9" name="Shape 7"/>
          <p:cNvSpPr/>
          <p:nvPr/>
        </p:nvSpPr>
        <p:spPr>
          <a:xfrm>
            <a:off x="2057400" y="1280160"/>
            <a:ext cx="1508760" cy="457200"/>
          </a:xfrm>
          <a:prstGeom prst="roundRect">
            <a:avLst>
              <a:gd name="adj" fmla="val 16000"/>
            </a:avLst>
          </a:prstGeom>
          <a:solidFill>
            <a:srgbClr val="3B82F6"/>
          </a:solidFill>
          <a:ln/>
        </p:spPr>
      </p:sp>
      <p:sp>
        <p:nvSpPr>
          <p:cNvPr id="10" name="Text 8"/>
          <p:cNvSpPr/>
          <p:nvPr/>
        </p:nvSpPr>
        <p:spPr>
          <a:xfrm>
            <a:off x="2057400" y="1280160"/>
            <a:ext cx="1508760" cy="457200"/>
          </a:xfrm>
          <a:prstGeom prst="rect">
            <a:avLst/>
          </a:prstGeom>
          <a:noFill/>
          <a:ln/>
        </p:spPr>
        <p:txBody>
          <a:bodyPr wrap="square" rtlCol="0" anchor="ctr"/>
          <a:lstStyle/>
          <a:p>
            <a:pPr algn="ctr" indent="0" marL="0">
              <a:buNone/>
            </a:pPr>
            <a:r>
              <a:rPr lang="en-US" sz="1000" b="1" dirty="0">
                <a:solidFill>
                  <a:srgbClr val="FFFFFF"/>
                </a:solidFill>
                <a:latin typeface="Consolas" pitchFamily="34" charset="0"/>
                <a:ea typeface="Consolas" pitchFamily="34" charset="-122"/>
                <a:cs typeface="Consolas" pitchFamily="34" charset="-120"/>
              </a:rPr>
              <a:t>/bmad-bmm-dev-story</a:t>
            </a:r>
            <a:endParaRPr lang="en-US" sz="1000" dirty="0"/>
          </a:p>
        </p:txBody>
      </p:sp>
      <p:sp>
        <p:nvSpPr>
          <p:cNvPr id="11" name="Text 9"/>
          <p:cNvSpPr/>
          <p:nvPr/>
        </p:nvSpPr>
        <p:spPr>
          <a:xfrm>
            <a:off x="1965960" y="1783080"/>
            <a:ext cx="1691640" cy="411480"/>
          </a:xfrm>
          <a:prstGeom prst="rect">
            <a:avLst/>
          </a:prstGeom>
          <a:noFill/>
          <a:ln/>
        </p:spPr>
        <p:txBody>
          <a:bodyPr wrap="square" lIns="0" tIns="0" rIns="0" bIns="0" rtlCol="0" anchor="t"/>
          <a:lstStyle/>
          <a:p>
            <a:pPr algn="ctr" indent="0" marL="0">
              <a:buNone/>
            </a:pPr>
            <a:r>
              <a:rPr lang="en-US" sz="800" dirty="0">
                <a:solidFill>
                  <a:srgbClr val="94A3B8"/>
                </a:solidFill>
                <a:latin typeface="Calibri" pitchFamily="34" charset="0"/>
                <a:ea typeface="Calibri" pitchFamily="34" charset="-122"/>
                <a:cs typeface="Calibri" pitchFamily="34" charset="-120"/>
              </a:rPr>
              <a:t>Dev agent implements</a:t>
            </a:r>
            <a:endParaRPr lang="en-US" sz="800" dirty="0"/>
          </a:p>
          <a:p>
            <a:pPr algn="ctr" indent="0" marL="0">
              <a:buNone/>
            </a:pPr>
            <a:r>
              <a:rPr lang="en-US" sz="800" dirty="0">
                <a:solidFill>
                  <a:srgbClr val="94A3B8"/>
                </a:solidFill>
                <a:latin typeface="Calibri" pitchFamily="34" charset="0"/>
                <a:ea typeface="Calibri" pitchFamily="34" charset="-122"/>
                <a:cs typeface="Calibri" pitchFamily="34" charset="-120"/>
              </a:rPr>
              <a:t>+ writes unit tests</a:t>
            </a:r>
            <a:endParaRPr lang="en-US" sz="800" dirty="0"/>
          </a:p>
        </p:txBody>
      </p:sp>
      <p:sp>
        <p:nvSpPr>
          <p:cNvPr id="12" name="Text 10"/>
          <p:cNvSpPr/>
          <p:nvPr/>
        </p:nvSpPr>
        <p:spPr>
          <a:xfrm>
            <a:off x="3566160" y="1371600"/>
            <a:ext cx="274320" cy="274320"/>
          </a:xfrm>
          <a:prstGeom prst="rect">
            <a:avLst/>
          </a:prstGeom>
          <a:noFill/>
          <a:ln/>
        </p:spPr>
        <p:txBody>
          <a:bodyPr wrap="square" rtlCol="0" anchor="ctr"/>
          <a:lstStyle/>
          <a:p>
            <a:pPr algn="ctr" indent="0" marL="0">
              <a:buNone/>
            </a:pPr>
            <a:r>
              <a:rPr lang="en-US" sz="1100" dirty="0">
                <a:solidFill>
                  <a:srgbClr val="94A3B8"/>
                </a:solidFill>
              </a:rPr>
              <a:t>▶</a:t>
            </a:r>
            <a:endParaRPr lang="en-US" sz="1100" dirty="0"/>
          </a:p>
        </p:txBody>
      </p:sp>
      <p:sp>
        <p:nvSpPr>
          <p:cNvPr id="13" name="Shape 11"/>
          <p:cNvSpPr/>
          <p:nvPr/>
        </p:nvSpPr>
        <p:spPr>
          <a:xfrm>
            <a:off x="3840480" y="1280160"/>
            <a:ext cx="1508760" cy="457200"/>
          </a:xfrm>
          <a:prstGeom prst="roundRect">
            <a:avLst>
              <a:gd name="adj" fmla="val 16000"/>
            </a:avLst>
          </a:prstGeom>
          <a:solidFill>
            <a:srgbClr val="8B5CF6"/>
          </a:solidFill>
          <a:ln/>
        </p:spPr>
      </p:sp>
      <p:sp>
        <p:nvSpPr>
          <p:cNvPr id="14" name="Text 12"/>
          <p:cNvSpPr/>
          <p:nvPr/>
        </p:nvSpPr>
        <p:spPr>
          <a:xfrm>
            <a:off x="3840480" y="1280160"/>
            <a:ext cx="1508760" cy="457200"/>
          </a:xfrm>
          <a:prstGeom prst="rect">
            <a:avLst/>
          </a:prstGeom>
          <a:noFill/>
          <a:ln/>
        </p:spPr>
        <p:txBody>
          <a:bodyPr wrap="square" rtlCol="0" anchor="ctr"/>
          <a:lstStyle/>
          <a:p>
            <a:pPr algn="ctr" indent="0" marL="0">
              <a:buNone/>
            </a:pPr>
            <a:r>
              <a:rPr lang="en-US" sz="1000" b="1" dirty="0">
                <a:solidFill>
                  <a:srgbClr val="FFFFFF"/>
                </a:solidFill>
                <a:latin typeface="Consolas" pitchFamily="34" charset="0"/>
                <a:ea typeface="Consolas" pitchFamily="34" charset="-122"/>
                <a:cs typeface="Consolas" pitchFamily="34" charset="-120"/>
              </a:rPr>
              <a:t>/automate</a:t>
            </a:r>
            <a:endParaRPr lang="en-US" sz="1000" dirty="0"/>
          </a:p>
        </p:txBody>
      </p:sp>
      <p:sp>
        <p:nvSpPr>
          <p:cNvPr id="15" name="Text 13"/>
          <p:cNvSpPr/>
          <p:nvPr/>
        </p:nvSpPr>
        <p:spPr>
          <a:xfrm>
            <a:off x="3749040" y="1783080"/>
            <a:ext cx="1691640" cy="411480"/>
          </a:xfrm>
          <a:prstGeom prst="rect">
            <a:avLst/>
          </a:prstGeom>
          <a:noFill/>
          <a:ln/>
        </p:spPr>
        <p:txBody>
          <a:bodyPr wrap="square" lIns="0" tIns="0" rIns="0" bIns="0" rtlCol="0" anchor="t"/>
          <a:lstStyle/>
          <a:p>
            <a:pPr algn="ctr" indent="0" marL="0">
              <a:buNone/>
            </a:pPr>
            <a:r>
              <a:rPr lang="en-US" sz="800" dirty="0">
                <a:solidFill>
                  <a:srgbClr val="94A3B8"/>
                </a:solidFill>
                <a:latin typeface="Calibri" pitchFamily="34" charset="0"/>
                <a:ea typeface="Calibri" pitchFamily="34" charset="-122"/>
                <a:cs typeface="Calibri" pitchFamily="34" charset="-120"/>
              </a:rPr>
              <a:t>Quinn generates API</a:t>
            </a:r>
            <a:endParaRPr lang="en-US" sz="800" dirty="0"/>
          </a:p>
          <a:p>
            <a:pPr algn="ctr" indent="0" marL="0">
              <a:buNone/>
            </a:pPr>
            <a:r>
              <a:rPr lang="en-US" sz="800" dirty="0">
                <a:solidFill>
                  <a:srgbClr val="94A3B8"/>
                </a:solidFill>
                <a:latin typeface="Calibri" pitchFamily="34" charset="0"/>
                <a:ea typeface="Calibri" pitchFamily="34" charset="-122"/>
                <a:cs typeface="Calibri" pitchFamily="34" charset="-120"/>
              </a:rPr>
              <a:t>&amp; E2E tests from AC</a:t>
            </a:r>
            <a:endParaRPr lang="en-US" sz="800" dirty="0"/>
          </a:p>
        </p:txBody>
      </p:sp>
      <p:sp>
        <p:nvSpPr>
          <p:cNvPr id="16" name="Text 14"/>
          <p:cNvSpPr/>
          <p:nvPr/>
        </p:nvSpPr>
        <p:spPr>
          <a:xfrm>
            <a:off x="5349240" y="1371600"/>
            <a:ext cx="274320" cy="274320"/>
          </a:xfrm>
          <a:prstGeom prst="rect">
            <a:avLst/>
          </a:prstGeom>
          <a:noFill/>
          <a:ln/>
        </p:spPr>
        <p:txBody>
          <a:bodyPr wrap="square" rtlCol="0" anchor="ctr"/>
          <a:lstStyle/>
          <a:p>
            <a:pPr algn="ctr" indent="0" marL="0">
              <a:buNone/>
            </a:pPr>
            <a:r>
              <a:rPr lang="en-US" sz="1100" dirty="0">
                <a:solidFill>
                  <a:srgbClr val="94A3B8"/>
                </a:solidFill>
              </a:rPr>
              <a:t>▶</a:t>
            </a:r>
            <a:endParaRPr lang="en-US" sz="1100" dirty="0"/>
          </a:p>
        </p:txBody>
      </p:sp>
      <p:sp>
        <p:nvSpPr>
          <p:cNvPr id="17" name="Shape 15"/>
          <p:cNvSpPr/>
          <p:nvPr/>
        </p:nvSpPr>
        <p:spPr>
          <a:xfrm>
            <a:off x="5623560" y="1280160"/>
            <a:ext cx="1508760" cy="457200"/>
          </a:xfrm>
          <a:prstGeom prst="roundRect">
            <a:avLst>
              <a:gd name="adj" fmla="val 16000"/>
            </a:avLst>
          </a:prstGeom>
          <a:solidFill>
            <a:srgbClr val="F59E0B"/>
          </a:solidFill>
          <a:ln/>
        </p:spPr>
      </p:sp>
      <p:sp>
        <p:nvSpPr>
          <p:cNvPr id="18" name="Text 16"/>
          <p:cNvSpPr/>
          <p:nvPr/>
        </p:nvSpPr>
        <p:spPr>
          <a:xfrm>
            <a:off x="5623560" y="1280160"/>
            <a:ext cx="1508760" cy="457200"/>
          </a:xfrm>
          <a:prstGeom prst="rect">
            <a:avLst/>
          </a:prstGeom>
          <a:noFill/>
          <a:ln/>
        </p:spPr>
        <p:txBody>
          <a:bodyPr wrap="square" rtlCol="0" anchor="ctr"/>
          <a:lstStyle/>
          <a:p>
            <a:pPr algn="ctr" indent="0" marL="0">
              <a:buNone/>
            </a:pPr>
            <a:r>
              <a:rPr lang="en-US" sz="1000" b="1" dirty="0">
                <a:solidFill>
                  <a:srgbClr val="FFFFFF"/>
                </a:solidFill>
                <a:latin typeface="Consolas" pitchFamily="34" charset="0"/>
                <a:ea typeface="Consolas" pitchFamily="34" charset="-122"/>
                <a:cs typeface="Consolas" pitchFamily="34" charset="-120"/>
              </a:rPr>
              <a:t>/bmad-bmm-code-review</a:t>
            </a:r>
            <a:endParaRPr lang="en-US" sz="1000" dirty="0"/>
          </a:p>
        </p:txBody>
      </p:sp>
      <p:sp>
        <p:nvSpPr>
          <p:cNvPr id="19" name="Text 17"/>
          <p:cNvSpPr/>
          <p:nvPr/>
        </p:nvSpPr>
        <p:spPr>
          <a:xfrm>
            <a:off x="5532120" y="1783080"/>
            <a:ext cx="1691640" cy="411480"/>
          </a:xfrm>
          <a:prstGeom prst="rect">
            <a:avLst/>
          </a:prstGeom>
          <a:noFill/>
          <a:ln/>
        </p:spPr>
        <p:txBody>
          <a:bodyPr wrap="square" lIns="0" tIns="0" rIns="0" bIns="0" rtlCol="0" anchor="t"/>
          <a:lstStyle/>
          <a:p>
            <a:pPr algn="ctr" indent="0" marL="0">
              <a:buNone/>
            </a:pPr>
            <a:r>
              <a:rPr lang="en-US" sz="800" dirty="0">
                <a:solidFill>
                  <a:srgbClr val="94A3B8"/>
                </a:solidFill>
                <a:latin typeface="Calibri" pitchFamily="34" charset="0"/>
                <a:ea typeface="Calibri" pitchFamily="34" charset="-122"/>
                <a:cs typeface="Calibri" pitchFamily="34" charset="-120"/>
              </a:rPr>
              <a:t>Review checks tests</a:t>
            </a:r>
            <a:endParaRPr lang="en-US" sz="800" dirty="0"/>
          </a:p>
          <a:p>
            <a:pPr algn="ctr" indent="0" marL="0">
              <a:buNone/>
            </a:pPr>
            <a:r>
              <a:rPr lang="en-US" sz="800" dirty="0">
                <a:solidFill>
                  <a:srgbClr val="94A3B8"/>
                </a:solidFill>
                <a:latin typeface="Calibri" pitchFamily="34" charset="0"/>
                <a:ea typeface="Calibri" pitchFamily="34" charset="-122"/>
                <a:cs typeface="Calibri" pitchFamily="34" charset="-120"/>
              </a:rPr>
              <a:t>exist and pass</a:t>
            </a:r>
            <a:endParaRPr lang="en-US" sz="800" dirty="0"/>
          </a:p>
        </p:txBody>
      </p:sp>
      <p:sp>
        <p:nvSpPr>
          <p:cNvPr id="20" name="Text 18"/>
          <p:cNvSpPr/>
          <p:nvPr/>
        </p:nvSpPr>
        <p:spPr>
          <a:xfrm>
            <a:off x="7132320" y="1371600"/>
            <a:ext cx="274320" cy="274320"/>
          </a:xfrm>
          <a:prstGeom prst="rect">
            <a:avLst/>
          </a:prstGeom>
          <a:noFill/>
          <a:ln/>
        </p:spPr>
        <p:txBody>
          <a:bodyPr wrap="square" rtlCol="0" anchor="ctr"/>
          <a:lstStyle/>
          <a:p>
            <a:pPr algn="ctr" indent="0" marL="0">
              <a:buNone/>
            </a:pPr>
            <a:r>
              <a:rPr lang="en-US" sz="1100" dirty="0">
                <a:solidFill>
                  <a:srgbClr val="94A3B8"/>
                </a:solidFill>
              </a:rPr>
              <a:t>▶</a:t>
            </a:r>
            <a:endParaRPr lang="en-US" sz="1100" dirty="0"/>
          </a:p>
        </p:txBody>
      </p:sp>
      <p:sp>
        <p:nvSpPr>
          <p:cNvPr id="21" name="Shape 19"/>
          <p:cNvSpPr/>
          <p:nvPr/>
        </p:nvSpPr>
        <p:spPr>
          <a:xfrm>
            <a:off x="7406640" y="1280160"/>
            <a:ext cx="1508760" cy="457200"/>
          </a:xfrm>
          <a:prstGeom prst="roundRect">
            <a:avLst>
              <a:gd name="adj" fmla="val 16000"/>
            </a:avLst>
          </a:prstGeom>
          <a:solidFill>
            <a:srgbClr val="059669"/>
          </a:solidFill>
          <a:ln/>
        </p:spPr>
      </p:sp>
      <p:sp>
        <p:nvSpPr>
          <p:cNvPr id="22" name="Text 20"/>
          <p:cNvSpPr/>
          <p:nvPr/>
        </p:nvSpPr>
        <p:spPr>
          <a:xfrm>
            <a:off x="7406640" y="1280160"/>
            <a:ext cx="1508760" cy="457200"/>
          </a:xfrm>
          <a:prstGeom prst="rect">
            <a:avLst/>
          </a:prstGeom>
          <a:noFill/>
          <a:ln/>
        </p:spPr>
        <p:txBody>
          <a:bodyPr wrap="square" rtlCol="0" anchor="ctr"/>
          <a:lstStyle/>
          <a:p>
            <a:pPr algn="ctr" indent="0" marL="0">
              <a:buNone/>
            </a:pPr>
            <a:r>
              <a:rPr lang="en-US" sz="1000" b="1" dirty="0">
                <a:solidFill>
                  <a:srgbClr val="FFFFFF"/>
                </a:solidFill>
                <a:latin typeface="Consolas" pitchFamily="34" charset="0"/>
                <a:ea typeface="Consolas" pitchFamily="34" charset="-122"/>
                <a:cs typeface="Consolas" pitchFamily="34" charset="-120"/>
              </a:rPr>
              <a:t>Done</a:t>
            </a:r>
            <a:endParaRPr lang="en-US" sz="1000" dirty="0"/>
          </a:p>
        </p:txBody>
      </p:sp>
      <p:sp>
        <p:nvSpPr>
          <p:cNvPr id="23" name="Text 21"/>
          <p:cNvSpPr/>
          <p:nvPr/>
        </p:nvSpPr>
        <p:spPr>
          <a:xfrm>
            <a:off x="7315200" y="1783080"/>
            <a:ext cx="1691640" cy="411480"/>
          </a:xfrm>
          <a:prstGeom prst="rect">
            <a:avLst/>
          </a:prstGeom>
          <a:noFill/>
          <a:ln/>
        </p:spPr>
        <p:txBody>
          <a:bodyPr wrap="square" lIns="0" tIns="0" rIns="0" bIns="0" rtlCol="0" anchor="t"/>
          <a:lstStyle/>
          <a:p>
            <a:pPr algn="ctr" indent="0" marL="0">
              <a:buNone/>
            </a:pPr>
            <a:r>
              <a:rPr lang="en-US" sz="800" dirty="0">
                <a:solidFill>
                  <a:srgbClr val="94A3B8"/>
                </a:solidFill>
                <a:latin typeface="Calibri" pitchFamily="34" charset="0"/>
                <a:ea typeface="Calibri" pitchFamily="34" charset="-122"/>
                <a:cs typeface="Calibri" pitchFamily="34" charset="-120"/>
              </a:rPr>
              <a:t>All tests green</a:t>
            </a:r>
            <a:endParaRPr lang="en-US" sz="800" dirty="0"/>
          </a:p>
          <a:p>
            <a:pPr algn="ctr" indent="0" marL="0">
              <a:buNone/>
            </a:pPr>
            <a:r>
              <a:rPr lang="en-US" sz="800" dirty="0">
                <a:solidFill>
                  <a:srgbClr val="94A3B8"/>
                </a:solidFill>
                <a:latin typeface="Calibri" pitchFamily="34" charset="0"/>
                <a:ea typeface="Calibri" pitchFamily="34" charset="-122"/>
                <a:cs typeface="Calibri" pitchFamily="34" charset="-120"/>
              </a:rPr>
              <a:t>Story complete</a:t>
            </a:r>
            <a:endParaRPr lang="en-US" sz="800" dirty="0"/>
          </a:p>
        </p:txBody>
      </p:sp>
      <p:sp>
        <p:nvSpPr>
          <p:cNvPr id="24" name="Shape 22"/>
          <p:cNvSpPr/>
          <p:nvPr/>
        </p:nvSpPr>
        <p:spPr>
          <a:xfrm>
            <a:off x="457200" y="2331720"/>
            <a:ext cx="8229600" cy="68580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25" name="Shape 23"/>
          <p:cNvSpPr/>
          <p:nvPr/>
        </p:nvSpPr>
        <p:spPr>
          <a:xfrm>
            <a:off x="457200" y="2331720"/>
            <a:ext cx="54864" cy="685800"/>
          </a:xfrm>
          <a:prstGeom prst="rect">
            <a:avLst/>
          </a:prstGeom>
          <a:solidFill>
            <a:srgbClr val="3B82F6"/>
          </a:solidFill>
          <a:ln/>
        </p:spPr>
      </p:sp>
      <p:sp>
        <p:nvSpPr>
          <p:cNvPr id="26" name="Text 24"/>
          <p:cNvSpPr/>
          <p:nvPr/>
        </p:nvSpPr>
        <p:spPr>
          <a:xfrm>
            <a:off x="685800" y="2359152"/>
            <a:ext cx="7772400" cy="22860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Unit Tests — Part of Every Story</a:t>
            </a:r>
            <a:endParaRPr lang="en-US" sz="1200" dirty="0"/>
          </a:p>
        </p:txBody>
      </p:sp>
      <p:sp>
        <p:nvSpPr>
          <p:cNvPr id="27" name="Text 25"/>
          <p:cNvSpPr/>
          <p:nvPr/>
        </p:nvSpPr>
        <p:spPr>
          <a:xfrm>
            <a:off x="685800" y="2606040"/>
            <a:ext cx="7772400" cy="365760"/>
          </a:xfrm>
          <a:prstGeom prst="rect">
            <a:avLst/>
          </a:prstGeom>
          <a:noFill/>
          <a:ln/>
        </p:spPr>
        <p:txBody>
          <a:bodyPr wrap="square" lIns="0" tIns="0" rIns="0" bIns="0" rtlCol="0" anchor="t"/>
          <a:lstStyle/>
          <a:p>
            <a:pPr indent="0" marL="0">
              <a:buNone/>
            </a:pPr>
            <a:r>
              <a:rPr lang="en-US" sz="900" dirty="0">
                <a:solidFill>
                  <a:srgbClr val="94A3B8"/>
                </a:solidFill>
                <a:latin typeface="Calibri" pitchFamily="34" charset="0"/>
                <a:ea typeface="Calibri" pitchFamily="34" charset="-122"/>
                <a:cs typeface="Calibri" pitchFamily="34" charset="-120"/>
              </a:rPr>
              <a:t>The dev agent writes unit tests as part of /bmad-bmm-dev-story, not as a separate step. Tests are committed with the code. If tests fail, the agent fixes them before moving to review. This is enforced by the DOD checklist.</a:t>
            </a:r>
            <a:endParaRPr lang="en-US" sz="900" dirty="0"/>
          </a:p>
        </p:txBody>
      </p:sp>
      <p:sp>
        <p:nvSpPr>
          <p:cNvPr id="28" name="Shape 26"/>
          <p:cNvSpPr/>
          <p:nvPr/>
        </p:nvSpPr>
        <p:spPr>
          <a:xfrm>
            <a:off x="457200" y="3108960"/>
            <a:ext cx="8229600" cy="68580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29" name="Shape 27"/>
          <p:cNvSpPr/>
          <p:nvPr/>
        </p:nvSpPr>
        <p:spPr>
          <a:xfrm>
            <a:off x="457200" y="3108960"/>
            <a:ext cx="54864" cy="685800"/>
          </a:xfrm>
          <a:prstGeom prst="rect">
            <a:avLst/>
          </a:prstGeom>
          <a:solidFill>
            <a:srgbClr val="8B5CF6"/>
          </a:solidFill>
          <a:ln/>
        </p:spPr>
      </p:sp>
      <p:sp>
        <p:nvSpPr>
          <p:cNvPr id="30" name="Text 28"/>
          <p:cNvSpPr/>
          <p:nvPr/>
        </p:nvSpPr>
        <p:spPr>
          <a:xfrm>
            <a:off x="685800" y="3136392"/>
            <a:ext cx="7772400" cy="22860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API &amp; E2E Tests — Generated from AC</a:t>
            </a:r>
            <a:endParaRPr lang="en-US" sz="1200" dirty="0"/>
          </a:p>
        </p:txBody>
      </p:sp>
      <p:sp>
        <p:nvSpPr>
          <p:cNvPr id="31" name="Text 29"/>
          <p:cNvSpPr/>
          <p:nvPr/>
        </p:nvSpPr>
        <p:spPr>
          <a:xfrm>
            <a:off x="685800" y="3383280"/>
            <a:ext cx="7772400" cy="365760"/>
          </a:xfrm>
          <a:prstGeom prst="rect">
            <a:avLst/>
          </a:prstGeom>
          <a:noFill/>
          <a:ln/>
        </p:spPr>
        <p:txBody>
          <a:bodyPr wrap="square" lIns="0" tIns="0" rIns="0" bIns="0" rtlCol="0" anchor="t"/>
          <a:lstStyle/>
          <a:p>
            <a:pPr indent="0" marL="0">
              <a:buNone/>
            </a:pPr>
            <a:r>
              <a:rPr lang="en-US" sz="900" dirty="0">
                <a:solidFill>
                  <a:srgbClr val="94A3B8"/>
                </a:solidFill>
                <a:latin typeface="Calibri" pitchFamily="34" charset="0"/>
                <a:ea typeface="Calibri" pitchFamily="34" charset="-122"/>
                <a:cs typeface="Calibri" pitchFamily="34" charset="-120"/>
              </a:rPr>
              <a:t>Quinn’s /automate workflow reads the story’s Acceptance Criteria and generates test cases. API tests cover status codes, response structure, and error handling. E2E tests cover user workflows with semantic locators. No manual test writing needed for standard cases.</a:t>
            </a:r>
            <a:endParaRPr lang="en-US" sz="900" dirty="0"/>
          </a:p>
        </p:txBody>
      </p:sp>
      <p:sp>
        <p:nvSpPr>
          <p:cNvPr id="32" name="Shape 30"/>
          <p:cNvSpPr/>
          <p:nvPr/>
        </p:nvSpPr>
        <p:spPr>
          <a:xfrm>
            <a:off x="457200" y="3886200"/>
            <a:ext cx="8229600" cy="68580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33" name="Shape 31"/>
          <p:cNvSpPr/>
          <p:nvPr/>
        </p:nvSpPr>
        <p:spPr>
          <a:xfrm>
            <a:off x="457200" y="3886200"/>
            <a:ext cx="54864" cy="685800"/>
          </a:xfrm>
          <a:prstGeom prst="rect">
            <a:avLst/>
          </a:prstGeom>
          <a:solidFill>
            <a:srgbClr val="10B981"/>
          </a:solidFill>
          <a:ln/>
        </p:spPr>
      </p:sp>
      <p:sp>
        <p:nvSpPr>
          <p:cNvPr id="34" name="Text 32"/>
          <p:cNvSpPr/>
          <p:nvPr/>
        </p:nvSpPr>
        <p:spPr>
          <a:xfrm>
            <a:off x="685800" y="3913632"/>
            <a:ext cx="7772400" cy="22860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CI Pipeline — Runs Everything Automatically</a:t>
            </a:r>
            <a:endParaRPr lang="en-US" sz="1200" dirty="0"/>
          </a:p>
        </p:txBody>
      </p:sp>
      <p:sp>
        <p:nvSpPr>
          <p:cNvPr id="35" name="Text 33"/>
          <p:cNvSpPr/>
          <p:nvPr/>
        </p:nvSpPr>
        <p:spPr>
          <a:xfrm>
            <a:off x="685800" y="4160520"/>
            <a:ext cx="7772400" cy="365760"/>
          </a:xfrm>
          <a:prstGeom prst="rect">
            <a:avLst/>
          </a:prstGeom>
          <a:noFill/>
          <a:ln/>
        </p:spPr>
        <p:txBody>
          <a:bodyPr wrap="square" lIns="0" tIns="0" rIns="0" bIns="0" rtlCol="0" anchor="t"/>
          <a:lstStyle/>
          <a:p>
            <a:pPr indent="0" marL="0">
              <a:buNone/>
            </a:pPr>
            <a:r>
              <a:rPr lang="en-US" sz="900" dirty="0">
                <a:solidFill>
                  <a:srgbClr val="94A3B8"/>
                </a:solidFill>
                <a:latin typeface="Calibri" pitchFamily="34" charset="0"/>
                <a:ea typeface="Calibri" pitchFamily="34" charset="-122"/>
                <a:cs typeface="Calibri" pitchFamily="34" charset="-120"/>
              </a:rPr>
              <a:t>All generated tests feed into the CI pipeline (Jenkins / GitLab CI). Unit tests run on every commit. API and E2E tests run on merge requests. Regression suite grows automatically as stories complete. The pipeline is unchanged — only the test content is AI-generated.</a:t>
            </a:r>
            <a:endParaRPr lang="en-US" sz="900" dirty="0"/>
          </a:p>
        </p:txBody>
      </p:sp>
      <p:sp>
        <p:nvSpPr>
          <p:cNvPr id="36" name="Text 34"/>
          <p:cNvSpPr/>
          <p:nvPr/>
        </p:nvSpPr>
        <p:spPr>
          <a:xfrm>
            <a:off x="457200" y="4663440"/>
            <a:ext cx="8229600" cy="274320"/>
          </a:xfrm>
          <a:prstGeom prst="rect">
            <a:avLst/>
          </a:prstGeom>
          <a:noFill/>
          <a:ln/>
        </p:spPr>
        <p:txBody>
          <a:bodyPr wrap="square" rtlCol="0" anchor="ctr"/>
          <a:lstStyle/>
          <a:p>
            <a:pPr algn="ctr" indent="0" marL="0">
              <a:buNone/>
            </a:pPr>
            <a:r>
              <a:rPr lang="en-US" sz="1000" i="1" dirty="0">
                <a:solidFill>
                  <a:srgbClr val="F59E0B"/>
                </a:solidFill>
                <a:latin typeface="Calibri" pitchFamily="34" charset="0"/>
                <a:ea typeface="Calibri" pitchFamily="34" charset="-122"/>
                <a:cs typeface="Calibri" pitchFamily="34" charset="-120"/>
              </a:rPr>
              <a:t>Tests are first-class artifacts in BMAD — not an afterthought. They’re generated, executed, and tracked as part of every story.</a:t>
            </a:r>
            <a:endParaRPr lang="en-US" sz="1000" dirty="0"/>
          </a:p>
        </p:txBody>
      </p:sp>
      <p:sp>
        <p:nvSpPr>
          <p:cNvPr id="37" name="Text 35"/>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91 / 100</a:t>
            </a:r>
            <a:endParaRPr lang="en-US" sz="800"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name="Slide 92">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0F1B2D"/>
          </a:solidFill>
          <a:ln/>
        </p:spPr>
      </p:sp>
      <p:sp>
        <p:nvSpPr>
          <p:cNvPr id="3" name="Shape 1"/>
          <p:cNvSpPr/>
          <p:nvPr/>
        </p:nvSpPr>
        <p:spPr>
          <a:xfrm>
            <a:off x="0" y="0"/>
            <a:ext cx="9144000" cy="54864"/>
          </a:xfrm>
          <a:prstGeom prst="rect">
            <a:avLst/>
          </a:prstGeom>
          <a:solidFill>
            <a:srgbClr val="EF4444"/>
          </a:solidFill>
          <a:ln/>
        </p:spPr>
      </p:sp>
      <p:sp>
        <p:nvSpPr>
          <p:cNvPr id="4" name="Shape 2"/>
          <p:cNvSpPr/>
          <p:nvPr/>
        </p:nvSpPr>
        <p:spPr>
          <a:xfrm>
            <a:off x="457200" y="1645920"/>
            <a:ext cx="8229600" cy="36576"/>
          </a:xfrm>
          <a:prstGeom prst="rect">
            <a:avLst/>
          </a:prstGeom>
          <a:solidFill>
            <a:srgbClr val="EF4444"/>
          </a:solidFill>
          <a:ln/>
        </p:spPr>
      </p:sp>
      <p:sp>
        <p:nvSpPr>
          <p:cNvPr id="5" name="Text 3"/>
          <p:cNvSpPr/>
          <p:nvPr/>
        </p:nvSpPr>
        <p:spPr>
          <a:xfrm>
            <a:off x="457200" y="1828800"/>
            <a:ext cx="8229600" cy="731520"/>
          </a:xfrm>
          <a:prstGeom prst="rect">
            <a:avLst/>
          </a:prstGeom>
          <a:noFill/>
          <a:ln/>
        </p:spPr>
        <p:txBody>
          <a:bodyPr wrap="square" rtlCol="0" anchor="ctr"/>
          <a:lstStyle/>
          <a:p>
            <a:pPr algn="ctr" indent="0" marL="0">
              <a:buNone/>
            </a:pPr>
            <a:r>
              <a:rPr lang="en-US" sz="4200" b="1" dirty="0">
                <a:solidFill>
                  <a:srgbClr val="FFFFFF"/>
                </a:solidFill>
              </a:rPr>
              <a:t>In-Process Verification</a:t>
            </a:r>
            <a:endParaRPr lang="en-US" sz="4200" dirty="0"/>
          </a:p>
        </p:txBody>
      </p:sp>
      <p:sp>
        <p:nvSpPr>
          <p:cNvPr id="6" name="Text 4"/>
          <p:cNvSpPr/>
          <p:nvPr/>
        </p:nvSpPr>
        <p:spPr>
          <a:xfrm>
            <a:off x="457200" y="2468880"/>
            <a:ext cx="8229600" cy="548640"/>
          </a:xfrm>
          <a:prstGeom prst="rect">
            <a:avLst/>
          </a:prstGeom>
          <a:noFill/>
          <a:ln/>
        </p:spPr>
        <p:txBody>
          <a:bodyPr wrap="square" rtlCol="0" anchor="ctr"/>
          <a:lstStyle/>
          <a:p>
            <a:pPr algn="ctr" indent="0" marL="0">
              <a:buNone/>
            </a:pPr>
            <a:r>
              <a:rPr lang="en-US" sz="2400" dirty="0">
                <a:solidFill>
                  <a:srgbClr val="FCA5A5"/>
                </a:solidFill>
              </a:rPr>
              <a:t>Preventing Drift Before It Becomes Debt</a:t>
            </a:r>
            <a:endParaRPr lang="en-US" sz="2400" dirty="0"/>
          </a:p>
        </p:txBody>
      </p:sp>
      <p:sp>
        <p:nvSpPr>
          <p:cNvPr id="7" name="Shape 5"/>
          <p:cNvSpPr/>
          <p:nvPr/>
        </p:nvSpPr>
        <p:spPr>
          <a:xfrm>
            <a:off x="457200" y="3200400"/>
            <a:ext cx="8229600" cy="36576"/>
          </a:xfrm>
          <a:prstGeom prst="rect">
            <a:avLst/>
          </a:prstGeom>
          <a:solidFill>
            <a:srgbClr val="EF4444"/>
          </a:solidFill>
          <a:ln/>
        </p:spPr>
      </p:sp>
      <p:sp>
        <p:nvSpPr>
          <p:cNvPr id="8" name="Text 6"/>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92 / 100</a:t>
            </a:r>
            <a:endParaRPr lang="en-US" sz="800"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name="Slide 93">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What is Project Drift?</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200" dirty="0">
                <a:solidFill>
                  <a:srgbClr val="FCA5A5"/>
                </a:solidFill>
                <a:latin typeface="Calibri" pitchFamily="34" charset="0"/>
                <a:ea typeface="Calibri" pitchFamily="34" charset="-122"/>
                <a:cs typeface="Calibri" pitchFamily="34" charset="-120"/>
              </a:rPr>
              <a:t>When implementation silently diverges from what was planned — and nobody notices until it’s too late</a:t>
            </a:r>
            <a:endParaRPr lang="en-US" sz="1200" dirty="0"/>
          </a:p>
        </p:txBody>
      </p:sp>
      <p:sp>
        <p:nvSpPr>
          <p:cNvPr id="5" name="Shape 3"/>
          <p:cNvSpPr/>
          <p:nvPr/>
        </p:nvSpPr>
        <p:spPr>
          <a:xfrm>
            <a:off x="457200" y="1280160"/>
            <a:ext cx="3931920" cy="3108960"/>
          </a:xfrm>
          <a:prstGeom prst="rect">
            <a:avLst/>
          </a:prstGeom>
          <a:solidFill>
            <a:srgbClr val="7F1D1D"/>
          </a:solidFill>
          <a:ln/>
        </p:spPr>
      </p:sp>
      <p:sp>
        <p:nvSpPr>
          <p:cNvPr id="6" name="Shape 4"/>
          <p:cNvSpPr/>
          <p:nvPr/>
        </p:nvSpPr>
        <p:spPr>
          <a:xfrm>
            <a:off x="457200" y="1280160"/>
            <a:ext cx="3931920" cy="54864"/>
          </a:xfrm>
          <a:prstGeom prst="rect">
            <a:avLst/>
          </a:prstGeom>
          <a:solidFill>
            <a:srgbClr val="DC2626"/>
          </a:solidFill>
          <a:ln/>
        </p:spPr>
      </p:sp>
      <p:sp>
        <p:nvSpPr>
          <p:cNvPr id="7" name="Text 5"/>
          <p:cNvSpPr/>
          <p:nvPr/>
        </p:nvSpPr>
        <p:spPr>
          <a:xfrm>
            <a:off x="640080" y="1371600"/>
            <a:ext cx="3566160" cy="320040"/>
          </a:xfrm>
          <a:prstGeom prst="rect">
            <a:avLst/>
          </a:prstGeom>
          <a:noFill/>
          <a:ln/>
        </p:spPr>
        <p:txBody>
          <a:bodyPr wrap="square" lIns="0" tIns="0" rIns="0" bIns="0" rtlCol="0" anchor="ctr"/>
          <a:lstStyle/>
          <a:p>
            <a:pPr indent="0" marL="0">
              <a:buNone/>
            </a:pPr>
            <a:r>
              <a:rPr lang="en-US" sz="1400" b="1" dirty="0">
                <a:solidFill>
                  <a:srgbClr val="FCA5A5"/>
                </a:solidFill>
                <a:latin typeface="Calibri" pitchFamily="34" charset="0"/>
                <a:ea typeface="Calibri" pitchFamily="34" charset="-122"/>
                <a:cs typeface="Calibri" pitchFamily="34" charset="-120"/>
              </a:rPr>
              <a:t>⚠  How Drift Occurs</a:t>
            </a:r>
            <a:endParaRPr lang="en-US" sz="1400" dirty="0"/>
          </a:p>
        </p:txBody>
      </p:sp>
      <p:sp>
        <p:nvSpPr>
          <p:cNvPr id="8" name="Text 6"/>
          <p:cNvSpPr/>
          <p:nvPr/>
        </p:nvSpPr>
        <p:spPr>
          <a:xfrm>
            <a:off x="640080" y="1783080"/>
            <a:ext cx="3566160" cy="301752"/>
          </a:xfrm>
          <a:prstGeom prst="rect">
            <a:avLst/>
          </a:prstGeom>
          <a:noFill/>
          <a:ln/>
        </p:spPr>
        <p:txBody>
          <a:bodyPr wrap="square" lIns="0" tIns="0" rIns="0" bIns="0" rtlCol="0" anchor="ctr"/>
          <a:lstStyle/>
          <a:p>
            <a:pPr indent="0" marL="0">
              <a:buNone/>
            </a:pPr>
            <a:r>
              <a:rPr lang="en-US" sz="950" dirty="0">
                <a:solidFill>
                  <a:srgbClr val="FECACA"/>
                </a:solidFill>
                <a:latin typeface="Calibri" pitchFamily="34" charset="0"/>
                <a:ea typeface="Calibri" pitchFamily="34" charset="-122"/>
                <a:cs typeface="Calibri" pitchFamily="34" charset="-120"/>
              </a:rPr>
              <a:t>•  AI agent makes architecture decisions not in the arch doc</a:t>
            </a:r>
            <a:endParaRPr lang="en-US" sz="950" dirty="0"/>
          </a:p>
        </p:txBody>
      </p:sp>
      <p:sp>
        <p:nvSpPr>
          <p:cNvPr id="9" name="Text 7"/>
          <p:cNvSpPr/>
          <p:nvPr/>
        </p:nvSpPr>
        <p:spPr>
          <a:xfrm>
            <a:off x="640080" y="2084832"/>
            <a:ext cx="3566160" cy="301752"/>
          </a:xfrm>
          <a:prstGeom prst="rect">
            <a:avLst/>
          </a:prstGeom>
          <a:noFill/>
          <a:ln/>
        </p:spPr>
        <p:txBody>
          <a:bodyPr wrap="square" lIns="0" tIns="0" rIns="0" bIns="0" rtlCol="0" anchor="ctr"/>
          <a:lstStyle/>
          <a:p>
            <a:pPr indent="0" marL="0">
              <a:buNone/>
            </a:pPr>
            <a:r>
              <a:rPr lang="en-US" sz="950" dirty="0">
                <a:solidFill>
                  <a:srgbClr val="FECACA"/>
                </a:solidFill>
                <a:latin typeface="Calibri" pitchFamily="34" charset="0"/>
                <a:ea typeface="Calibri" pitchFamily="34" charset="-122"/>
                <a:cs typeface="Calibri" pitchFamily="34" charset="-120"/>
              </a:rPr>
              <a:t>•  Story implementation deviates from acceptance criteria</a:t>
            </a:r>
            <a:endParaRPr lang="en-US" sz="950" dirty="0"/>
          </a:p>
        </p:txBody>
      </p:sp>
      <p:sp>
        <p:nvSpPr>
          <p:cNvPr id="10" name="Text 8"/>
          <p:cNvSpPr/>
          <p:nvPr/>
        </p:nvSpPr>
        <p:spPr>
          <a:xfrm>
            <a:off x="640080" y="2386584"/>
            <a:ext cx="3566160" cy="301752"/>
          </a:xfrm>
          <a:prstGeom prst="rect">
            <a:avLst/>
          </a:prstGeom>
          <a:noFill/>
          <a:ln/>
        </p:spPr>
        <p:txBody>
          <a:bodyPr wrap="square" lIns="0" tIns="0" rIns="0" bIns="0" rtlCol="0" anchor="ctr"/>
          <a:lstStyle/>
          <a:p>
            <a:pPr indent="0" marL="0">
              <a:buNone/>
            </a:pPr>
            <a:r>
              <a:rPr lang="en-US" sz="950" dirty="0">
                <a:solidFill>
                  <a:srgbClr val="FECACA"/>
                </a:solidFill>
                <a:latin typeface="Calibri" pitchFamily="34" charset="0"/>
                <a:ea typeface="Calibri" pitchFamily="34" charset="-122"/>
                <a:cs typeface="Calibri" pitchFamily="34" charset="-120"/>
              </a:rPr>
              <a:t>•  Requirement changes but epics/stories are not updated</a:t>
            </a:r>
            <a:endParaRPr lang="en-US" sz="950" dirty="0"/>
          </a:p>
        </p:txBody>
      </p:sp>
      <p:sp>
        <p:nvSpPr>
          <p:cNvPr id="11" name="Text 9"/>
          <p:cNvSpPr/>
          <p:nvPr/>
        </p:nvSpPr>
        <p:spPr>
          <a:xfrm>
            <a:off x="640080" y="2688336"/>
            <a:ext cx="3566160" cy="301752"/>
          </a:xfrm>
          <a:prstGeom prst="rect">
            <a:avLst/>
          </a:prstGeom>
          <a:noFill/>
          <a:ln/>
        </p:spPr>
        <p:txBody>
          <a:bodyPr wrap="square" lIns="0" tIns="0" rIns="0" bIns="0" rtlCol="0" anchor="ctr"/>
          <a:lstStyle/>
          <a:p>
            <a:pPr indent="0" marL="0">
              <a:buNone/>
            </a:pPr>
            <a:r>
              <a:rPr lang="en-US" sz="950" dirty="0">
                <a:solidFill>
                  <a:srgbClr val="FECACA"/>
                </a:solidFill>
                <a:latin typeface="Calibri" pitchFamily="34" charset="0"/>
                <a:ea typeface="Calibri" pitchFamily="34" charset="-122"/>
                <a:cs typeface="Calibri" pitchFamily="34" charset="-120"/>
              </a:rPr>
              <a:t>•  Architecture evolves but PRD still references old design</a:t>
            </a:r>
            <a:endParaRPr lang="en-US" sz="950" dirty="0"/>
          </a:p>
        </p:txBody>
      </p:sp>
      <p:sp>
        <p:nvSpPr>
          <p:cNvPr id="12" name="Text 10"/>
          <p:cNvSpPr/>
          <p:nvPr/>
        </p:nvSpPr>
        <p:spPr>
          <a:xfrm>
            <a:off x="640080" y="2990088"/>
            <a:ext cx="3566160" cy="301752"/>
          </a:xfrm>
          <a:prstGeom prst="rect">
            <a:avLst/>
          </a:prstGeom>
          <a:noFill/>
          <a:ln/>
        </p:spPr>
        <p:txBody>
          <a:bodyPr wrap="square" lIns="0" tIns="0" rIns="0" bIns="0" rtlCol="0" anchor="ctr"/>
          <a:lstStyle/>
          <a:p>
            <a:pPr indent="0" marL="0">
              <a:buNone/>
            </a:pPr>
            <a:r>
              <a:rPr lang="en-US" sz="950" dirty="0">
                <a:solidFill>
                  <a:srgbClr val="FECACA"/>
                </a:solidFill>
                <a:latin typeface="Calibri" pitchFamily="34" charset="0"/>
                <a:ea typeface="Calibri" pitchFamily="34" charset="-122"/>
                <a:cs typeface="Calibri" pitchFamily="34" charset="-120"/>
              </a:rPr>
              <a:t>•  Developer solves a problem differently than planned</a:t>
            </a:r>
            <a:endParaRPr lang="en-US" sz="950" dirty="0"/>
          </a:p>
        </p:txBody>
      </p:sp>
      <p:sp>
        <p:nvSpPr>
          <p:cNvPr id="13" name="Text 11"/>
          <p:cNvSpPr/>
          <p:nvPr/>
        </p:nvSpPr>
        <p:spPr>
          <a:xfrm>
            <a:off x="640080" y="3291840"/>
            <a:ext cx="3566160" cy="301752"/>
          </a:xfrm>
          <a:prstGeom prst="rect">
            <a:avLst/>
          </a:prstGeom>
          <a:noFill/>
          <a:ln/>
        </p:spPr>
        <p:txBody>
          <a:bodyPr wrap="square" lIns="0" tIns="0" rIns="0" bIns="0" rtlCol="0" anchor="ctr"/>
          <a:lstStyle/>
          <a:p>
            <a:pPr indent="0" marL="0">
              <a:buNone/>
            </a:pPr>
            <a:r>
              <a:rPr lang="en-US" sz="950" dirty="0">
                <a:solidFill>
                  <a:srgbClr val="FECACA"/>
                </a:solidFill>
                <a:latin typeface="Calibri" pitchFamily="34" charset="0"/>
                <a:ea typeface="Calibri" pitchFamily="34" charset="-122"/>
                <a:cs typeface="Calibri" pitchFamily="34" charset="-120"/>
              </a:rPr>
              <a:t>•  New stories are created without checking arch alignment</a:t>
            </a:r>
            <a:endParaRPr lang="en-US" sz="950" dirty="0"/>
          </a:p>
        </p:txBody>
      </p:sp>
      <p:sp>
        <p:nvSpPr>
          <p:cNvPr id="14" name="Text 12"/>
          <p:cNvSpPr/>
          <p:nvPr/>
        </p:nvSpPr>
        <p:spPr>
          <a:xfrm>
            <a:off x="640080" y="3593592"/>
            <a:ext cx="3566160" cy="301752"/>
          </a:xfrm>
          <a:prstGeom prst="rect">
            <a:avLst/>
          </a:prstGeom>
          <a:noFill/>
          <a:ln/>
        </p:spPr>
        <p:txBody>
          <a:bodyPr wrap="square" lIns="0" tIns="0" rIns="0" bIns="0" rtlCol="0" anchor="ctr"/>
          <a:lstStyle/>
          <a:p>
            <a:pPr indent="0" marL="0">
              <a:buNone/>
            </a:pPr>
            <a:r>
              <a:rPr lang="en-US" sz="950" dirty="0">
                <a:solidFill>
                  <a:srgbClr val="FECACA"/>
                </a:solidFill>
                <a:latin typeface="Calibri" pitchFamily="34" charset="0"/>
                <a:ea typeface="Calibri" pitchFamily="34" charset="-122"/>
                <a:cs typeface="Calibri" pitchFamily="34" charset="-120"/>
              </a:rPr>
              <a:t>•  Tests validate the wrong behavior (based on stale docs)</a:t>
            </a:r>
            <a:endParaRPr lang="en-US" sz="950" dirty="0"/>
          </a:p>
        </p:txBody>
      </p:sp>
      <p:sp>
        <p:nvSpPr>
          <p:cNvPr id="15" name="Text 13"/>
          <p:cNvSpPr/>
          <p:nvPr/>
        </p:nvSpPr>
        <p:spPr>
          <a:xfrm>
            <a:off x="640080" y="3895344"/>
            <a:ext cx="3566160" cy="301752"/>
          </a:xfrm>
          <a:prstGeom prst="rect">
            <a:avLst/>
          </a:prstGeom>
          <a:noFill/>
          <a:ln/>
        </p:spPr>
        <p:txBody>
          <a:bodyPr wrap="square" lIns="0" tIns="0" rIns="0" bIns="0" rtlCol="0" anchor="ctr"/>
          <a:lstStyle/>
          <a:p>
            <a:pPr indent="0" marL="0">
              <a:buNone/>
            </a:pPr>
            <a:r>
              <a:rPr lang="en-US" sz="950" dirty="0">
                <a:solidFill>
                  <a:srgbClr val="FECACA"/>
                </a:solidFill>
                <a:latin typeface="Calibri" pitchFamily="34" charset="0"/>
                <a:ea typeface="Calibri" pitchFamily="34" charset="-122"/>
                <a:cs typeface="Calibri" pitchFamily="34" charset="-120"/>
              </a:rPr>
              <a:t>•  Multiple agents work in parallel with conflicting context</a:t>
            </a:r>
            <a:endParaRPr lang="en-US" sz="950" dirty="0"/>
          </a:p>
        </p:txBody>
      </p:sp>
      <p:sp>
        <p:nvSpPr>
          <p:cNvPr id="16" name="Shape 14"/>
          <p:cNvSpPr/>
          <p:nvPr/>
        </p:nvSpPr>
        <p:spPr>
          <a:xfrm>
            <a:off x="4754880" y="1280160"/>
            <a:ext cx="3931920" cy="137160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7" name="Shape 15"/>
          <p:cNvSpPr/>
          <p:nvPr/>
        </p:nvSpPr>
        <p:spPr>
          <a:xfrm>
            <a:off x="4754880" y="1280160"/>
            <a:ext cx="54864" cy="1371600"/>
          </a:xfrm>
          <a:prstGeom prst="rect">
            <a:avLst/>
          </a:prstGeom>
          <a:solidFill>
            <a:srgbClr val="EF4444"/>
          </a:solidFill>
          <a:ln/>
        </p:spPr>
      </p:sp>
      <p:sp>
        <p:nvSpPr>
          <p:cNvPr id="18" name="Text 16"/>
          <p:cNvSpPr/>
          <p:nvPr/>
        </p:nvSpPr>
        <p:spPr>
          <a:xfrm>
            <a:off x="4983480" y="1325880"/>
            <a:ext cx="3474720" cy="274320"/>
          </a:xfrm>
          <a:prstGeom prst="rect">
            <a:avLst/>
          </a:prstGeom>
          <a:noFill/>
          <a:ln/>
        </p:spPr>
        <p:txBody>
          <a:bodyPr wrap="square" lIns="0" tIns="0" rIns="0" bIns="0"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Why It’s Dangerous</a:t>
            </a:r>
            <a:endParaRPr lang="en-US" sz="1300" dirty="0"/>
          </a:p>
        </p:txBody>
      </p:sp>
      <p:sp>
        <p:nvSpPr>
          <p:cNvPr id="19" name="Text 17"/>
          <p:cNvSpPr/>
          <p:nvPr/>
        </p:nvSpPr>
        <p:spPr>
          <a:xfrm>
            <a:off x="4983480" y="1645920"/>
            <a:ext cx="3474720" cy="91440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Drift is silent. The code compiles. Tests pass (because they test the wrong thing). The sprint demo looks fine. But the system being built is not the system that was designed.</a:t>
            </a:r>
            <a:endParaRPr lang="en-US" sz="1000" dirty="0"/>
          </a:p>
          <a:p>
            <a:pPr indent="0" marL="0">
              <a:buNone/>
            </a:pPr>
            <a:endParaRPr lang="en-US" sz="1000" dirty="0"/>
          </a:p>
          <a:p>
            <a:pPr indent="0" marL="0">
              <a:buNone/>
            </a:pPr>
            <a:r>
              <a:rPr lang="en-US" sz="1000" dirty="0">
                <a:solidFill>
                  <a:srgbClr val="94A3B8"/>
                </a:solidFill>
                <a:latin typeface="Calibri" pitchFamily="34" charset="0"/>
                <a:ea typeface="Calibri" pitchFamily="34" charset="-122"/>
                <a:cs typeface="Calibri" pitchFamily="34" charset="-120"/>
              </a:rPr>
              <a:t>In defence software, drift means failing compliance audits, losing traceability, and building something that doesn’t meet requirements.</a:t>
            </a:r>
            <a:endParaRPr lang="en-US" sz="1000" dirty="0"/>
          </a:p>
        </p:txBody>
      </p:sp>
      <p:sp>
        <p:nvSpPr>
          <p:cNvPr id="20" name="Shape 18"/>
          <p:cNvSpPr/>
          <p:nvPr/>
        </p:nvSpPr>
        <p:spPr>
          <a:xfrm>
            <a:off x="4754880" y="2834640"/>
            <a:ext cx="3931920" cy="1554480"/>
          </a:xfrm>
          <a:prstGeom prst="rect">
            <a:avLst/>
          </a:prstGeom>
          <a:solidFill>
            <a:srgbClr val="064E3B"/>
          </a:solidFill>
          <a:ln/>
        </p:spPr>
      </p:sp>
      <p:sp>
        <p:nvSpPr>
          <p:cNvPr id="21" name="Shape 19"/>
          <p:cNvSpPr/>
          <p:nvPr/>
        </p:nvSpPr>
        <p:spPr>
          <a:xfrm>
            <a:off x="4754880" y="2834640"/>
            <a:ext cx="3931920" cy="54864"/>
          </a:xfrm>
          <a:prstGeom prst="rect">
            <a:avLst/>
          </a:prstGeom>
          <a:solidFill>
            <a:srgbClr val="10B981"/>
          </a:solidFill>
          <a:ln/>
        </p:spPr>
      </p:sp>
      <p:sp>
        <p:nvSpPr>
          <p:cNvPr id="22" name="Text 20"/>
          <p:cNvSpPr/>
          <p:nvPr/>
        </p:nvSpPr>
        <p:spPr>
          <a:xfrm>
            <a:off x="4937760" y="2926080"/>
            <a:ext cx="3566160" cy="274320"/>
          </a:xfrm>
          <a:prstGeom prst="rect">
            <a:avLst/>
          </a:prstGeom>
          <a:noFill/>
          <a:ln/>
        </p:spPr>
        <p:txBody>
          <a:bodyPr wrap="square" lIns="0" tIns="0" rIns="0" bIns="0" rtlCol="0" anchor="ctr"/>
          <a:lstStyle/>
          <a:p>
            <a:pPr indent="0" marL="0">
              <a:buNone/>
            </a:pPr>
            <a:r>
              <a:rPr lang="en-US" sz="1300" b="1" dirty="0">
                <a:solidFill>
                  <a:srgbClr val="6EE7B7"/>
                </a:solidFill>
                <a:latin typeface="Calibri" pitchFamily="34" charset="0"/>
                <a:ea typeface="Calibri" pitchFamily="34" charset="-122"/>
                <a:cs typeface="Calibri" pitchFamily="34" charset="-120"/>
              </a:rPr>
              <a:t>✔  The Solution: Continuous Verification</a:t>
            </a:r>
            <a:endParaRPr lang="en-US" sz="1300" dirty="0"/>
          </a:p>
        </p:txBody>
      </p:sp>
      <p:sp>
        <p:nvSpPr>
          <p:cNvPr id="23" name="Text 21"/>
          <p:cNvSpPr/>
          <p:nvPr/>
        </p:nvSpPr>
        <p:spPr>
          <a:xfrm>
            <a:off x="4937760" y="3246120"/>
            <a:ext cx="3566160" cy="1051560"/>
          </a:xfrm>
          <a:prstGeom prst="rect">
            <a:avLst/>
          </a:prstGeom>
          <a:noFill/>
          <a:ln/>
        </p:spPr>
        <p:txBody>
          <a:bodyPr wrap="square" lIns="0" tIns="0" rIns="0" bIns="0" rtlCol="0" anchor="t"/>
          <a:lstStyle/>
          <a:p>
            <a:pPr indent="0" marL="0">
              <a:buNone/>
            </a:pPr>
            <a:r>
              <a:rPr lang="en-US" sz="1000" dirty="0">
                <a:solidFill>
                  <a:srgbClr val="A7F3D0"/>
                </a:solidFill>
                <a:latin typeface="Calibri" pitchFamily="34" charset="0"/>
                <a:ea typeface="Calibri" pitchFamily="34" charset="-122"/>
                <a:cs typeface="Calibri" pitchFamily="34" charset="-120"/>
              </a:rPr>
              <a:t>Don’t wait for the end to check alignment. Verify each artifact as it’s created, against its predecessors. Run adversarial reviews at every phase transition. Propagate changes through the entire document chain.</a:t>
            </a:r>
            <a:endParaRPr lang="en-US" sz="1000" dirty="0"/>
          </a:p>
          <a:p>
            <a:pPr indent="0" marL="0">
              <a:buNone/>
            </a:pPr>
            <a:endParaRPr lang="en-US" sz="1000" dirty="0"/>
          </a:p>
          <a:p>
            <a:pPr indent="0" marL="0">
              <a:buNone/>
            </a:pPr>
            <a:r>
              <a:rPr lang="en-US" sz="1000" dirty="0">
                <a:solidFill>
                  <a:srgbClr val="A7F3D0"/>
                </a:solidFill>
                <a:latin typeface="Calibri" pitchFamily="34" charset="0"/>
                <a:ea typeface="Calibri" pitchFamily="34" charset="-122"/>
                <a:cs typeface="Calibri" pitchFamily="34" charset="-120"/>
              </a:rPr>
              <a:t>BMAD provides dedicated verification workflows for exactly this purpose.</a:t>
            </a:r>
            <a:endParaRPr lang="en-US" sz="1000" dirty="0"/>
          </a:p>
        </p:txBody>
      </p:sp>
      <p:sp>
        <p:nvSpPr>
          <p:cNvPr id="24" name="Text 22"/>
          <p:cNvSpPr/>
          <p:nvPr/>
        </p:nvSpPr>
        <p:spPr>
          <a:xfrm>
            <a:off x="457200" y="4663440"/>
            <a:ext cx="8229600" cy="274320"/>
          </a:xfrm>
          <a:prstGeom prst="rect">
            <a:avLst/>
          </a:prstGeom>
          <a:noFill/>
          <a:ln/>
        </p:spPr>
        <p:txBody>
          <a:bodyPr wrap="square" rtlCol="0" anchor="ctr"/>
          <a:lstStyle/>
          <a:p>
            <a:pPr algn="ctr" indent="0" marL="0">
              <a:buNone/>
            </a:pPr>
            <a:r>
              <a:rPr lang="en-US" sz="1000" i="1" dirty="0">
                <a:solidFill>
                  <a:srgbClr val="F59E0B"/>
                </a:solidFill>
                <a:latin typeface="Calibri" pitchFamily="34" charset="0"/>
                <a:ea typeface="Calibri" pitchFamily="34" charset="-122"/>
                <a:cs typeface="Calibri" pitchFamily="34" charset="-120"/>
              </a:rPr>
              <a:t>In AI-driven development, drift happens faster because agents produce more code faster — verification must keep pace</a:t>
            </a:r>
            <a:endParaRPr lang="en-US" sz="1000" dirty="0"/>
          </a:p>
        </p:txBody>
      </p:sp>
      <p:sp>
        <p:nvSpPr>
          <p:cNvPr id="25" name="Text 23"/>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93 / 100</a:t>
            </a:r>
            <a:endParaRPr lang="en-US" sz="800"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name="Slide 94">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BMAD Verification Workflows</a:t>
            </a:r>
            <a:endParaRPr lang="en-US" sz="2600" dirty="0"/>
          </a:p>
        </p:txBody>
      </p:sp>
      <p:sp>
        <p:nvSpPr>
          <p:cNvPr id="5" name="Shape 3"/>
          <p:cNvSpPr/>
          <p:nvPr/>
        </p:nvSpPr>
        <p:spPr>
          <a:xfrm>
            <a:off x="274320" y="1005840"/>
            <a:ext cx="8595360" cy="320040"/>
          </a:xfrm>
          <a:prstGeom prst="rect">
            <a:avLst/>
          </a:prstGeom>
          <a:solidFill>
            <a:srgbClr val="0F1B2D"/>
          </a:solidFill>
          <a:ln/>
        </p:spPr>
      </p:sp>
      <p:sp>
        <p:nvSpPr>
          <p:cNvPr id="6" name="Text 4"/>
          <p:cNvSpPr/>
          <p:nvPr/>
        </p:nvSpPr>
        <p:spPr>
          <a:xfrm>
            <a:off x="274320" y="1005840"/>
            <a:ext cx="2468880" cy="320040"/>
          </a:xfrm>
          <a:prstGeom prst="rect">
            <a:avLst/>
          </a:prstGeom>
          <a:noFill/>
          <a:ln/>
        </p:spPr>
        <p:txBody>
          <a:bodyPr wrap="square" lIns="0" tIns="63500" rIns="63500" bIns="0" rtlCol="0" anchor="ctr"/>
          <a:lstStyle/>
          <a:p>
            <a:pPr indent="0" marL="0">
              <a:buNone/>
            </a:pPr>
            <a:r>
              <a:rPr lang="en-US" sz="1000" b="1" dirty="0">
                <a:solidFill>
                  <a:srgbClr val="FFFFFF"/>
                </a:solidFill>
                <a:latin typeface="Calibri" pitchFamily="34" charset="0"/>
                <a:ea typeface="Calibri" pitchFamily="34" charset="-122"/>
                <a:cs typeface="Calibri" pitchFamily="34" charset="-120"/>
              </a:rPr>
              <a:t>Command</a:t>
            </a:r>
            <a:endParaRPr lang="en-US" sz="1000" dirty="0"/>
          </a:p>
        </p:txBody>
      </p:sp>
      <p:sp>
        <p:nvSpPr>
          <p:cNvPr id="7" name="Text 5"/>
          <p:cNvSpPr/>
          <p:nvPr/>
        </p:nvSpPr>
        <p:spPr>
          <a:xfrm>
            <a:off x="2743200" y="1005840"/>
            <a:ext cx="1005840" cy="320040"/>
          </a:xfrm>
          <a:prstGeom prst="rect">
            <a:avLst/>
          </a:prstGeom>
          <a:noFill/>
          <a:ln/>
        </p:spPr>
        <p:txBody>
          <a:bodyPr wrap="square" lIns="0" tIns="63500" rIns="63500" bIns="0" rtlCol="0" anchor="ctr"/>
          <a:lstStyle/>
          <a:p>
            <a:pPr indent="0" marL="0">
              <a:buNone/>
            </a:pPr>
            <a:r>
              <a:rPr lang="en-US" sz="1000" b="1" dirty="0">
                <a:solidFill>
                  <a:srgbClr val="FFFFFF"/>
                </a:solidFill>
                <a:latin typeface="Calibri" pitchFamily="34" charset="0"/>
                <a:ea typeface="Calibri" pitchFamily="34" charset="-122"/>
                <a:cs typeface="Calibri" pitchFamily="34" charset="-120"/>
              </a:rPr>
              <a:t>Agent</a:t>
            </a:r>
            <a:endParaRPr lang="en-US" sz="1000" dirty="0"/>
          </a:p>
        </p:txBody>
      </p:sp>
      <p:sp>
        <p:nvSpPr>
          <p:cNvPr id="8" name="Text 6"/>
          <p:cNvSpPr/>
          <p:nvPr/>
        </p:nvSpPr>
        <p:spPr>
          <a:xfrm>
            <a:off x="3749040" y="1005840"/>
            <a:ext cx="3108960" cy="320040"/>
          </a:xfrm>
          <a:prstGeom prst="rect">
            <a:avLst/>
          </a:prstGeom>
          <a:noFill/>
          <a:ln/>
        </p:spPr>
        <p:txBody>
          <a:bodyPr wrap="square" lIns="0" tIns="63500" rIns="63500" bIns="0" rtlCol="0" anchor="ctr"/>
          <a:lstStyle/>
          <a:p>
            <a:pPr indent="0" marL="0">
              <a:buNone/>
            </a:pPr>
            <a:r>
              <a:rPr lang="en-US" sz="1000" b="1" dirty="0">
                <a:solidFill>
                  <a:srgbClr val="FFFFFF"/>
                </a:solidFill>
                <a:latin typeface="Calibri" pitchFamily="34" charset="0"/>
                <a:ea typeface="Calibri" pitchFamily="34" charset="-122"/>
                <a:cs typeface="Calibri" pitchFamily="34" charset="-120"/>
              </a:rPr>
              <a:t>What It Checks</a:t>
            </a:r>
            <a:endParaRPr lang="en-US" sz="1000" dirty="0"/>
          </a:p>
        </p:txBody>
      </p:sp>
      <p:sp>
        <p:nvSpPr>
          <p:cNvPr id="9" name="Text 7"/>
          <p:cNvSpPr/>
          <p:nvPr/>
        </p:nvSpPr>
        <p:spPr>
          <a:xfrm>
            <a:off x="6858000" y="1005840"/>
            <a:ext cx="2011680" cy="320040"/>
          </a:xfrm>
          <a:prstGeom prst="rect">
            <a:avLst/>
          </a:prstGeom>
          <a:noFill/>
          <a:ln/>
        </p:spPr>
        <p:txBody>
          <a:bodyPr wrap="square" lIns="0" tIns="63500" rIns="63500" bIns="0" rtlCol="0" anchor="ctr"/>
          <a:lstStyle/>
          <a:p>
            <a:pPr indent="0" marL="0">
              <a:buNone/>
            </a:pPr>
            <a:r>
              <a:rPr lang="en-US" sz="1000" b="1" dirty="0">
                <a:solidFill>
                  <a:srgbClr val="FFFFFF"/>
                </a:solidFill>
                <a:latin typeface="Calibri" pitchFamily="34" charset="0"/>
                <a:ea typeface="Calibri" pitchFamily="34" charset="-122"/>
                <a:cs typeface="Calibri" pitchFamily="34" charset="-120"/>
              </a:rPr>
              <a:t>When to Run</a:t>
            </a:r>
            <a:endParaRPr lang="en-US" sz="1000" dirty="0"/>
          </a:p>
        </p:txBody>
      </p:sp>
      <p:sp>
        <p:nvSpPr>
          <p:cNvPr id="10" name="Shape 8"/>
          <p:cNvSpPr/>
          <p:nvPr/>
        </p:nvSpPr>
        <p:spPr>
          <a:xfrm>
            <a:off x="274320" y="1371600"/>
            <a:ext cx="8595360" cy="365760"/>
          </a:xfrm>
          <a:prstGeom prst="rect">
            <a:avLst/>
          </a:prstGeom>
          <a:solidFill>
            <a:srgbClr val="F8FAFC"/>
          </a:solidFill>
          <a:ln/>
        </p:spPr>
      </p:sp>
      <p:sp>
        <p:nvSpPr>
          <p:cNvPr id="11" name="Shape 9"/>
          <p:cNvSpPr/>
          <p:nvPr/>
        </p:nvSpPr>
        <p:spPr>
          <a:xfrm>
            <a:off x="274320" y="1371600"/>
            <a:ext cx="54864" cy="365760"/>
          </a:xfrm>
          <a:prstGeom prst="rect">
            <a:avLst/>
          </a:prstGeom>
          <a:solidFill>
            <a:srgbClr val="3B82F6"/>
          </a:solidFill>
          <a:ln/>
        </p:spPr>
      </p:sp>
      <p:sp>
        <p:nvSpPr>
          <p:cNvPr id="12" name="Text 10"/>
          <p:cNvSpPr/>
          <p:nvPr/>
        </p:nvSpPr>
        <p:spPr>
          <a:xfrm>
            <a:off x="411480" y="1371600"/>
            <a:ext cx="2286000" cy="365760"/>
          </a:xfrm>
          <a:prstGeom prst="rect">
            <a:avLst/>
          </a:prstGeom>
          <a:noFill/>
          <a:ln/>
        </p:spPr>
        <p:txBody>
          <a:bodyPr wrap="square" lIns="0" tIns="0" rIns="0" bIns="0" rtlCol="0" anchor="ctr"/>
          <a:lstStyle/>
          <a:p>
            <a:pPr indent="0" marL="0">
              <a:buNone/>
            </a:pPr>
            <a:r>
              <a:rPr lang="en-US" sz="700" dirty="0">
                <a:solidFill>
                  <a:srgbClr val="0D9488"/>
                </a:solidFill>
                <a:latin typeface="Consolas" pitchFamily="34" charset="0"/>
                <a:ea typeface="Consolas" pitchFamily="34" charset="-122"/>
                <a:cs typeface="Consolas" pitchFamily="34" charset="-120"/>
              </a:rPr>
              <a:t>/bmad-bmm-validate-brief</a:t>
            </a:r>
            <a:endParaRPr lang="en-US" sz="700" dirty="0"/>
          </a:p>
        </p:txBody>
      </p:sp>
      <p:sp>
        <p:nvSpPr>
          <p:cNvPr id="13" name="Text 11"/>
          <p:cNvSpPr/>
          <p:nvPr/>
        </p:nvSpPr>
        <p:spPr>
          <a:xfrm>
            <a:off x="2743200" y="1371600"/>
            <a:ext cx="1005840" cy="365760"/>
          </a:xfrm>
          <a:prstGeom prst="rect">
            <a:avLst/>
          </a:prstGeom>
          <a:noFill/>
          <a:ln/>
        </p:spPr>
        <p:txBody>
          <a:bodyPr wrap="square" lIns="0" tIns="0" rIns="0" bIns="0" rtlCol="0" anchor="ctr"/>
          <a:lstStyle/>
          <a:p>
            <a:pPr indent="0" marL="0">
              <a:buNone/>
            </a:pPr>
            <a:r>
              <a:rPr lang="en-US" sz="800" dirty="0">
                <a:solidFill>
                  <a:srgbClr val="475569"/>
                </a:solidFill>
                <a:latin typeface="Calibri" pitchFamily="34" charset="0"/>
                <a:ea typeface="Calibri" pitchFamily="34" charset="-122"/>
                <a:cs typeface="Calibri" pitchFamily="34" charset="-120"/>
              </a:rPr>
              <a:t>Analyst</a:t>
            </a:r>
            <a:endParaRPr lang="en-US" sz="800" dirty="0"/>
          </a:p>
        </p:txBody>
      </p:sp>
      <p:sp>
        <p:nvSpPr>
          <p:cNvPr id="14" name="Text 12"/>
          <p:cNvSpPr/>
          <p:nvPr/>
        </p:nvSpPr>
        <p:spPr>
          <a:xfrm>
            <a:off x="3749040" y="1371600"/>
            <a:ext cx="3108960" cy="365760"/>
          </a:xfrm>
          <a:prstGeom prst="rect">
            <a:avLst/>
          </a:prstGeom>
          <a:noFill/>
          <a:ln/>
        </p:spPr>
        <p:txBody>
          <a:bodyPr wrap="square" lIns="0" tIns="0" rIns="50800" bIns="0" rtlCol="0" anchor="ctr"/>
          <a:lstStyle/>
          <a:p>
            <a:pPr indent="0" marL="0">
              <a:buNone/>
            </a:pPr>
            <a:r>
              <a:rPr lang="en-US" sz="750" dirty="0">
                <a:solidFill>
                  <a:srgbClr val="475569"/>
                </a:solidFill>
                <a:latin typeface="Calibri" pitchFamily="34" charset="0"/>
                <a:ea typeface="Calibri" pitchFamily="34" charset="-122"/>
                <a:cs typeface="Calibri" pitchFamily="34" charset="-120"/>
              </a:rPr>
              <a:t>Brief completeness, market fit, scope clarity, stakeholder alignment</a:t>
            </a:r>
            <a:endParaRPr lang="en-US" sz="750" dirty="0"/>
          </a:p>
        </p:txBody>
      </p:sp>
      <p:sp>
        <p:nvSpPr>
          <p:cNvPr id="15" name="Text 13"/>
          <p:cNvSpPr/>
          <p:nvPr/>
        </p:nvSpPr>
        <p:spPr>
          <a:xfrm>
            <a:off x="6858000" y="1371600"/>
            <a:ext cx="2011680" cy="365760"/>
          </a:xfrm>
          <a:prstGeom prst="rect">
            <a:avLst/>
          </a:prstGeom>
          <a:noFill/>
          <a:ln/>
        </p:spPr>
        <p:txBody>
          <a:bodyPr wrap="square" lIns="0" tIns="0" rIns="0" bIns="0" rtlCol="0" anchor="ctr"/>
          <a:lstStyle/>
          <a:p>
            <a:pPr indent="0" marL="0">
              <a:buNone/>
            </a:pPr>
            <a:r>
              <a:rPr lang="en-US" sz="750" i="1" dirty="0">
                <a:solidFill>
                  <a:srgbClr val="64748B"/>
                </a:solidFill>
                <a:latin typeface="Calibri" pitchFamily="34" charset="0"/>
                <a:ea typeface="Calibri" pitchFamily="34" charset="-122"/>
                <a:cs typeface="Calibri" pitchFamily="34" charset="-120"/>
              </a:rPr>
              <a:t>After creating brief, before starting PRD</a:t>
            </a:r>
            <a:endParaRPr lang="en-US" sz="750" dirty="0"/>
          </a:p>
        </p:txBody>
      </p:sp>
      <p:sp>
        <p:nvSpPr>
          <p:cNvPr id="16" name="Shape 14"/>
          <p:cNvSpPr/>
          <p:nvPr/>
        </p:nvSpPr>
        <p:spPr>
          <a:xfrm>
            <a:off x="274320" y="1773936"/>
            <a:ext cx="8595360" cy="365760"/>
          </a:xfrm>
          <a:prstGeom prst="rect">
            <a:avLst/>
          </a:prstGeom>
          <a:solidFill>
            <a:srgbClr val="FFFFFF"/>
          </a:solidFill>
          <a:ln/>
        </p:spPr>
      </p:sp>
      <p:sp>
        <p:nvSpPr>
          <p:cNvPr id="17" name="Shape 15"/>
          <p:cNvSpPr/>
          <p:nvPr/>
        </p:nvSpPr>
        <p:spPr>
          <a:xfrm>
            <a:off x="274320" y="1773936"/>
            <a:ext cx="54864" cy="365760"/>
          </a:xfrm>
          <a:prstGeom prst="rect">
            <a:avLst/>
          </a:prstGeom>
          <a:solidFill>
            <a:srgbClr val="8B5CF6"/>
          </a:solidFill>
          <a:ln/>
        </p:spPr>
      </p:sp>
      <p:sp>
        <p:nvSpPr>
          <p:cNvPr id="18" name="Text 16"/>
          <p:cNvSpPr/>
          <p:nvPr/>
        </p:nvSpPr>
        <p:spPr>
          <a:xfrm>
            <a:off x="411480" y="1773936"/>
            <a:ext cx="2286000" cy="365760"/>
          </a:xfrm>
          <a:prstGeom prst="rect">
            <a:avLst/>
          </a:prstGeom>
          <a:noFill/>
          <a:ln/>
        </p:spPr>
        <p:txBody>
          <a:bodyPr wrap="square" lIns="0" tIns="0" rIns="0" bIns="0" rtlCol="0" anchor="ctr"/>
          <a:lstStyle/>
          <a:p>
            <a:pPr indent="0" marL="0">
              <a:buNone/>
            </a:pPr>
            <a:r>
              <a:rPr lang="en-US" sz="700" dirty="0">
                <a:solidFill>
                  <a:srgbClr val="0D9488"/>
                </a:solidFill>
                <a:latin typeface="Consolas" pitchFamily="34" charset="0"/>
                <a:ea typeface="Consolas" pitchFamily="34" charset="-122"/>
                <a:cs typeface="Consolas" pitchFamily="34" charset="-120"/>
              </a:rPr>
              <a:t>/bmad-bmm-validate-prd</a:t>
            </a:r>
            <a:endParaRPr lang="en-US" sz="700" dirty="0"/>
          </a:p>
        </p:txBody>
      </p:sp>
      <p:sp>
        <p:nvSpPr>
          <p:cNvPr id="19" name="Text 17"/>
          <p:cNvSpPr/>
          <p:nvPr/>
        </p:nvSpPr>
        <p:spPr>
          <a:xfrm>
            <a:off x="2743200" y="1773936"/>
            <a:ext cx="1005840" cy="365760"/>
          </a:xfrm>
          <a:prstGeom prst="rect">
            <a:avLst/>
          </a:prstGeom>
          <a:noFill/>
          <a:ln/>
        </p:spPr>
        <p:txBody>
          <a:bodyPr wrap="square" lIns="0" tIns="0" rIns="0" bIns="0" rtlCol="0" anchor="ctr"/>
          <a:lstStyle/>
          <a:p>
            <a:pPr indent="0" marL="0">
              <a:buNone/>
            </a:pPr>
            <a:r>
              <a:rPr lang="en-US" sz="800" dirty="0">
                <a:solidFill>
                  <a:srgbClr val="475569"/>
                </a:solidFill>
                <a:latin typeface="Calibri" pitchFamily="34" charset="0"/>
                <a:ea typeface="Calibri" pitchFamily="34" charset="-122"/>
                <a:cs typeface="Calibri" pitchFamily="34" charset="-120"/>
              </a:rPr>
              <a:t>PM Agent</a:t>
            </a:r>
            <a:endParaRPr lang="en-US" sz="800" dirty="0"/>
          </a:p>
        </p:txBody>
      </p:sp>
      <p:sp>
        <p:nvSpPr>
          <p:cNvPr id="20" name="Text 18"/>
          <p:cNvSpPr/>
          <p:nvPr/>
        </p:nvSpPr>
        <p:spPr>
          <a:xfrm>
            <a:off x="3749040" y="1773936"/>
            <a:ext cx="3108960" cy="365760"/>
          </a:xfrm>
          <a:prstGeom prst="rect">
            <a:avLst/>
          </a:prstGeom>
          <a:noFill/>
          <a:ln/>
        </p:spPr>
        <p:txBody>
          <a:bodyPr wrap="square" lIns="0" tIns="0" rIns="50800" bIns="0" rtlCol="0" anchor="ctr"/>
          <a:lstStyle/>
          <a:p>
            <a:pPr indent="0" marL="0">
              <a:buNone/>
            </a:pPr>
            <a:r>
              <a:rPr lang="en-US" sz="750" dirty="0">
                <a:solidFill>
                  <a:srgbClr val="475569"/>
                </a:solidFill>
                <a:latin typeface="Calibri" pitchFamily="34" charset="0"/>
                <a:ea typeface="Calibri" pitchFamily="34" charset="-122"/>
                <a:cs typeface="Calibri" pitchFamily="34" charset="-120"/>
              </a:rPr>
              <a:t>FR/NFR completeness, consistency with brief, measurable requirements, no gaps</a:t>
            </a:r>
            <a:endParaRPr lang="en-US" sz="750" dirty="0"/>
          </a:p>
        </p:txBody>
      </p:sp>
      <p:sp>
        <p:nvSpPr>
          <p:cNvPr id="21" name="Text 19"/>
          <p:cNvSpPr/>
          <p:nvPr/>
        </p:nvSpPr>
        <p:spPr>
          <a:xfrm>
            <a:off x="6858000" y="1773936"/>
            <a:ext cx="2011680" cy="365760"/>
          </a:xfrm>
          <a:prstGeom prst="rect">
            <a:avLst/>
          </a:prstGeom>
          <a:noFill/>
          <a:ln/>
        </p:spPr>
        <p:txBody>
          <a:bodyPr wrap="square" lIns="0" tIns="0" rIns="0" bIns="0" rtlCol="0" anchor="ctr"/>
          <a:lstStyle/>
          <a:p>
            <a:pPr indent="0" marL="0">
              <a:buNone/>
            </a:pPr>
            <a:r>
              <a:rPr lang="en-US" sz="750" i="1" dirty="0">
                <a:solidFill>
                  <a:srgbClr val="64748B"/>
                </a:solidFill>
                <a:latin typeface="Calibri" pitchFamily="34" charset="0"/>
                <a:ea typeface="Calibri" pitchFamily="34" charset="-122"/>
                <a:cs typeface="Calibri" pitchFamily="34" charset="-120"/>
              </a:rPr>
              <a:t>After PRD creation, before architecture</a:t>
            </a:r>
            <a:endParaRPr lang="en-US" sz="750" dirty="0"/>
          </a:p>
        </p:txBody>
      </p:sp>
      <p:sp>
        <p:nvSpPr>
          <p:cNvPr id="22" name="Shape 20"/>
          <p:cNvSpPr/>
          <p:nvPr/>
        </p:nvSpPr>
        <p:spPr>
          <a:xfrm>
            <a:off x="274320" y="2176272"/>
            <a:ext cx="8595360" cy="365760"/>
          </a:xfrm>
          <a:prstGeom prst="rect">
            <a:avLst/>
          </a:prstGeom>
          <a:solidFill>
            <a:srgbClr val="F8FAFC"/>
          </a:solidFill>
          <a:ln/>
        </p:spPr>
      </p:sp>
      <p:sp>
        <p:nvSpPr>
          <p:cNvPr id="23" name="Shape 21"/>
          <p:cNvSpPr/>
          <p:nvPr/>
        </p:nvSpPr>
        <p:spPr>
          <a:xfrm>
            <a:off x="274320" y="2176272"/>
            <a:ext cx="54864" cy="365760"/>
          </a:xfrm>
          <a:prstGeom prst="rect">
            <a:avLst/>
          </a:prstGeom>
          <a:solidFill>
            <a:srgbClr val="10B981"/>
          </a:solidFill>
          <a:ln/>
        </p:spPr>
      </p:sp>
      <p:sp>
        <p:nvSpPr>
          <p:cNvPr id="24" name="Text 22"/>
          <p:cNvSpPr/>
          <p:nvPr/>
        </p:nvSpPr>
        <p:spPr>
          <a:xfrm>
            <a:off x="411480" y="2176272"/>
            <a:ext cx="2286000" cy="365760"/>
          </a:xfrm>
          <a:prstGeom prst="rect">
            <a:avLst/>
          </a:prstGeom>
          <a:noFill/>
          <a:ln/>
        </p:spPr>
        <p:txBody>
          <a:bodyPr wrap="square" lIns="0" tIns="0" rIns="0" bIns="0" rtlCol="0" anchor="ctr"/>
          <a:lstStyle/>
          <a:p>
            <a:pPr indent="0" marL="0">
              <a:buNone/>
            </a:pPr>
            <a:r>
              <a:rPr lang="en-US" sz="700" dirty="0">
                <a:solidFill>
                  <a:srgbClr val="0D9488"/>
                </a:solidFill>
                <a:latin typeface="Consolas" pitchFamily="34" charset="0"/>
                <a:ea typeface="Consolas" pitchFamily="34" charset="-122"/>
                <a:cs typeface="Consolas" pitchFamily="34" charset="-120"/>
              </a:rPr>
              <a:t>/bmad-bmm-check-implementation-readiness</a:t>
            </a:r>
            <a:endParaRPr lang="en-US" sz="700" dirty="0"/>
          </a:p>
        </p:txBody>
      </p:sp>
      <p:sp>
        <p:nvSpPr>
          <p:cNvPr id="25" name="Text 23"/>
          <p:cNvSpPr/>
          <p:nvPr/>
        </p:nvSpPr>
        <p:spPr>
          <a:xfrm>
            <a:off x="2743200" y="2176272"/>
            <a:ext cx="1005840" cy="365760"/>
          </a:xfrm>
          <a:prstGeom prst="rect">
            <a:avLst/>
          </a:prstGeom>
          <a:noFill/>
          <a:ln/>
        </p:spPr>
        <p:txBody>
          <a:bodyPr wrap="square" lIns="0" tIns="0" rIns="0" bIns="0" rtlCol="0" anchor="ctr"/>
          <a:lstStyle/>
          <a:p>
            <a:pPr indent="0" marL="0">
              <a:buNone/>
            </a:pPr>
            <a:r>
              <a:rPr lang="en-US" sz="800" dirty="0">
                <a:solidFill>
                  <a:srgbClr val="475569"/>
                </a:solidFill>
                <a:latin typeface="Calibri" pitchFamily="34" charset="0"/>
                <a:ea typeface="Calibri" pitchFamily="34" charset="-122"/>
                <a:cs typeface="Calibri" pitchFamily="34" charset="-120"/>
              </a:rPr>
              <a:t>Architect</a:t>
            </a:r>
            <a:endParaRPr lang="en-US" sz="800" dirty="0"/>
          </a:p>
        </p:txBody>
      </p:sp>
      <p:sp>
        <p:nvSpPr>
          <p:cNvPr id="26" name="Text 24"/>
          <p:cNvSpPr/>
          <p:nvPr/>
        </p:nvSpPr>
        <p:spPr>
          <a:xfrm>
            <a:off x="3749040" y="2176272"/>
            <a:ext cx="3108960" cy="365760"/>
          </a:xfrm>
          <a:prstGeom prst="rect">
            <a:avLst/>
          </a:prstGeom>
          <a:noFill/>
          <a:ln/>
        </p:spPr>
        <p:txBody>
          <a:bodyPr wrap="square" lIns="0" tIns="0" rIns="50800" bIns="0" rtlCol="0" anchor="ctr"/>
          <a:lstStyle/>
          <a:p>
            <a:pPr indent="0" marL="0">
              <a:buNone/>
            </a:pPr>
            <a:r>
              <a:rPr lang="en-US" sz="750" dirty="0">
                <a:solidFill>
                  <a:srgbClr val="475569"/>
                </a:solidFill>
                <a:latin typeface="Calibri" pitchFamily="34" charset="0"/>
                <a:ea typeface="Calibri" pitchFamily="34" charset="-122"/>
                <a:cs typeface="Calibri" pitchFamily="34" charset="-120"/>
              </a:rPr>
              <a:t>Architecture aligns with PRD, tech stack justified, interfaces defined, NFRs addressed</a:t>
            </a:r>
            <a:endParaRPr lang="en-US" sz="750" dirty="0"/>
          </a:p>
        </p:txBody>
      </p:sp>
      <p:sp>
        <p:nvSpPr>
          <p:cNvPr id="27" name="Text 25"/>
          <p:cNvSpPr/>
          <p:nvPr/>
        </p:nvSpPr>
        <p:spPr>
          <a:xfrm>
            <a:off x="6858000" y="2176272"/>
            <a:ext cx="2011680" cy="365760"/>
          </a:xfrm>
          <a:prstGeom prst="rect">
            <a:avLst/>
          </a:prstGeom>
          <a:noFill/>
          <a:ln/>
        </p:spPr>
        <p:txBody>
          <a:bodyPr wrap="square" lIns="0" tIns="0" rIns="0" bIns="0" rtlCol="0" anchor="ctr"/>
          <a:lstStyle/>
          <a:p>
            <a:pPr indent="0" marL="0">
              <a:buNone/>
            </a:pPr>
            <a:r>
              <a:rPr lang="en-US" sz="750" i="1" dirty="0">
                <a:solidFill>
                  <a:srgbClr val="64748B"/>
                </a:solidFill>
                <a:latin typeface="Calibri" pitchFamily="34" charset="0"/>
                <a:ea typeface="Calibri" pitchFamily="34" charset="-122"/>
                <a:cs typeface="Calibri" pitchFamily="34" charset="-120"/>
              </a:rPr>
              <a:t>After architecture, before epics</a:t>
            </a:r>
            <a:endParaRPr lang="en-US" sz="750" dirty="0"/>
          </a:p>
        </p:txBody>
      </p:sp>
      <p:sp>
        <p:nvSpPr>
          <p:cNvPr id="28" name="Shape 26"/>
          <p:cNvSpPr/>
          <p:nvPr/>
        </p:nvSpPr>
        <p:spPr>
          <a:xfrm>
            <a:off x="274320" y="2578608"/>
            <a:ext cx="8595360" cy="365760"/>
          </a:xfrm>
          <a:prstGeom prst="rect">
            <a:avLst/>
          </a:prstGeom>
          <a:solidFill>
            <a:srgbClr val="FFFFFF"/>
          </a:solidFill>
          <a:ln/>
        </p:spPr>
      </p:sp>
      <p:sp>
        <p:nvSpPr>
          <p:cNvPr id="29" name="Shape 27"/>
          <p:cNvSpPr/>
          <p:nvPr/>
        </p:nvSpPr>
        <p:spPr>
          <a:xfrm>
            <a:off x="274320" y="2578608"/>
            <a:ext cx="54864" cy="365760"/>
          </a:xfrm>
          <a:prstGeom prst="rect">
            <a:avLst/>
          </a:prstGeom>
          <a:solidFill>
            <a:srgbClr val="F59E0B"/>
          </a:solidFill>
          <a:ln/>
        </p:spPr>
      </p:sp>
      <p:sp>
        <p:nvSpPr>
          <p:cNvPr id="30" name="Text 28"/>
          <p:cNvSpPr/>
          <p:nvPr/>
        </p:nvSpPr>
        <p:spPr>
          <a:xfrm>
            <a:off x="411480" y="2578608"/>
            <a:ext cx="2286000" cy="365760"/>
          </a:xfrm>
          <a:prstGeom prst="rect">
            <a:avLst/>
          </a:prstGeom>
          <a:noFill/>
          <a:ln/>
        </p:spPr>
        <p:txBody>
          <a:bodyPr wrap="square" lIns="0" tIns="0" rIns="0" bIns="0" rtlCol="0" anchor="ctr"/>
          <a:lstStyle/>
          <a:p>
            <a:pPr indent="0" marL="0">
              <a:buNone/>
            </a:pPr>
            <a:r>
              <a:rPr lang="en-US" sz="700" dirty="0">
                <a:solidFill>
                  <a:srgbClr val="0D9488"/>
                </a:solidFill>
                <a:latin typeface="Consolas" pitchFamily="34" charset="0"/>
                <a:ea typeface="Consolas" pitchFamily="34" charset="-122"/>
                <a:cs typeface="Consolas" pitchFamily="34" charset="-120"/>
              </a:rPr>
              <a:t>/bmad-bmm-validate-epics-and-stories</a:t>
            </a:r>
            <a:endParaRPr lang="en-US" sz="700" dirty="0"/>
          </a:p>
        </p:txBody>
      </p:sp>
      <p:sp>
        <p:nvSpPr>
          <p:cNvPr id="31" name="Text 29"/>
          <p:cNvSpPr/>
          <p:nvPr/>
        </p:nvSpPr>
        <p:spPr>
          <a:xfrm>
            <a:off x="2743200" y="2578608"/>
            <a:ext cx="1005840" cy="365760"/>
          </a:xfrm>
          <a:prstGeom prst="rect">
            <a:avLst/>
          </a:prstGeom>
          <a:noFill/>
          <a:ln/>
        </p:spPr>
        <p:txBody>
          <a:bodyPr wrap="square" lIns="0" tIns="0" rIns="0" bIns="0" rtlCol="0" anchor="ctr"/>
          <a:lstStyle/>
          <a:p>
            <a:pPr indent="0" marL="0">
              <a:buNone/>
            </a:pPr>
            <a:r>
              <a:rPr lang="en-US" sz="800" dirty="0">
                <a:solidFill>
                  <a:srgbClr val="475569"/>
                </a:solidFill>
                <a:latin typeface="Calibri" pitchFamily="34" charset="0"/>
                <a:ea typeface="Calibri" pitchFamily="34" charset="-122"/>
                <a:cs typeface="Calibri" pitchFamily="34" charset="-120"/>
              </a:rPr>
              <a:t>PM Agent</a:t>
            </a:r>
            <a:endParaRPr lang="en-US" sz="800" dirty="0"/>
          </a:p>
        </p:txBody>
      </p:sp>
      <p:sp>
        <p:nvSpPr>
          <p:cNvPr id="32" name="Text 30"/>
          <p:cNvSpPr/>
          <p:nvPr/>
        </p:nvSpPr>
        <p:spPr>
          <a:xfrm>
            <a:off x="3749040" y="2578608"/>
            <a:ext cx="3108960" cy="365760"/>
          </a:xfrm>
          <a:prstGeom prst="rect">
            <a:avLst/>
          </a:prstGeom>
          <a:noFill/>
          <a:ln/>
        </p:spPr>
        <p:txBody>
          <a:bodyPr wrap="square" lIns="0" tIns="0" rIns="50800" bIns="0" rtlCol="0" anchor="ctr"/>
          <a:lstStyle/>
          <a:p>
            <a:pPr indent="0" marL="0">
              <a:buNone/>
            </a:pPr>
            <a:r>
              <a:rPr lang="en-US" sz="750" dirty="0">
                <a:solidFill>
                  <a:srgbClr val="475569"/>
                </a:solidFill>
                <a:latin typeface="Calibri" pitchFamily="34" charset="0"/>
                <a:ea typeface="Calibri" pitchFamily="34" charset="-122"/>
                <a:cs typeface="Calibri" pitchFamily="34" charset="-120"/>
              </a:rPr>
              <a:t>All PRD requirements covered by epics, stories have AC, INVEST criteria met, no orphans</a:t>
            </a:r>
            <a:endParaRPr lang="en-US" sz="750" dirty="0"/>
          </a:p>
        </p:txBody>
      </p:sp>
      <p:sp>
        <p:nvSpPr>
          <p:cNvPr id="33" name="Text 31"/>
          <p:cNvSpPr/>
          <p:nvPr/>
        </p:nvSpPr>
        <p:spPr>
          <a:xfrm>
            <a:off x="6858000" y="2578608"/>
            <a:ext cx="2011680" cy="365760"/>
          </a:xfrm>
          <a:prstGeom prst="rect">
            <a:avLst/>
          </a:prstGeom>
          <a:noFill/>
          <a:ln/>
        </p:spPr>
        <p:txBody>
          <a:bodyPr wrap="square" lIns="0" tIns="0" rIns="0" bIns="0" rtlCol="0" anchor="ctr"/>
          <a:lstStyle/>
          <a:p>
            <a:pPr indent="0" marL="0">
              <a:buNone/>
            </a:pPr>
            <a:r>
              <a:rPr lang="en-US" sz="750" i="1" dirty="0">
                <a:solidFill>
                  <a:srgbClr val="64748B"/>
                </a:solidFill>
                <a:latin typeface="Calibri" pitchFamily="34" charset="0"/>
                <a:ea typeface="Calibri" pitchFamily="34" charset="-122"/>
                <a:cs typeface="Calibri" pitchFamily="34" charset="-120"/>
              </a:rPr>
              <a:t>After epic/story creation, before sprint</a:t>
            </a:r>
            <a:endParaRPr lang="en-US" sz="750" dirty="0"/>
          </a:p>
        </p:txBody>
      </p:sp>
      <p:sp>
        <p:nvSpPr>
          <p:cNvPr id="34" name="Shape 32"/>
          <p:cNvSpPr/>
          <p:nvPr/>
        </p:nvSpPr>
        <p:spPr>
          <a:xfrm>
            <a:off x="274320" y="2980944"/>
            <a:ext cx="8595360" cy="365760"/>
          </a:xfrm>
          <a:prstGeom prst="rect">
            <a:avLst/>
          </a:prstGeom>
          <a:solidFill>
            <a:srgbClr val="F8FAFC"/>
          </a:solidFill>
          <a:ln/>
        </p:spPr>
      </p:sp>
      <p:sp>
        <p:nvSpPr>
          <p:cNvPr id="35" name="Shape 33"/>
          <p:cNvSpPr/>
          <p:nvPr/>
        </p:nvSpPr>
        <p:spPr>
          <a:xfrm>
            <a:off x="274320" y="2980944"/>
            <a:ext cx="54864" cy="365760"/>
          </a:xfrm>
          <a:prstGeom prst="rect">
            <a:avLst/>
          </a:prstGeom>
          <a:solidFill>
            <a:srgbClr val="EF4444"/>
          </a:solidFill>
          <a:ln/>
        </p:spPr>
      </p:sp>
      <p:sp>
        <p:nvSpPr>
          <p:cNvPr id="36" name="Text 34"/>
          <p:cNvSpPr/>
          <p:nvPr/>
        </p:nvSpPr>
        <p:spPr>
          <a:xfrm>
            <a:off x="411480" y="2980944"/>
            <a:ext cx="2286000" cy="365760"/>
          </a:xfrm>
          <a:prstGeom prst="rect">
            <a:avLst/>
          </a:prstGeom>
          <a:noFill/>
          <a:ln/>
        </p:spPr>
        <p:txBody>
          <a:bodyPr wrap="square" lIns="0" tIns="0" rIns="0" bIns="0" rtlCol="0" anchor="ctr"/>
          <a:lstStyle/>
          <a:p>
            <a:pPr indent="0" marL="0">
              <a:buNone/>
            </a:pPr>
            <a:r>
              <a:rPr lang="en-US" sz="700" dirty="0">
                <a:solidFill>
                  <a:srgbClr val="0D9488"/>
                </a:solidFill>
                <a:latin typeface="Consolas" pitchFamily="34" charset="0"/>
                <a:ea typeface="Consolas" pitchFamily="34" charset="-122"/>
                <a:cs typeface="Consolas" pitchFamily="34" charset="-120"/>
              </a:rPr>
              <a:t>/bmad-bmm-check-implementation-readiness</a:t>
            </a:r>
            <a:endParaRPr lang="en-US" sz="700" dirty="0"/>
          </a:p>
        </p:txBody>
      </p:sp>
      <p:sp>
        <p:nvSpPr>
          <p:cNvPr id="37" name="Text 35"/>
          <p:cNvSpPr/>
          <p:nvPr/>
        </p:nvSpPr>
        <p:spPr>
          <a:xfrm>
            <a:off x="2743200" y="2980944"/>
            <a:ext cx="1005840" cy="365760"/>
          </a:xfrm>
          <a:prstGeom prst="rect">
            <a:avLst/>
          </a:prstGeom>
          <a:noFill/>
          <a:ln/>
        </p:spPr>
        <p:txBody>
          <a:bodyPr wrap="square" lIns="0" tIns="0" rIns="0" bIns="0" rtlCol="0" anchor="ctr"/>
          <a:lstStyle/>
          <a:p>
            <a:pPr indent="0" marL="0">
              <a:buNone/>
            </a:pPr>
            <a:r>
              <a:rPr lang="en-US" sz="800" dirty="0">
                <a:solidFill>
                  <a:srgbClr val="475569"/>
                </a:solidFill>
                <a:latin typeface="Calibri" pitchFamily="34" charset="0"/>
                <a:ea typeface="Calibri" pitchFamily="34" charset="-122"/>
                <a:cs typeface="Calibri" pitchFamily="34" charset="-120"/>
              </a:rPr>
              <a:t>Architect</a:t>
            </a:r>
            <a:endParaRPr lang="en-US" sz="800" dirty="0"/>
          </a:p>
        </p:txBody>
      </p:sp>
      <p:sp>
        <p:nvSpPr>
          <p:cNvPr id="38" name="Text 36"/>
          <p:cNvSpPr/>
          <p:nvPr/>
        </p:nvSpPr>
        <p:spPr>
          <a:xfrm>
            <a:off x="3749040" y="2980944"/>
            <a:ext cx="3108960" cy="365760"/>
          </a:xfrm>
          <a:prstGeom prst="rect">
            <a:avLst/>
          </a:prstGeom>
          <a:noFill/>
          <a:ln/>
        </p:spPr>
        <p:txBody>
          <a:bodyPr wrap="square" lIns="0" tIns="0" rIns="50800" bIns="0" rtlCol="0" anchor="ctr"/>
          <a:lstStyle/>
          <a:p>
            <a:pPr indent="0" marL="0">
              <a:buNone/>
            </a:pPr>
            <a:r>
              <a:rPr lang="en-US" sz="750" dirty="0">
                <a:solidFill>
                  <a:srgbClr val="475569"/>
                </a:solidFill>
                <a:latin typeface="Calibri" pitchFamily="34" charset="0"/>
                <a:ea typeface="Calibri" pitchFamily="34" charset="-122"/>
                <a:cs typeface="Calibri" pitchFamily="34" charset="-120"/>
              </a:rPr>
              <a:t>Full alignment: PRD ↔ Architecture ↔ Epics ↔ Stories. PASS / CONCERNS / FAIL decision</a:t>
            </a:r>
            <a:endParaRPr lang="en-US" sz="750" dirty="0"/>
          </a:p>
        </p:txBody>
      </p:sp>
      <p:sp>
        <p:nvSpPr>
          <p:cNvPr id="39" name="Text 37"/>
          <p:cNvSpPr/>
          <p:nvPr/>
        </p:nvSpPr>
        <p:spPr>
          <a:xfrm>
            <a:off x="6858000" y="2980944"/>
            <a:ext cx="2011680" cy="365760"/>
          </a:xfrm>
          <a:prstGeom prst="rect">
            <a:avLst/>
          </a:prstGeom>
          <a:noFill/>
          <a:ln/>
        </p:spPr>
        <p:txBody>
          <a:bodyPr wrap="square" lIns="0" tIns="0" rIns="0" bIns="0" rtlCol="0" anchor="ctr"/>
          <a:lstStyle/>
          <a:p>
            <a:pPr indent="0" marL="0">
              <a:buNone/>
            </a:pPr>
            <a:r>
              <a:rPr lang="en-US" sz="750" i="1" dirty="0">
                <a:solidFill>
                  <a:srgbClr val="64748B"/>
                </a:solidFill>
                <a:latin typeface="Calibri" pitchFamily="34" charset="0"/>
                <a:ea typeface="Calibri" pitchFamily="34" charset="-122"/>
                <a:cs typeface="Calibri" pitchFamily="34" charset="-120"/>
              </a:rPr>
              <a:t>Gate check before starting development</a:t>
            </a:r>
            <a:endParaRPr lang="en-US" sz="750" dirty="0"/>
          </a:p>
        </p:txBody>
      </p:sp>
      <p:sp>
        <p:nvSpPr>
          <p:cNvPr id="40" name="Shape 38"/>
          <p:cNvSpPr/>
          <p:nvPr/>
        </p:nvSpPr>
        <p:spPr>
          <a:xfrm>
            <a:off x="274320" y="3383280"/>
            <a:ext cx="8595360" cy="365760"/>
          </a:xfrm>
          <a:prstGeom prst="rect">
            <a:avLst/>
          </a:prstGeom>
          <a:solidFill>
            <a:srgbClr val="FFFFFF"/>
          </a:solidFill>
          <a:ln/>
        </p:spPr>
      </p:sp>
      <p:sp>
        <p:nvSpPr>
          <p:cNvPr id="41" name="Shape 39"/>
          <p:cNvSpPr/>
          <p:nvPr/>
        </p:nvSpPr>
        <p:spPr>
          <a:xfrm>
            <a:off x="274320" y="3383280"/>
            <a:ext cx="54864" cy="365760"/>
          </a:xfrm>
          <a:prstGeom prst="rect">
            <a:avLst/>
          </a:prstGeom>
          <a:solidFill>
            <a:srgbClr val="EC4899"/>
          </a:solidFill>
          <a:ln/>
        </p:spPr>
      </p:sp>
      <p:sp>
        <p:nvSpPr>
          <p:cNvPr id="42" name="Text 40"/>
          <p:cNvSpPr/>
          <p:nvPr/>
        </p:nvSpPr>
        <p:spPr>
          <a:xfrm>
            <a:off x="411480" y="3383280"/>
            <a:ext cx="2286000" cy="365760"/>
          </a:xfrm>
          <a:prstGeom prst="rect">
            <a:avLst/>
          </a:prstGeom>
          <a:noFill/>
          <a:ln/>
        </p:spPr>
        <p:txBody>
          <a:bodyPr wrap="square" lIns="0" tIns="0" rIns="0" bIns="0" rtlCol="0" anchor="ctr"/>
          <a:lstStyle/>
          <a:p>
            <a:pPr indent="0" marL="0">
              <a:buNone/>
            </a:pPr>
            <a:r>
              <a:rPr lang="en-US" sz="700" dirty="0">
                <a:solidFill>
                  <a:srgbClr val="0D9488"/>
                </a:solidFill>
                <a:latin typeface="Consolas" pitchFamily="34" charset="0"/>
                <a:ea typeface="Consolas" pitchFamily="34" charset="-122"/>
                <a:cs typeface="Consolas" pitchFamily="34" charset="-120"/>
              </a:rPr>
              <a:t>/bmad-bmm-code-review</a:t>
            </a:r>
            <a:endParaRPr lang="en-US" sz="700" dirty="0"/>
          </a:p>
        </p:txBody>
      </p:sp>
      <p:sp>
        <p:nvSpPr>
          <p:cNvPr id="43" name="Text 41"/>
          <p:cNvSpPr/>
          <p:nvPr/>
        </p:nvSpPr>
        <p:spPr>
          <a:xfrm>
            <a:off x="2743200" y="3383280"/>
            <a:ext cx="1005840" cy="365760"/>
          </a:xfrm>
          <a:prstGeom prst="rect">
            <a:avLst/>
          </a:prstGeom>
          <a:noFill/>
          <a:ln/>
        </p:spPr>
        <p:txBody>
          <a:bodyPr wrap="square" lIns="0" tIns="0" rIns="0" bIns="0" rtlCol="0" anchor="ctr"/>
          <a:lstStyle/>
          <a:p>
            <a:pPr indent="0" marL="0">
              <a:buNone/>
            </a:pPr>
            <a:r>
              <a:rPr lang="en-US" sz="800" dirty="0">
                <a:solidFill>
                  <a:srgbClr val="475569"/>
                </a:solidFill>
                <a:latin typeface="Calibri" pitchFamily="34" charset="0"/>
                <a:ea typeface="Calibri" pitchFamily="34" charset="-122"/>
                <a:cs typeface="Calibri" pitchFamily="34" charset="-120"/>
              </a:rPr>
              <a:t>QA Agent</a:t>
            </a:r>
            <a:endParaRPr lang="en-US" sz="800" dirty="0"/>
          </a:p>
        </p:txBody>
      </p:sp>
      <p:sp>
        <p:nvSpPr>
          <p:cNvPr id="44" name="Text 42"/>
          <p:cNvSpPr/>
          <p:nvPr/>
        </p:nvSpPr>
        <p:spPr>
          <a:xfrm>
            <a:off x="3749040" y="3383280"/>
            <a:ext cx="3108960" cy="365760"/>
          </a:xfrm>
          <a:prstGeom prst="rect">
            <a:avLst/>
          </a:prstGeom>
          <a:noFill/>
          <a:ln/>
        </p:spPr>
        <p:txBody>
          <a:bodyPr wrap="square" lIns="0" tIns="0" rIns="50800" bIns="0" rtlCol="0" anchor="ctr"/>
          <a:lstStyle/>
          <a:p>
            <a:pPr indent="0" marL="0">
              <a:buNone/>
            </a:pPr>
            <a:r>
              <a:rPr lang="en-US" sz="750" dirty="0">
                <a:solidFill>
                  <a:srgbClr val="475569"/>
                </a:solidFill>
                <a:latin typeface="Calibri" pitchFamily="34" charset="0"/>
                <a:ea typeface="Calibri" pitchFamily="34" charset="-122"/>
                <a:cs typeface="Calibri" pitchFamily="34" charset="-120"/>
              </a:rPr>
              <a:t>Code matches story AC, follows architecture, tests exist and pass, no regressions</a:t>
            </a:r>
            <a:endParaRPr lang="en-US" sz="750" dirty="0"/>
          </a:p>
        </p:txBody>
      </p:sp>
      <p:sp>
        <p:nvSpPr>
          <p:cNvPr id="45" name="Text 43"/>
          <p:cNvSpPr/>
          <p:nvPr/>
        </p:nvSpPr>
        <p:spPr>
          <a:xfrm>
            <a:off x="6858000" y="3383280"/>
            <a:ext cx="2011680" cy="365760"/>
          </a:xfrm>
          <a:prstGeom prst="rect">
            <a:avLst/>
          </a:prstGeom>
          <a:noFill/>
          <a:ln/>
        </p:spPr>
        <p:txBody>
          <a:bodyPr wrap="square" lIns="0" tIns="0" rIns="0" bIns="0" rtlCol="0" anchor="ctr"/>
          <a:lstStyle/>
          <a:p>
            <a:pPr indent="0" marL="0">
              <a:buNone/>
            </a:pPr>
            <a:r>
              <a:rPr lang="en-US" sz="750" i="1" dirty="0">
                <a:solidFill>
                  <a:srgbClr val="64748B"/>
                </a:solidFill>
                <a:latin typeface="Calibri" pitchFamily="34" charset="0"/>
                <a:ea typeface="Calibri" pitchFamily="34" charset="-122"/>
                <a:cs typeface="Calibri" pitchFamily="34" charset="-120"/>
              </a:rPr>
              <a:t>After every story implementation</a:t>
            </a:r>
            <a:endParaRPr lang="en-US" sz="750" dirty="0"/>
          </a:p>
        </p:txBody>
      </p:sp>
      <p:sp>
        <p:nvSpPr>
          <p:cNvPr id="46" name="Shape 44"/>
          <p:cNvSpPr/>
          <p:nvPr/>
        </p:nvSpPr>
        <p:spPr>
          <a:xfrm>
            <a:off x="274320" y="3785616"/>
            <a:ext cx="8595360" cy="365760"/>
          </a:xfrm>
          <a:prstGeom prst="rect">
            <a:avLst/>
          </a:prstGeom>
          <a:solidFill>
            <a:srgbClr val="F8FAFC"/>
          </a:solidFill>
          <a:ln/>
        </p:spPr>
      </p:sp>
      <p:sp>
        <p:nvSpPr>
          <p:cNvPr id="47" name="Shape 45"/>
          <p:cNvSpPr/>
          <p:nvPr/>
        </p:nvSpPr>
        <p:spPr>
          <a:xfrm>
            <a:off x="274320" y="3785616"/>
            <a:ext cx="54864" cy="365760"/>
          </a:xfrm>
          <a:prstGeom prst="rect">
            <a:avLst/>
          </a:prstGeom>
          <a:solidFill>
            <a:srgbClr val="6366F1"/>
          </a:solidFill>
          <a:ln/>
        </p:spPr>
      </p:sp>
      <p:sp>
        <p:nvSpPr>
          <p:cNvPr id="48" name="Text 46"/>
          <p:cNvSpPr/>
          <p:nvPr/>
        </p:nvSpPr>
        <p:spPr>
          <a:xfrm>
            <a:off x="411480" y="3785616"/>
            <a:ext cx="2286000" cy="365760"/>
          </a:xfrm>
          <a:prstGeom prst="rect">
            <a:avLst/>
          </a:prstGeom>
          <a:noFill/>
          <a:ln/>
        </p:spPr>
        <p:txBody>
          <a:bodyPr wrap="square" lIns="0" tIns="0" rIns="0" bIns="0" rtlCol="0" anchor="ctr"/>
          <a:lstStyle/>
          <a:p>
            <a:pPr indent="0" marL="0">
              <a:buNone/>
            </a:pPr>
            <a:r>
              <a:rPr lang="en-US" sz="700" dirty="0">
                <a:solidFill>
                  <a:srgbClr val="0D9488"/>
                </a:solidFill>
                <a:latin typeface="Consolas" pitchFamily="34" charset="0"/>
                <a:ea typeface="Consolas" pitchFamily="34" charset="-122"/>
                <a:cs typeface="Consolas" pitchFamily="34" charset="-120"/>
              </a:rPr>
              <a:t>/bmad-review-adversarial-general</a:t>
            </a:r>
            <a:endParaRPr lang="en-US" sz="700" dirty="0"/>
          </a:p>
        </p:txBody>
      </p:sp>
      <p:sp>
        <p:nvSpPr>
          <p:cNvPr id="49" name="Text 47"/>
          <p:cNvSpPr/>
          <p:nvPr/>
        </p:nvSpPr>
        <p:spPr>
          <a:xfrm>
            <a:off x="2743200" y="3785616"/>
            <a:ext cx="1005840" cy="365760"/>
          </a:xfrm>
          <a:prstGeom prst="rect">
            <a:avLst/>
          </a:prstGeom>
          <a:noFill/>
          <a:ln/>
        </p:spPr>
        <p:txBody>
          <a:bodyPr wrap="square" lIns="0" tIns="0" rIns="0" bIns="0" rtlCol="0" anchor="ctr"/>
          <a:lstStyle/>
          <a:p>
            <a:pPr indent="0" marL="0">
              <a:buNone/>
            </a:pPr>
            <a:r>
              <a:rPr lang="en-US" sz="800" dirty="0">
                <a:solidFill>
                  <a:srgbClr val="475569"/>
                </a:solidFill>
                <a:latin typeface="Calibri" pitchFamily="34" charset="0"/>
                <a:ea typeface="Calibri" pitchFamily="34" charset="-122"/>
                <a:cs typeface="Calibri" pitchFamily="34" charset="-120"/>
              </a:rPr>
              <a:t>Any Agent</a:t>
            </a:r>
            <a:endParaRPr lang="en-US" sz="800" dirty="0"/>
          </a:p>
        </p:txBody>
      </p:sp>
      <p:sp>
        <p:nvSpPr>
          <p:cNvPr id="50" name="Text 48"/>
          <p:cNvSpPr/>
          <p:nvPr/>
        </p:nvSpPr>
        <p:spPr>
          <a:xfrm>
            <a:off x="3749040" y="3785616"/>
            <a:ext cx="3108960" cy="365760"/>
          </a:xfrm>
          <a:prstGeom prst="rect">
            <a:avLst/>
          </a:prstGeom>
          <a:noFill/>
          <a:ln/>
        </p:spPr>
        <p:txBody>
          <a:bodyPr wrap="square" lIns="0" tIns="0" rIns="50800" bIns="0" rtlCol="0" anchor="ctr"/>
          <a:lstStyle/>
          <a:p>
            <a:pPr indent="0" marL="0">
              <a:buNone/>
            </a:pPr>
            <a:r>
              <a:rPr lang="en-US" sz="750" dirty="0">
                <a:solidFill>
                  <a:srgbClr val="475569"/>
                </a:solidFill>
                <a:latin typeface="Calibri" pitchFamily="34" charset="0"/>
                <a:ea typeface="Calibri" pitchFamily="34" charset="-122"/>
                <a:cs typeface="Calibri" pitchFamily="34" charset="-120"/>
              </a:rPr>
              <a:t>General-purpose adversarial review for any artifact. Challenges assumptions, finds contradictions, scope creep</a:t>
            </a:r>
            <a:endParaRPr lang="en-US" sz="750" dirty="0"/>
          </a:p>
        </p:txBody>
      </p:sp>
      <p:sp>
        <p:nvSpPr>
          <p:cNvPr id="51" name="Text 49"/>
          <p:cNvSpPr/>
          <p:nvPr/>
        </p:nvSpPr>
        <p:spPr>
          <a:xfrm>
            <a:off x="6858000" y="3785616"/>
            <a:ext cx="2011680" cy="365760"/>
          </a:xfrm>
          <a:prstGeom prst="rect">
            <a:avLst/>
          </a:prstGeom>
          <a:noFill/>
          <a:ln/>
        </p:spPr>
        <p:txBody>
          <a:bodyPr wrap="square" lIns="0" tIns="0" rIns="0" bIns="0" rtlCol="0" anchor="ctr"/>
          <a:lstStyle/>
          <a:p>
            <a:pPr indent="0" marL="0">
              <a:buNone/>
            </a:pPr>
            <a:r>
              <a:rPr lang="en-US" sz="750" i="1" dirty="0">
                <a:solidFill>
                  <a:srgbClr val="64748B"/>
                </a:solidFill>
                <a:latin typeface="Calibri" pitchFamily="34" charset="0"/>
                <a:ea typeface="Calibri" pitchFamily="34" charset="-122"/>
                <a:cs typeface="Calibri" pitchFamily="34" charset="-120"/>
              </a:rPr>
              <a:t>Any time — on any document at any phase</a:t>
            </a:r>
            <a:endParaRPr lang="en-US" sz="750" dirty="0"/>
          </a:p>
        </p:txBody>
      </p:sp>
      <p:sp>
        <p:nvSpPr>
          <p:cNvPr id="52" name="Shape 50"/>
          <p:cNvSpPr/>
          <p:nvPr/>
        </p:nvSpPr>
        <p:spPr>
          <a:xfrm>
            <a:off x="274320" y="4187952"/>
            <a:ext cx="8595360" cy="365760"/>
          </a:xfrm>
          <a:prstGeom prst="rect">
            <a:avLst/>
          </a:prstGeom>
          <a:solidFill>
            <a:srgbClr val="FFFFFF"/>
          </a:solidFill>
          <a:ln/>
        </p:spPr>
      </p:sp>
      <p:sp>
        <p:nvSpPr>
          <p:cNvPr id="53" name="Shape 51"/>
          <p:cNvSpPr/>
          <p:nvPr/>
        </p:nvSpPr>
        <p:spPr>
          <a:xfrm>
            <a:off x="274320" y="4187952"/>
            <a:ext cx="54864" cy="365760"/>
          </a:xfrm>
          <a:prstGeom prst="rect">
            <a:avLst/>
          </a:prstGeom>
          <a:solidFill>
            <a:srgbClr val="0EA5E9"/>
          </a:solidFill>
          <a:ln/>
        </p:spPr>
      </p:sp>
      <p:sp>
        <p:nvSpPr>
          <p:cNvPr id="54" name="Text 52"/>
          <p:cNvSpPr/>
          <p:nvPr/>
        </p:nvSpPr>
        <p:spPr>
          <a:xfrm>
            <a:off x="411480" y="4187952"/>
            <a:ext cx="2286000" cy="365760"/>
          </a:xfrm>
          <a:prstGeom prst="rect">
            <a:avLst/>
          </a:prstGeom>
          <a:noFill/>
          <a:ln/>
        </p:spPr>
        <p:txBody>
          <a:bodyPr wrap="square" lIns="0" tIns="0" rIns="0" bIns="0" rtlCol="0" anchor="ctr"/>
          <a:lstStyle/>
          <a:p>
            <a:pPr indent="0" marL="0">
              <a:buNone/>
            </a:pPr>
            <a:r>
              <a:rPr lang="en-US" sz="700" dirty="0">
                <a:solidFill>
                  <a:srgbClr val="0D9488"/>
                </a:solidFill>
                <a:latin typeface="Consolas" pitchFamily="34" charset="0"/>
                <a:ea typeface="Consolas" pitchFamily="34" charset="-122"/>
                <a:cs typeface="Consolas" pitchFamily="34" charset="-120"/>
              </a:rPr>
              <a:t>/bmad-review-edge-case-hunter</a:t>
            </a:r>
            <a:endParaRPr lang="en-US" sz="700" dirty="0"/>
          </a:p>
        </p:txBody>
      </p:sp>
      <p:sp>
        <p:nvSpPr>
          <p:cNvPr id="55" name="Text 53"/>
          <p:cNvSpPr/>
          <p:nvPr/>
        </p:nvSpPr>
        <p:spPr>
          <a:xfrm>
            <a:off x="2743200" y="4187952"/>
            <a:ext cx="1005840" cy="365760"/>
          </a:xfrm>
          <a:prstGeom prst="rect">
            <a:avLst/>
          </a:prstGeom>
          <a:noFill/>
          <a:ln/>
        </p:spPr>
        <p:txBody>
          <a:bodyPr wrap="square" lIns="0" tIns="0" rIns="0" bIns="0" rtlCol="0" anchor="ctr"/>
          <a:lstStyle/>
          <a:p>
            <a:pPr indent="0" marL="0">
              <a:buNone/>
            </a:pPr>
            <a:r>
              <a:rPr lang="en-US" sz="800" dirty="0">
                <a:solidFill>
                  <a:srgbClr val="475569"/>
                </a:solidFill>
                <a:latin typeface="Calibri" pitchFamily="34" charset="0"/>
                <a:ea typeface="Calibri" pitchFamily="34" charset="-122"/>
                <a:cs typeface="Calibri" pitchFamily="34" charset="-120"/>
              </a:rPr>
              <a:t>Any Agent</a:t>
            </a:r>
            <a:endParaRPr lang="en-US" sz="800" dirty="0"/>
          </a:p>
        </p:txBody>
      </p:sp>
      <p:sp>
        <p:nvSpPr>
          <p:cNvPr id="56" name="Text 54"/>
          <p:cNvSpPr/>
          <p:nvPr/>
        </p:nvSpPr>
        <p:spPr>
          <a:xfrm>
            <a:off x="3749040" y="4187952"/>
            <a:ext cx="3108960" cy="365760"/>
          </a:xfrm>
          <a:prstGeom prst="rect">
            <a:avLst/>
          </a:prstGeom>
          <a:noFill/>
          <a:ln/>
        </p:spPr>
        <p:txBody>
          <a:bodyPr wrap="square" lIns="0" tIns="0" rIns="50800" bIns="0" rtlCol="0" anchor="ctr"/>
          <a:lstStyle/>
          <a:p>
            <a:pPr indent="0" marL="0">
              <a:buNone/>
            </a:pPr>
            <a:r>
              <a:rPr lang="en-US" sz="750" dirty="0">
                <a:solidFill>
                  <a:srgbClr val="475569"/>
                </a:solidFill>
                <a:latin typeface="Calibri" pitchFamily="34" charset="0"/>
                <a:ea typeface="Calibri" pitchFamily="34" charset="-122"/>
                <a:cs typeface="Calibri" pitchFamily="34" charset="-120"/>
              </a:rPr>
              <a:t>Finds edge cases, boundary conditions, race conditions, and failure scenarios not covered by AC or tests</a:t>
            </a:r>
            <a:endParaRPr lang="en-US" sz="750" dirty="0"/>
          </a:p>
        </p:txBody>
      </p:sp>
      <p:sp>
        <p:nvSpPr>
          <p:cNvPr id="57" name="Text 55"/>
          <p:cNvSpPr/>
          <p:nvPr/>
        </p:nvSpPr>
        <p:spPr>
          <a:xfrm>
            <a:off x="6858000" y="4187952"/>
            <a:ext cx="2011680" cy="365760"/>
          </a:xfrm>
          <a:prstGeom prst="rect">
            <a:avLst/>
          </a:prstGeom>
          <a:noFill/>
          <a:ln/>
        </p:spPr>
        <p:txBody>
          <a:bodyPr wrap="square" lIns="0" tIns="0" rIns="0" bIns="0" rtlCol="0" anchor="ctr"/>
          <a:lstStyle/>
          <a:p>
            <a:pPr indent="0" marL="0">
              <a:buNone/>
            </a:pPr>
            <a:r>
              <a:rPr lang="en-US" sz="750" i="1" dirty="0">
                <a:solidFill>
                  <a:srgbClr val="64748B"/>
                </a:solidFill>
                <a:latin typeface="Calibri" pitchFamily="34" charset="0"/>
                <a:ea typeface="Calibri" pitchFamily="34" charset="-122"/>
                <a:cs typeface="Calibri" pitchFamily="34" charset="-120"/>
              </a:rPr>
              <a:t>After story creation or before release gate</a:t>
            </a:r>
            <a:endParaRPr lang="en-US" sz="750" dirty="0"/>
          </a:p>
        </p:txBody>
      </p:sp>
      <p:sp>
        <p:nvSpPr>
          <p:cNvPr id="58" name="Shape 56"/>
          <p:cNvSpPr/>
          <p:nvPr/>
        </p:nvSpPr>
        <p:spPr>
          <a:xfrm>
            <a:off x="274320" y="4572000"/>
            <a:ext cx="8595360" cy="411480"/>
          </a:xfrm>
          <a:prstGeom prst="rect">
            <a:avLst/>
          </a:prstGeom>
          <a:solidFill>
            <a:srgbClr val="0F1B2D"/>
          </a:solidFill>
          <a:ln/>
        </p:spPr>
      </p:sp>
      <p:sp>
        <p:nvSpPr>
          <p:cNvPr id="59" name="Text 57"/>
          <p:cNvSpPr/>
          <p:nvPr/>
        </p:nvSpPr>
        <p:spPr>
          <a:xfrm>
            <a:off x="457200" y="4572000"/>
            <a:ext cx="8229600" cy="411480"/>
          </a:xfrm>
          <a:prstGeom prst="rect">
            <a:avLst/>
          </a:prstGeom>
          <a:noFill/>
          <a:ln/>
        </p:spPr>
        <p:txBody>
          <a:bodyPr wrap="square" rtlCol="0" anchor="ctr"/>
          <a:lstStyle/>
          <a:p>
            <a:pPr algn="ctr" indent="0" marL="0">
              <a:buNone/>
            </a:pPr>
            <a:r>
              <a:rPr lang="en-US" sz="1100" b="1" dirty="0">
                <a:solidFill>
                  <a:srgbClr val="14B8A6"/>
                </a:solidFill>
                <a:latin typeface="Calibri" pitchFamily="34" charset="0"/>
                <a:ea typeface="Calibri" pitchFamily="34" charset="-122"/>
                <a:cs typeface="Calibri" pitchFamily="34" charset="-120"/>
              </a:rPr>
              <a:t>Run verification at every phase transition. Think of it as CI for your planning documents.</a:t>
            </a:r>
            <a:endParaRPr lang="en-US" sz="1100" dirty="0"/>
          </a:p>
        </p:txBody>
      </p:sp>
      <p:sp>
        <p:nvSpPr>
          <p:cNvPr id="60" name="Text 58"/>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94 / 100</a:t>
            </a:r>
            <a:endParaRPr lang="en-US" sz="800"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name="Slide 95">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Verification During Document Creation</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200" dirty="0">
                <a:solidFill>
                  <a:srgbClr val="14B8A6"/>
                </a:solidFill>
                <a:latin typeface="Calibri" pitchFamily="34" charset="0"/>
                <a:ea typeface="Calibri" pitchFamily="34" charset="-122"/>
                <a:cs typeface="Calibri" pitchFamily="34" charset="-120"/>
              </a:rPr>
              <a:t>Every BMAD artifact is validated against its predecessors as it’s built</a:t>
            </a:r>
            <a:endParaRPr lang="en-US" sz="1200" dirty="0"/>
          </a:p>
        </p:txBody>
      </p:sp>
      <p:sp>
        <p:nvSpPr>
          <p:cNvPr id="5" name="Shape 3"/>
          <p:cNvSpPr/>
          <p:nvPr/>
        </p:nvSpPr>
        <p:spPr>
          <a:xfrm>
            <a:off x="320040" y="1280160"/>
            <a:ext cx="1188720" cy="457200"/>
          </a:xfrm>
          <a:prstGeom prst="roundRect">
            <a:avLst>
              <a:gd name="adj" fmla="val 16000"/>
            </a:avLst>
          </a:prstGeom>
          <a:solidFill>
            <a:srgbClr val="3B82F6"/>
          </a:solidFill>
          <a:ln/>
        </p:spPr>
      </p:sp>
      <p:sp>
        <p:nvSpPr>
          <p:cNvPr id="6" name="Text 4"/>
          <p:cNvSpPr/>
          <p:nvPr/>
        </p:nvSpPr>
        <p:spPr>
          <a:xfrm>
            <a:off x="320040" y="1280160"/>
            <a:ext cx="1188720" cy="457200"/>
          </a:xfrm>
          <a:prstGeom prst="rect">
            <a:avLst/>
          </a:prstGeom>
          <a:noFill/>
          <a:ln/>
        </p:spPr>
        <p:txBody>
          <a:bodyPr wrap="square"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Brief</a:t>
            </a:r>
            <a:endParaRPr lang="en-US" sz="1100" dirty="0"/>
          </a:p>
        </p:txBody>
      </p:sp>
      <p:sp>
        <p:nvSpPr>
          <p:cNvPr id="7" name="Text 5"/>
          <p:cNvSpPr/>
          <p:nvPr/>
        </p:nvSpPr>
        <p:spPr>
          <a:xfrm>
            <a:off x="1508760" y="1371600"/>
            <a:ext cx="274320" cy="274320"/>
          </a:xfrm>
          <a:prstGeom prst="rect">
            <a:avLst/>
          </a:prstGeom>
          <a:noFill/>
          <a:ln/>
        </p:spPr>
        <p:txBody>
          <a:bodyPr wrap="square" rtlCol="0" anchor="ctr"/>
          <a:lstStyle/>
          <a:p>
            <a:pPr algn="ctr" indent="0" marL="0">
              <a:buNone/>
            </a:pPr>
            <a:r>
              <a:rPr lang="en-US" sz="1000" dirty="0">
                <a:solidFill>
                  <a:srgbClr val="94A3B8"/>
                </a:solidFill>
              </a:rPr>
              <a:t>▶</a:t>
            </a:r>
            <a:endParaRPr lang="en-US" sz="1000" dirty="0"/>
          </a:p>
        </p:txBody>
      </p:sp>
      <p:sp>
        <p:nvSpPr>
          <p:cNvPr id="8" name="Shape 6"/>
          <p:cNvSpPr/>
          <p:nvPr/>
        </p:nvSpPr>
        <p:spPr>
          <a:xfrm>
            <a:off x="1783080" y="1280160"/>
            <a:ext cx="1188720" cy="457200"/>
          </a:xfrm>
          <a:prstGeom prst="roundRect">
            <a:avLst>
              <a:gd name="adj" fmla="val 16000"/>
            </a:avLst>
          </a:prstGeom>
          <a:solidFill>
            <a:srgbClr val="8B5CF6"/>
          </a:solidFill>
          <a:ln/>
        </p:spPr>
      </p:sp>
      <p:sp>
        <p:nvSpPr>
          <p:cNvPr id="9" name="Text 7"/>
          <p:cNvSpPr/>
          <p:nvPr/>
        </p:nvSpPr>
        <p:spPr>
          <a:xfrm>
            <a:off x="1783080" y="1280160"/>
            <a:ext cx="1188720" cy="457200"/>
          </a:xfrm>
          <a:prstGeom prst="rect">
            <a:avLst/>
          </a:prstGeom>
          <a:noFill/>
          <a:ln/>
        </p:spPr>
        <p:txBody>
          <a:bodyPr wrap="square"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PRD</a:t>
            </a:r>
            <a:endParaRPr lang="en-US" sz="1100" dirty="0"/>
          </a:p>
        </p:txBody>
      </p:sp>
      <p:sp>
        <p:nvSpPr>
          <p:cNvPr id="10" name="Text 8"/>
          <p:cNvSpPr/>
          <p:nvPr/>
        </p:nvSpPr>
        <p:spPr>
          <a:xfrm>
            <a:off x="2971800" y="1371600"/>
            <a:ext cx="274320" cy="274320"/>
          </a:xfrm>
          <a:prstGeom prst="rect">
            <a:avLst/>
          </a:prstGeom>
          <a:noFill/>
          <a:ln/>
        </p:spPr>
        <p:txBody>
          <a:bodyPr wrap="square" rtlCol="0" anchor="ctr"/>
          <a:lstStyle/>
          <a:p>
            <a:pPr algn="ctr" indent="0" marL="0">
              <a:buNone/>
            </a:pPr>
            <a:r>
              <a:rPr lang="en-US" sz="1000" dirty="0">
                <a:solidFill>
                  <a:srgbClr val="94A3B8"/>
                </a:solidFill>
              </a:rPr>
              <a:t>▶</a:t>
            </a:r>
            <a:endParaRPr lang="en-US" sz="1000" dirty="0"/>
          </a:p>
        </p:txBody>
      </p:sp>
      <p:sp>
        <p:nvSpPr>
          <p:cNvPr id="11" name="Shape 9"/>
          <p:cNvSpPr/>
          <p:nvPr/>
        </p:nvSpPr>
        <p:spPr>
          <a:xfrm>
            <a:off x="3246120" y="1280160"/>
            <a:ext cx="1188720" cy="457200"/>
          </a:xfrm>
          <a:prstGeom prst="roundRect">
            <a:avLst>
              <a:gd name="adj" fmla="val 16000"/>
            </a:avLst>
          </a:prstGeom>
          <a:solidFill>
            <a:srgbClr val="10B981"/>
          </a:solidFill>
          <a:ln/>
        </p:spPr>
      </p:sp>
      <p:sp>
        <p:nvSpPr>
          <p:cNvPr id="12" name="Text 10"/>
          <p:cNvSpPr/>
          <p:nvPr/>
        </p:nvSpPr>
        <p:spPr>
          <a:xfrm>
            <a:off x="3246120" y="1280160"/>
            <a:ext cx="1188720" cy="457200"/>
          </a:xfrm>
          <a:prstGeom prst="rect">
            <a:avLst/>
          </a:prstGeom>
          <a:noFill/>
          <a:ln/>
        </p:spPr>
        <p:txBody>
          <a:bodyPr wrap="square"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Arch</a:t>
            </a:r>
            <a:endParaRPr lang="en-US" sz="1100" dirty="0"/>
          </a:p>
        </p:txBody>
      </p:sp>
      <p:sp>
        <p:nvSpPr>
          <p:cNvPr id="13" name="Text 11"/>
          <p:cNvSpPr/>
          <p:nvPr/>
        </p:nvSpPr>
        <p:spPr>
          <a:xfrm>
            <a:off x="4434840" y="1371600"/>
            <a:ext cx="274320" cy="274320"/>
          </a:xfrm>
          <a:prstGeom prst="rect">
            <a:avLst/>
          </a:prstGeom>
          <a:noFill/>
          <a:ln/>
        </p:spPr>
        <p:txBody>
          <a:bodyPr wrap="square" rtlCol="0" anchor="ctr"/>
          <a:lstStyle/>
          <a:p>
            <a:pPr algn="ctr" indent="0" marL="0">
              <a:buNone/>
            </a:pPr>
            <a:r>
              <a:rPr lang="en-US" sz="1000" dirty="0">
                <a:solidFill>
                  <a:srgbClr val="94A3B8"/>
                </a:solidFill>
              </a:rPr>
              <a:t>▶</a:t>
            </a:r>
            <a:endParaRPr lang="en-US" sz="1000" dirty="0"/>
          </a:p>
        </p:txBody>
      </p:sp>
      <p:sp>
        <p:nvSpPr>
          <p:cNvPr id="14" name="Shape 12"/>
          <p:cNvSpPr/>
          <p:nvPr/>
        </p:nvSpPr>
        <p:spPr>
          <a:xfrm>
            <a:off x="4709160" y="1280160"/>
            <a:ext cx="1188720" cy="457200"/>
          </a:xfrm>
          <a:prstGeom prst="roundRect">
            <a:avLst>
              <a:gd name="adj" fmla="val 16000"/>
            </a:avLst>
          </a:prstGeom>
          <a:solidFill>
            <a:srgbClr val="F59E0B"/>
          </a:solidFill>
          <a:ln/>
        </p:spPr>
      </p:sp>
      <p:sp>
        <p:nvSpPr>
          <p:cNvPr id="15" name="Text 13"/>
          <p:cNvSpPr/>
          <p:nvPr/>
        </p:nvSpPr>
        <p:spPr>
          <a:xfrm>
            <a:off x="4709160" y="1280160"/>
            <a:ext cx="1188720" cy="457200"/>
          </a:xfrm>
          <a:prstGeom prst="rect">
            <a:avLst/>
          </a:prstGeom>
          <a:noFill/>
          <a:ln/>
        </p:spPr>
        <p:txBody>
          <a:bodyPr wrap="square"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Epics</a:t>
            </a:r>
            <a:endParaRPr lang="en-US" sz="1100" dirty="0"/>
          </a:p>
        </p:txBody>
      </p:sp>
      <p:sp>
        <p:nvSpPr>
          <p:cNvPr id="16" name="Text 14"/>
          <p:cNvSpPr/>
          <p:nvPr/>
        </p:nvSpPr>
        <p:spPr>
          <a:xfrm>
            <a:off x="5897880" y="1371600"/>
            <a:ext cx="274320" cy="274320"/>
          </a:xfrm>
          <a:prstGeom prst="rect">
            <a:avLst/>
          </a:prstGeom>
          <a:noFill/>
          <a:ln/>
        </p:spPr>
        <p:txBody>
          <a:bodyPr wrap="square" rtlCol="0" anchor="ctr"/>
          <a:lstStyle/>
          <a:p>
            <a:pPr algn="ctr" indent="0" marL="0">
              <a:buNone/>
            </a:pPr>
            <a:r>
              <a:rPr lang="en-US" sz="1000" dirty="0">
                <a:solidFill>
                  <a:srgbClr val="94A3B8"/>
                </a:solidFill>
              </a:rPr>
              <a:t>▶</a:t>
            </a:r>
            <a:endParaRPr lang="en-US" sz="1000" dirty="0"/>
          </a:p>
        </p:txBody>
      </p:sp>
      <p:sp>
        <p:nvSpPr>
          <p:cNvPr id="17" name="Shape 15"/>
          <p:cNvSpPr/>
          <p:nvPr/>
        </p:nvSpPr>
        <p:spPr>
          <a:xfrm>
            <a:off x="6172200" y="1280160"/>
            <a:ext cx="1188720" cy="457200"/>
          </a:xfrm>
          <a:prstGeom prst="roundRect">
            <a:avLst>
              <a:gd name="adj" fmla="val 16000"/>
            </a:avLst>
          </a:prstGeom>
          <a:solidFill>
            <a:srgbClr val="EF4444"/>
          </a:solidFill>
          <a:ln/>
        </p:spPr>
      </p:sp>
      <p:sp>
        <p:nvSpPr>
          <p:cNvPr id="18" name="Text 16"/>
          <p:cNvSpPr/>
          <p:nvPr/>
        </p:nvSpPr>
        <p:spPr>
          <a:xfrm>
            <a:off x="6172200" y="1280160"/>
            <a:ext cx="1188720" cy="457200"/>
          </a:xfrm>
          <a:prstGeom prst="rect">
            <a:avLst/>
          </a:prstGeom>
          <a:noFill/>
          <a:ln/>
        </p:spPr>
        <p:txBody>
          <a:bodyPr wrap="square"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Stories</a:t>
            </a:r>
            <a:endParaRPr lang="en-US" sz="1100" dirty="0"/>
          </a:p>
        </p:txBody>
      </p:sp>
      <p:sp>
        <p:nvSpPr>
          <p:cNvPr id="19" name="Text 17"/>
          <p:cNvSpPr/>
          <p:nvPr/>
        </p:nvSpPr>
        <p:spPr>
          <a:xfrm>
            <a:off x="7360920" y="1371600"/>
            <a:ext cx="274320" cy="274320"/>
          </a:xfrm>
          <a:prstGeom prst="rect">
            <a:avLst/>
          </a:prstGeom>
          <a:noFill/>
          <a:ln/>
        </p:spPr>
        <p:txBody>
          <a:bodyPr wrap="square" rtlCol="0" anchor="ctr"/>
          <a:lstStyle/>
          <a:p>
            <a:pPr algn="ctr" indent="0" marL="0">
              <a:buNone/>
            </a:pPr>
            <a:r>
              <a:rPr lang="en-US" sz="1000" dirty="0">
                <a:solidFill>
                  <a:srgbClr val="94A3B8"/>
                </a:solidFill>
              </a:rPr>
              <a:t>▶</a:t>
            </a:r>
            <a:endParaRPr lang="en-US" sz="1000" dirty="0"/>
          </a:p>
        </p:txBody>
      </p:sp>
      <p:sp>
        <p:nvSpPr>
          <p:cNvPr id="20" name="Shape 18"/>
          <p:cNvSpPr/>
          <p:nvPr/>
        </p:nvSpPr>
        <p:spPr>
          <a:xfrm>
            <a:off x="7635240" y="1280160"/>
            <a:ext cx="1188720" cy="457200"/>
          </a:xfrm>
          <a:prstGeom prst="roundRect">
            <a:avLst>
              <a:gd name="adj" fmla="val 16000"/>
            </a:avLst>
          </a:prstGeom>
          <a:solidFill>
            <a:srgbClr val="EC4899"/>
          </a:solidFill>
          <a:ln/>
        </p:spPr>
      </p:sp>
      <p:sp>
        <p:nvSpPr>
          <p:cNvPr id="21" name="Text 19"/>
          <p:cNvSpPr/>
          <p:nvPr/>
        </p:nvSpPr>
        <p:spPr>
          <a:xfrm>
            <a:off x="7635240" y="1280160"/>
            <a:ext cx="1188720" cy="457200"/>
          </a:xfrm>
          <a:prstGeom prst="rect">
            <a:avLst/>
          </a:prstGeom>
          <a:noFill/>
          <a:ln/>
        </p:spPr>
        <p:txBody>
          <a:bodyPr wrap="square"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Code</a:t>
            </a:r>
            <a:endParaRPr lang="en-US" sz="1100" dirty="0"/>
          </a:p>
        </p:txBody>
      </p:sp>
      <p:sp>
        <p:nvSpPr>
          <p:cNvPr id="22" name="Text 20"/>
          <p:cNvSpPr/>
          <p:nvPr/>
        </p:nvSpPr>
        <p:spPr>
          <a:xfrm>
            <a:off x="457200" y="1783080"/>
            <a:ext cx="8229600" cy="228600"/>
          </a:xfrm>
          <a:prstGeom prst="rect">
            <a:avLst/>
          </a:prstGeom>
          <a:noFill/>
          <a:ln/>
        </p:spPr>
        <p:txBody>
          <a:bodyPr wrap="square" rtlCol="0" anchor="ctr"/>
          <a:lstStyle/>
          <a:p>
            <a:pPr algn="ctr" indent="0" marL="0">
              <a:buNone/>
            </a:pPr>
            <a:r>
              <a:rPr lang="en-US" sz="900" i="1" dirty="0">
                <a:solidFill>
                  <a:srgbClr val="94A3B8"/>
                </a:solidFill>
                <a:latin typeface="Calibri" pitchFamily="34" charset="0"/>
                <a:ea typeface="Calibri" pitchFamily="34" charset="-122"/>
                <a:cs typeface="Calibri" pitchFamily="34" charset="-120"/>
              </a:rPr>
              <a:t>Each document reads and validates against everything that came before it</a:t>
            </a:r>
            <a:endParaRPr lang="en-US" sz="900" dirty="0"/>
          </a:p>
        </p:txBody>
      </p:sp>
      <p:sp>
        <p:nvSpPr>
          <p:cNvPr id="23" name="Shape 21"/>
          <p:cNvSpPr/>
          <p:nvPr/>
        </p:nvSpPr>
        <p:spPr>
          <a:xfrm>
            <a:off x="457200" y="2148840"/>
            <a:ext cx="8229600" cy="73152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24" name="Shape 22"/>
          <p:cNvSpPr/>
          <p:nvPr/>
        </p:nvSpPr>
        <p:spPr>
          <a:xfrm>
            <a:off x="457200" y="2148840"/>
            <a:ext cx="54864" cy="731520"/>
          </a:xfrm>
          <a:prstGeom prst="rect">
            <a:avLst/>
          </a:prstGeom>
          <a:solidFill>
            <a:srgbClr val="3B82F6"/>
          </a:solidFill>
          <a:ln/>
        </p:spPr>
      </p:sp>
      <p:sp>
        <p:nvSpPr>
          <p:cNvPr id="25" name="Text 23"/>
          <p:cNvSpPr/>
          <p:nvPr/>
        </p:nvSpPr>
        <p:spPr>
          <a:xfrm>
            <a:off x="685800" y="2176272"/>
            <a:ext cx="7772400" cy="22860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1. Predecessor Loading</a:t>
            </a:r>
            <a:endParaRPr lang="en-US" sz="1200" dirty="0"/>
          </a:p>
        </p:txBody>
      </p:sp>
      <p:sp>
        <p:nvSpPr>
          <p:cNvPr id="26" name="Text 24"/>
          <p:cNvSpPr/>
          <p:nvPr/>
        </p:nvSpPr>
        <p:spPr>
          <a:xfrm>
            <a:off x="685800" y="2423160"/>
            <a:ext cx="7772400" cy="411480"/>
          </a:xfrm>
          <a:prstGeom prst="rect">
            <a:avLst/>
          </a:prstGeom>
          <a:noFill/>
          <a:ln/>
        </p:spPr>
        <p:txBody>
          <a:bodyPr wrap="square" lIns="0" tIns="0" rIns="0" bIns="0" rtlCol="0" anchor="t"/>
          <a:lstStyle/>
          <a:p>
            <a:pPr indent="0" marL="0">
              <a:buNone/>
            </a:pPr>
            <a:r>
              <a:rPr lang="en-US" sz="900" dirty="0">
                <a:solidFill>
                  <a:srgbClr val="94A3B8"/>
                </a:solidFill>
                <a:latin typeface="Calibri" pitchFamily="34" charset="0"/>
                <a:ea typeface="Calibri" pitchFamily="34" charset="-122"/>
                <a:cs typeface="Calibri" pitchFamily="34" charset="-120"/>
              </a:rPr>
              <a:t>When an agent creates a document, it first loads ALL predecessor documents into context. The Architect reads both the Brief and PRD. The SM reads PRD, Architecture, and UX spec. This ensures every decision is informed by what came before — the agent can’t make decisions that contradict earlier artifacts.</a:t>
            </a:r>
            <a:endParaRPr lang="en-US" sz="900" dirty="0"/>
          </a:p>
        </p:txBody>
      </p:sp>
      <p:sp>
        <p:nvSpPr>
          <p:cNvPr id="27" name="Shape 25"/>
          <p:cNvSpPr/>
          <p:nvPr/>
        </p:nvSpPr>
        <p:spPr>
          <a:xfrm>
            <a:off x="457200" y="2971800"/>
            <a:ext cx="8229600" cy="73152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28" name="Shape 26"/>
          <p:cNvSpPr/>
          <p:nvPr/>
        </p:nvSpPr>
        <p:spPr>
          <a:xfrm>
            <a:off x="457200" y="2971800"/>
            <a:ext cx="54864" cy="731520"/>
          </a:xfrm>
          <a:prstGeom prst="rect">
            <a:avLst/>
          </a:prstGeom>
          <a:solidFill>
            <a:srgbClr val="10B981"/>
          </a:solidFill>
          <a:ln/>
        </p:spPr>
      </p:sp>
      <p:sp>
        <p:nvSpPr>
          <p:cNvPr id="29" name="Text 27"/>
          <p:cNvSpPr/>
          <p:nvPr/>
        </p:nvSpPr>
        <p:spPr>
          <a:xfrm>
            <a:off x="685800" y="2999232"/>
            <a:ext cx="7772400" cy="22860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2. Checklist Validation</a:t>
            </a:r>
            <a:endParaRPr lang="en-US" sz="1200" dirty="0"/>
          </a:p>
        </p:txBody>
      </p:sp>
      <p:sp>
        <p:nvSpPr>
          <p:cNvPr id="30" name="Text 28"/>
          <p:cNvSpPr/>
          <p:nvPr/>
        </p:nvSpPr>
        <p:spPr>
          <a:xfrm>
            <a:off x="685800" y="3246120"/>
            <a:ext cx="7772400" cy="411480"/>
          </a:xfrm>
          <a:prstGeom prst="rect">
            <a:avLst/>
          </a:prstGeom>
          <a:noFill/>
          <a:ln/>
        </p:spPr>
        <p:txBody>
          <a:bodyPr wrap="square" lIns="0" tIns="0" rIns="0" bIns="0" rtlCol="0" anchor="t"/>
          <a:lstStyle/>
          <a:p>
            <a:pPr indent="0" marL="0">
              <a:buNone/>
            </a:pPr>
            <a:r>
              <a:rPr lang="en-US" sz="900" dirty="0">
                <a:solidFill>
                  <a:srgbClr val="94A3B8"/>
                </a:solidFill>
                <a:latin typeface="Calibri" pitchFamily="34" charset="0"/>
                <a:ea typeface="Calibri" pitchFamily="34" charset="-122"/>
                <a:cs typeface="Calibri" pitchFamily="34" charset="-120"/>
              </a:rPr>
              <a:t>Every BMAD workflow includes a checklist.md file that the agent runs against the output. The checklist verifies: all predecessor requirements are addressed, no contradictions exist, required sections are complete, acceptance criteria are traceable to requirements. A story can’t be created without referencing the epic and architecture.</a:t>
            </a:r>
            <a:endParaRPr lang="en-US" sz="900" dirty="0"/>
          </a:p>
        </p:txBody>
      </p:sp>
      <p:sp>
        <p:nvSpPr>
          <p:cNvPr id="31" name="Shape 29"/>
          <p:cNvSpPr/>
          <p:nvPr/>
        </p:nvSpPr>
        <p:spPr>
          <a:xfrm>
            <a:off x="457200" y="3794760"/>
            <a:ext cx="8229600" cy="73152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32" name="Shape 30"/>
          <p:cNvSpPr/>
          <p:nvPr/>
        </p:nvSpPr>
        <p:spPr>
          <a:xfrm>
            <a:off x="457200" y="3794760"/>
            <a:ext cx="54864" cy="731520"/>
          </a:xfrm>
          <a:prstGeom prst="rect">
            <a:avLst/>
          </a:prstGeom>
          <a:solidFill>
            <a:srgbClr val="EF4444"/>
          </a:solidFill>
          <a:ln/>
        </p:spPr>
      </p:sp>
      <p:sp>
        <p:nvSpPr>
          <p:cNvPr id="33" name="Text 31"/>
          <p:cNvSpPr/>
          <p:nvPr/>
        </p:nvSpPr>
        <p:spPr>
          <a:xfrm>
            <a:off x="685800" y="3822192"/>
            <a:ext cx="7772400" cy="228600"/>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3. Adversarial Review</a:t>
            </a:r>
            <a:endParaRPr lang="en-US" sz="1200" dirty="0"/>
          </a:p>
        </p:txBody>
      </p:sp>
      <p:sp>
        <p:nvSpPr>
          <p:cNvPr id="34" name="Text 32"/>
          <p:cNvSpPr/>
          <p:nvPr/>
        </p:nvSpPr>
        <p:spPr>
          <a:xfrm>
            <a:off x="685800" y="4069080"/>
            <a:ext cx="7772400" cy="411480"/>
          </a:xfrm>
          <a:prstGeom prst="rect">
            <a:avLst/>
          </a:prstGeom>
          <a:noFill/>
          <a:ln/>
        </p:spPr>
        <p:txBody>
          <a:bodyPr wrap="square" lIns="0" tIns="0" rIns="0" bIns="0" rtlCol="0" anchor="t"/>
          <a:lstStyle/>
          <a:p>
            <a:pPr indent="0" marL="0">
              <a:buNone/>
            </a:pPr>
            <a:r>
              <a:rPr lang="en-US" sz="900" dirty="0">
                <a:solidFill>
                  <a:srgbClr val="94A3B8"/>
                </a:solidFill>
                <a:latin typeface="Calibri" pitchFamily="34" charset="0"/>
                <a:ea typeface="Calibri" pitchFamily="34" charset="-122"/>
                <a:cs typeface="Calibri" pitchFamily="34" charset="-120"/>
              </a:rPr>
              <a:t>The agent deliberately tries to find problems in its own output. BMAD’s review-adversarial-general task challenges the document: Does this contradict the architecture? Are there requirements not covered? Is there scope creep? Does this match the PRD? The adversarial mode is opt-in but strongly recommended for every artifact.</a:t>
            </a:r>
            <a:endParaRPr lang="en-US" sz="900" dirty="0"/>
          </a:p>
        </p:txBody>
      </p:sp>
      <p:sp>
        <p:nvSpPr>
          <p:cNvPr id="35" name="Text 33"/>
          <p:cNvSpPr/>
          <p:nvPr/>
        </p:nvSpPr>
        <p:spPr>
          <a:xfrm>
            <a:off x="457200" y="4663440"/>
            <a:ext cx="8229600" cy="274320"/>
          </a:xfrm>
          <a:prstGeom prst="rect">
            <a:avLst/>
          </a:prstGeom>
          <a:noFill/>
          <a:ln/>
        </p:spPr>
        <p:txBody>
          <a:bodyPr wrap="square" rtlCol="0" anchor="ctr"/>
          <a:lstStyle/>
          <a:p>
            <a:pPr algn="ctr" indent="0" marL="0">
              <a:buNone/>
            </a:pPr>
            <a:r>
              <a:rPr lang="en-US" sz="1000" i="1" dirty="0">
                <a:solidFill>
                  <a:srgbClr val="F59E0B"/>
                </a:solidFill>
                <a:latin typeface="Calibri" pitchFamily="34" charset="0"/>
                <a:ea typeface="Calibri" pitchFamily="34" charset="-122"/>
                <a:cs typeface="Calibri" pitchFamily="34" charset="-120"/>
              </a:rPr>
              <a:t>Verification is not a phase at the end — it’s embedded in every step of the development process</a:t>
            </a:r>
            <a:endParaRPr lang="en-US" sz="1000" dirty="0"/>
          </a:p>
        </p:txBody>
      </p:sp>
      <p:sp>
        <p:nvSpPr>
          <p:cNvPr id="36" name="Text 34"/>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95 / 100</a:t>
            </a:r>
            <a:endParaRPr lang="en-US" sz="800"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name="Slide 96">
    <p:bg>
      <p:bgPr>
        <a:solidFill>
          <a:srgbClr val="F8FAFC"/>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Shape 1"/>
          <p:cNvSpPr/>
          <p:nvPr/>
        </p:nvSpPr>
        <p:spPr>
          <a:xfrm>
            <a:off x="0" y="54864"/>
            <a:ext cx="9144000" cy="822960"/>
          </a:xfrm>
          <a:prstGeom prst="rect">
            <a:avLst/>
          </a:prstGeom>
          <a:solidFill>
            <a:srgbClr val="0F1B2D"/>
          </a:solidFill>
          <a:ln/>
        </p:spPr>
      </p:sp>
      <p:sp>
        <p:nvSpPr>
          <p:cNvPr id="4" name="Text 2"/>
          <p:cNvSpPr/>
          <p:nvPr/>
        </p:nvSpPr>
        <p:spPr>
          <a:xfrm>
            <a:off x="548640" y="109728"/>
            <a:ext cx="8229600" cy="731520"/>
          </a:xfrm>
          <a:prstGeom prst="rect">
            <a:avLst/>
          </a:prstGeom>
          <a:noFill/>
          <a:ln/>
        </p:spPr>
        <p:txBody>
          <a:bodyPr wrap="square" lIns="0" tIns="0" rIns="0" bIns="0" rtlCol="0" anchor="ctr"/>
          <a:lstStyle/>
          <a:p>
            <a:pPr indent="0" marL="0">
              <a:buNone/>
            </a:pPr>
            <a:r>
              <a:rPr lang="en-US" sz="2600" b="1" dirty="0">
                <a:solidFill>
                  <a:srgbClr val="FFFFFF"/>
                </a:solidFill>
                <a:latin typeface="Georgia" pitchFamily="34" charset="0"/>
                <a:ea typeface="Georgia" pitchFamily="34" charset="-122"/>
                <a:cs typeface="Georgia" pitchFamily="34" charset="-120"/>
              </a:rPr>
              <a:t>Change Propagation: Top-Down</a:t>
            </a:r>
            <a:endParaRPr lang="en-US" sz="2600" dirty="0"/>
          </a:p>
        </p:txBody>
      </p:sp>
      <p:sp>
        <p:nvSpPr>
          <p:cNvPr id="5" name="Text 3"/>
          <p:cNvSpPr/>
          <p:nvPr/>
        </p:nvSpPr>
        <p:spPr>
          <a:xfrm>
            <a:off x="457200" y="914400"/>
            <a:ext cx="8229600" cy="274320"/>
          </a:xfrm>
          <a:prstGeom prst="rect">
            <a:avLst/>
          </a:prstGeom>
          <a:noFill/>
          <a:ln/>
        </p:spPr>
        <p:txBody>
          <a:bodyPr wrap="square" lIns="0" tIns="0" rIns="0" bIns="0" rtlCol="0" anchor="ctr"/>
          <a:lstStyle/>
          <a:p>
            <a:pPr indent="0" marL="0">
              <a:buNone/>
            </a:pPr>
            <a:r>
              <a:rPr lang="en-US" sz="1200" dirty="0">
                <a:solidFill>
                  <a:srgbClr val="1E293B"/>
                </a:solidFill>
                <a:latin typeface="Calibri" pitchFamily="34" charset="0"/>
                <a:ea typeface="Calibri" pitchFamily="34" charset="-122"/>
                <a:cs typeface="Calibri" pitchFamily="34" charset="-120"/>
              </a:rPr>
              <a:t>When a requirement changes — how it flows down through the entire chain</a:t>
            </a:r>
            <a:endParaRPr lang="en-US" sz="1200" dirty="0"/>
          </a:p>
        </p:txBody>
      </p:sp>
      <p:sp>
        <p:nvSpPr>
          <p:cNvPr id="6" name="Shape 4"/>
          <p:cNvSpPr/>
          <p:nvPr/>
        </p:nvSpPr>
        <p:spPr>
          <a:xfrm>
            <a:off x="457200" y="1371600"/>
            <a:ext cx="411480" cy="411480"/>
          </a:xfrm>
          <a:prstGeom prst="ellipse">
            <a:avLst/>
          </a:prstGeom>
          <a:solidFill>
            <a:srgbClr val="EF4444"/>
          </a:solidFill>
          <a:ln/>
        </p:spPr>
      </p:sp>
      <p:sp>
        <p:nvSpPr>
          <p:cNvPr id="7" name="Text 5"/>
          <p:cNvSpPr/>
          <p:nvPr/>
        </p:nvSpPr>
        <p:spPr>
          <a:xfrm>
            <a:off x="457200" y="1371600"/>
            <a:ext cx="411480" cy="411480"/>
          </a:xfrm>
          <a:prstGeom prst="rect">
            <a:avLst/>
          </a:prstGeom>
          <a:noFill/>
          <a:ln/>
        </p:spPr>
        <p:txBody>
          <a:bodyPr wrap="square" rtlCol="0" anchor="ctr"/>
          <a:lstStyle/>
          <a:p>
            <a:pPr algn="ctr" indent="0" marL="0">
              <a:buNone/>
            </a:pPr>
            <a:r>
              <a:rPr lang="en-US" sz="1600" b="1" dirty="0">
                <a:solidFill>
                  <a:srgbClr val="FFFFFF"/>
                </a:solidFill>
                <a:latin typeface="Calibri" pitchFamily="34" charset="0"/>
                <a:ea typeface="Calibri" pitchFamily="34" charset="-122"/>
                <a:cs typeface="Calibri" pitchFamily="34" charset="-120"/>
              </a:rPr>
              <a:t>1</a:t>
            </a:r>
            <a:endParaRPr lang="en-US" sz="1600" dirty="0"/>
          </a:p>
        </p:txBody>
      </p:sp>
      <p:sp>
        <p:nvSpPr>
          <p:cNvPr id="8" name="Text 6"/>
          <p:cNvSpPr/>
          <p:nvPr/>
        </p:nvSpPr>
        <p:spPr>
          <a:xfrm>
            <a:off x="1005840" y="1325880"/>
            <a:ext cx="2103120" cy="502920"/>
          </a:xfrm>
          <a:prstGeom prst="rect">
            <a:avLst/>
          </a:prstGeom>
          <a:noFill/>
          <a:ln/>
        </p:spPr>
        <p:txBody>
          <a:bodyPr wrap="square" lIns="0" tIns="0" rIns="0" bIns="0" rtlCol="0" anchor="ctr"/>
          <a:lstStyle/>
          <a:p>
            <a:pPr indent="0" marL="0">
              <a:buNone/>
            </a:pPr>
            <a:r>
              <a:rPr lang="en-US" sz="1200" b="1" dirty="0">
                <a:solidFill>
                  <a:srgbClr val="1E293B"/>
                </a:solidFill>
                <a:latin typeface="Calibri" pitchFamily="34" charset="0"/>
                <a:ea typeface="Calibri" pitchFamily="34" charset="-122"/>
                <a:cs typeface="Calibri" pitchFamily="34" charset="-120"/>
              </a:rPr>
              <a:t>Requirement Changes</a:t>
            </a:r>
            <a:endParaRPr lang="en-US" sz="1200" dirty="0"/>
          </a:p>
        </p:txBody>
      </p:sp>
      <p:sp>
        <p:nvSpPr>
          <p:cNvPr id="9" name="Shape 7"/>
          <p:cNvSpPr/>
          <p:nvPr/>
        </p:nvSpPr>
        <p:spPr>
          <a:xfrm>
            <a:off x="3200400" y="1325880"/>
            <a:ext cx="5577840" cy="548640"/>
          </a:xfrm>
          <a:prstGeom prst="rect">
            <a:avLst/>
          </a:prstGeom>
          <a:solidFill>
            <a:srgbClr val="F8FAFC"/>
          </a:solidFill>
          <a:ln/>
          <a:effectLst>
            <a:outerShdw sx="100000" sy="100000" kx="0" ky="0" algn="bl" rotWithShape="0" blurRad="76200" dist="25400" dir="8100000">
              <a:srgbClr val="000000">
                <a:alpha val="12000"/>
              </a:srgbClr>
            </a:outerShdw>
          </a:effectLst>
        </p:spPr>
      </p:sp>
      <p:sp>
        <p:nvSpPr>
          <p:cNvPr id="10" name="Shape 8"/>
          <p:cNvSpPr/>
          <p:nvPr/>
        </p:nvSpPr>
        <p:spPr>
          <a:xfrm>
            <a:off x="3200400" y="1325880"/>
            <a:ext cx="36576" cy="548640"/>
          </a:xfrm>
          <a:prstGeom prst="rect">
            <a:avLst/>
          </a:prstGeom>
          <a:solidFill>
            <a:srgbClr val="EF4444"/>
          </a:solidFill>
          <a:ln/>
        </p:spPr>
      </p:sp>
      <p:sp>
        <p:nvSpPr>
          <p:cNvPr id="11" name="Text 9"/>
          <p:cNvSpPr/>
          <p:nvPr/>
        </p:nvSpPr>
        <p:spPr>
          <a:xfrm>
            <a:off x="3337560" y="1325880"/>
            <a:ext cx="5303520" cy="54864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System engineer updates the requirement.</a:t>
            </a:r>
            <a:endParaRPr lang="en-US" sz="850" dirty="0"/>
          </a:p>
          <a:p>
            <a:pPr indent="0" marL="0">
              <a:buNone/>
            </a:pPr>
            <a:r>
              <a:rPr lang="en-US" sz="850" dirty="0">
                <a:solidFill>
                  <a:srgbClr val="475569"/>
                </a:solidFill>
                <a:latin typeface="Calibri" pitchFamily="34" charset="0"/>
                <a:ea typeface="Calibri" pitchFamily="34" charset="-122"/>
                <a:cs typeface="Calibri" pitchFamily="34" charset="-120"/>
              </a:rPr>
              <a:t>PM updates the PRD to reflect the change.</a:t>
            </a:r>
            <a:endParaRPr lang="en-US" sz="850" dirty="0"/>
          </a:p>
          <a:p>
            <a:pPr indent="0" marL="0">
              <a:buNone/>
            </a:pPr>
            <a:r>
              <a:rPr lang="en-US" sz="850" dirty="0">
                <a:solidFill>
                  <a:srgbClr val="475569"/>
                </a:solidFill>
                <a:latin typeface="Calibri" pitchFamily="34" charset="0"/>
                <a:ea typeface="Calibri" pitchFamily="34" charset="-122"/>
                <a:cs typeface="Calibri" pitchFamily="34" charset="-120"/>
              </a:rPr>
              <a:t>Run /bmad-bmm-validate-prd to check consistency.</a:t>
            </a:r>
            <a:endParaRPr lang="en-US" sz="850" dirty="0"/>
          </a:p>
        </p:txBody>
      </p:sp>
      <p:sp>
        <p:nvSpPr>
          <p:cNvPr id="12" name="Text 10"/>
          <p:cNvSpPr/>
          <p:nvPr/>
        </p:nvSpPr>
        <p:spPr>
          <a:xfrm>
            <a:off x="548640" y="1801368"/>
            <a:ext cx="228600" cy="182880"/>
          </a:xfrm>
          <a:prstGeom prst="rect">
            <a:avLst/>
          </a:prstGeom>
          <a:noFill/>
          <a:ln/>
        </p:spPr>
        <p:txBody>
          <a:bodyPr wrap="square" rtlCol="0" anchor="ctr"/>
          <a:lstStyle/>
          <a:p>
            <a:pPr algn="ctr" indent="0" marL="0">
              <a:buNone/>
            </a:pPr>
            <a:r>
              <a:rPr lang="en-US" sz="1000" dirty="0">
                <a:solidFill>
                  <a:srgbClr val="EF4444"/>
                </a:solidFill>
              </a:rPr>
              <a:t>▼</a:t>
            </a:r>
            <a:endParaRPr lang="en-US" sz="1000" dirty="0"/>
          </a:p>
        </p:txBody>
      </p:sp>
      <p:sp>
        <p:nvSpPr>
          <p:cNvPr id="13" name="Shape 11"/>
          <p:cNvSpPr/>
          <p:nvPr/>
        </p:nvSpPr>
        <p:spPr>
          <a:xfrm>
            <a:off x="457200" y="2057400"/>
            <a:ext cx="411480" cy="411480"/>
          </a:xfrm>
          <a:prstGeom prst="ellipse">
            <a:avLst/>
          </a:prstGeom>
          <a:solidFill>
            <a:srgbClr val="F59E0B"/>
          </a:solidFill>
          <a:ln/>
        </p:spPr>
      </p:sp>
      <p:sp>
        <p:nvSpPr>
          <p:cNvPr id="14" name="Text 12"/>
          <p:cNvSpPr/>
          <p:nvPr/>
        </p:nvSpPr>
        <p:spPr>
          <a:xfrm>
            <a:off x="457200" y="2057400"/>
            <a:ext cx="411480" cy="411480"/>
          </a:xfrm>
          <a:prstGeom prst="rect">
            <a:avLst/>
          </a:prstGeom>
          <a:noFill/>
          <a:ln/>
        </p:spPr>
        <p:txBody>
          <a:bodyPr wrap="square" rtlCol="0" anchor="ctr"/>
          <a:lstStyle/>
          <a:p>
            <a:pPr algn="ctr" indent="0" marL="0">
              <a:buNone/>
            </a:pPr>
            <a:r>
              <a:rPr lang="en-US" sz="1600" b="1" dirty="0">
                <a:solidFill>
                  <a:srgbClr val="FFFFFF"/>
                </a:solidFill>
                <a:latin typeface="Calibri" pitchFamily="34" charset="0"/>
                <a:ea typeface="Calibri" pitchFamily="34" charset="-122"/>
                <a:cs typeface="Calibri" pitchFamily="34" charset="-120"/>
              </a:rPr>
              <a:t>2</a:t>
            </a:r>
            <a:endParaRPr lang="en-US" sz="1600" dirty="0"/>
          </a:p>
        </p:txBody>
      </p:sp>
      <p:sp>
        <p:nvSpPr>
          <p:cNvPr id="15" name="Text 13"/>
          <p:cNvSpPr/>
          <p:nvPr/>
        </p:nvSpPr>
        <p:spPr>
          <a:xfrm>
            <a:off x="1005840" y="2011680"/>
            <a:ext cx="2103120" cy="502920"/>
          </a:xfrm>
          <a:prstGeom prst="rect">
            <a:avLst/>
          </a:prstGeom>
          <a:noFill/>
          <a:ln/>
        </p:spPr>
        <p:txBody>
          <a:bodyPr wrap="square" lIns="0" tIns="0" rIns="0" bIns="0" rtlCol="0" anchor="ctr"/>
          <a:lstStyle/>
          <a:p>
            <a:pPr indent="0" marL="0">
              <a:buNone/>
            </a:pPr>
            <a:r>
              <a:rPr lang="en-US" sz="1200" b="1" dirty="0">
                <a:solidFill>
                  <a:srgbClr val="1E293B"/>
                </a:solidFill>
                <a:latin typeface="Calibri" pitchFamily="34" charset="0"/>
                <a:ea typeface="Calibri" pitchFamily="34" charset="-122"/>
                <a:cs typeface="Calibri" pitchFamily="34" charset="-120"/>
              </a:rPr>
              <a:t>Architecture Updated</a:t>
            </a:r>
            <a:endParaRPr lang="en-US" sz="1200" dirty="0"/>
          </a:p>
        </p:txBody>
      </p:sp>
      <p:sp>
        <p:nvSpPr>
          <p:cNvPr id="16" name="Shape 14"/>
          <p:cNvSpPr/>
          <p:nvPr/>
        </p:nvSpPr>
        <p:spPr>
          <a:xfrm>
            <a:off x="3200400" y="2011680"/>
            <a:ext cx="5577840" cy="548640"/>
          </a:xfrm>
          <a:prstGeom prst="rect">
            <a:avLst/>
          </a:prstGeom>
          <a:solidFill>
            <a:srgbClr val="F8FAFC"/>
          </a:solidFill>
          <a:ln/>
          <a:effectLst>
            <a:outerShdw sx="100000" sy="100000" kx="0" ky="0" algn="bl" rotWithShape="0" blurRad="76200" dist="25400" dir="8100000">
              <a:srgbClr val="000000">
                <a:alpha val="12000"/>
              </a:srgbClr>
            </a:outerShdw>
          </a:effectLst>
        </p:spPr>
      </p:sp>
      <p:sp>
        <p:nvSpPr>
          <p:cNvPr id="17" name="Shape 15"/>
          <p:cNvSpPr/>
          <p:nvPr/>
        </p:nvSpPr>
        <p:spPr>
          <a:xfrm>
            <a:off x="3200400" y="2011680"/>
            <a:ext cx="36576" cy="548640"/>
          </a:xfrm>
          <a:prstGeom prst="rect">
            <a:avLst/>
          </a:prstGeom>
          <a:solidFill>
            <a:srgbClr val="F59E0B"/>
          </a:solidFill>
          <a:ln/>
        </p:spPr>
      </p:sp>
      <p:sp>
        <p:nvSpPr>
          <p:cNvPr id="18" name="Text 16"/>
          <p:cNvSpPr/>
          <p:nvPr/>
        </p:nvSpPr>
        <p:spPr>
          <a:xfrm>
            <a:off x="3337560" y="2011680"/>
            <a:ext cx="5303520" cy="54864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Architect reviews impacted sections.</a:t>
            </a:r>
            <a:endParaRPr lang="en-US" sz="850" dirty="0"/>
          </a:p>
          <a:p>
            <a:pPr indent="0" marL="0">
              <a:buNone/>
            </a:pPr>
            <a:r>
              <a:rPr lang="en-US" sz="850" dirty="0">
                <a:solidFill>
                  <a:srgbClr val="475569"/>
                </a:solidFill>
                <a:latin typeface="Calibri" pitchFamily="34" charset="0"/>
                <a:ea typeface="Calibri" pitchFamily="34" charset="-122"/>
                <a:cs typeface="Calibri" pitchFamily="34" charset="-120"/>
              </a:rPr>
              <a:t>Update architecture.md if the change affects tech decisions.</a:t>
            </a:r>
            <a:endParaRPr lang="en-US" sz="850" dirty="0"/>
          </a:p>
          <a:p>
            <a:pPr indent="0" marL="0">
              <a:buNone/>
            </a:pPr>
            <a:r>
              <a:rPr lang="en-US" sz="850" dirty="0">
                <a:solidFill>
                  <a:srgbClr val="475569"/>
                </a:solidFill>
                <a:latin typeface="Calibri" pitchFamily="34" charset="0"/>
                <a:ea typeface="Calibri" pitchFamily="34" charset="-122"/>
                <a:cs typeface="Calibri" pitchFamily="34" charset="-120"/>
              </a:rPr>
              <a:t>Run /bmad-bmm-check-implementation-readiness against updated PRD.</a:t>
            </a:r>
            <a:endParaRPr lang="en-US" sz="850" dirty="0"/>
          </a:p>
        </p:txBody>
      </p:sp>
      <p:sp>
        <p:nvSpPr>
          <p:cNvPr id="19" name="Text 17"/>
          <p:cNvSpPr/>
          <p:nvPr/>
        </p:nvSpPr>
        <p:spPr>
          <a:xfrm>
            <a:off x="548640" y="2487168"/>
            <a:ext cx="228600" cy="182880"/>
          </a:xfrm>
          <a:prstGeom prst="rect">
            <a:avLst/>
          </a:prstGeom>
          <a:noFill/>
          <a:ln/>
        </p:spPr>
        <p:txBody>
          <a:bodyPr wrap="square" rtlCol="0" anchor="ctr"/>
          <a:lstStyle/>
          <a:p>
            <a:pPr algn="ctr" indent="0" marL="0">
              <a:buNone/>
            </a:pPr>
            <a:r>
              <a:rPr lang="en-US" sz="1000" dirty="0">
                <a:solidFill>
                  <a:srgbClr val="F59E0B"/>
                </a:solidFill>
              </a:rPr>
              <a:t>▼</a:t>
            </a:r>
            <a:endParaRPr lang="en-US" sz="1000" dirty="0"/>
          </a:p>
        </p:txBody>
      </p:sp>
      <p:sp>
        <p:nvSpPr>
          <p:cNvPr id="20" name="Shape 18"/>
          <p:cNvSpPr/>
          <p:nvPr/>
        </p:nvSpPr>
        <p:spPr>
          <a:xfrm>
            <a:off x="457200" y="2743200"/>
            <a:ext cx="411480" cy="411480"/>
          </a:xfrm>
          <a:prstGeom prst="ellipse">
            <a:avLst/>
          </a:prstGeom>
          <a:solidFill>
            <a:srgbClr val="8B5CF6"/>
          </a:solidFill>
          <a:ln/>
        </p:spPr>
      </p:sp>
      <p:sp>
        <p:nvSpPr>
          <p:cNvPr id="21" name="Text 19"/>
          <p:cNvSpPr/>
          <p:nvPr/>
        </p:nvSpPr>
        <p:spPr>
          <a:xfrm>
            <a:off x="457200" y="2743200"/>
            <a:ext cx="411480" cy="411480"/>
          </a:xfrm>
          <a:prstGeom prst="rect">
            <a:avLst/>
          </a:prstGeom>
          <a:noFill/>
          <a:ln/>
        </p:spPr>
        <p:txBody>
          <a:bodyPr wrap="square" rtlCol="0" anchor="ctr"/>
          <a:lstStyle/>
          <a:p>
            <a:pPr algn="ctr" indent="0" marL="0">
              <a:buNone/>
            </a:pPr>
            <a:r>
              <a:rPr lang="en-US" sz="1600" b="1" dirty="0">
                <a:solidFill>
                  <a:srgbClr val="FFFFFF"/>
                </a:solidFill>
                <a:latin typeface="Calibri" pitchFamily="34" charset="0"/>
                <a:ea typeface="Calibri" pitchFamily="34" charset="-122"/>
                <a:cs typeface="Calibri" pitchFamily="34" charset="-120"/>
              </a:rPr>
              <a:t>3</a:t>
            </a:r>
            <a:endParaRPr lang="en-US" sz="1600" dirty="0"/>
          </a:p>
        </p:txBody>
      </p:sp>
      <p:sp>
        <p:nvSpPr>
          <p:cNvPr id="22" name="Text 20"/>
          <p:cNvSpPr/>
          <p:nvPr/>
        </p:nvSpPr>
        <p:spPr>
          <a:xfrm>
            <a:off x="1005840" y="2697480"/>
            <a:ext cx="2103120" cy="502920"/>
          </a:xfrm>
          <a:prstGeom prst="rect">
            <a:avLst/>
          </a:prstGeom>
          <a:noFill/>
          <a:ln/>
        </p:spPr>
        <p:txBody>
          <a:bodyPr wrap="square" lIns="0" tIns="0" rIns="0" bIns="0" rtlCol="0" anchor="ctr"/>
          <a:lstStyle/>
          <a:p>
            <a:pPr indent="0" marL="0">
              <a:buNone/>
            </a:pPr>
            <a:r>
              <a:rPr lang="en-US" sz="1200" b="1" dirty="0">
                <a:solidFill>
                  <a:srgbClr val="1E293B"/>
                </a:solidFill>
                <a:latin typeface="Calibri" pitchFamily="34" charset="0"/>
                <a:ea typeface="Calibri" pitchFamily="34" charset="-122"/>
                <a:cs typeface="Calibri" pitchFamily="34" charset="-120"/>
              </a:rPr>
              <a:t>UX Design Updated (if UI)</a:t>
            </a:r>
            <a:endParaRPr lang="en-US" sz="1200" dirty="0"/>
          </a:p>
        </p:txBody>
      </p:sp>
      <p:sp>
        <p:nvSpPr>
          <p:cNvPr id="23" name="Shape 21"/>
          <p:cNvSpPr/>
          <p:nvPr/>
        </p:nvSpPr>
        <p:spPr>
          <a:xfrm>
            <a:off x="3200400" y="2697480"/>
            <a:ext cx="5577840" cy="548640"/>
          </a:xfrm>
          <a:prstGeom prst="rect">
            <a:avLst/>
          </a:prstGeom>
          <a:solidFill>
            <a:srgbClr val="F8FAFC"/>
          </a:solidFill>
          <a:ln/>
          <a:effectLst>
            <a:outerShdw sx="100000" sy="100000" kx="0" ky="0" algn="bl" rotWithShape="0" blurRad="76200" dist="25400" dir="8100000">
              <a:srgbClr val="000000">
                <a:alpha val="12000"/>
              </a:srgbClr>
            </a:outerShdw>
          </a:effectLst>
        </p:spPr>
      </p:sp>
      <p:sp>
        <p:nvSpPr>
          <p:cNvPr id="24" name="Shape 22"/>
          <p:cNvSpPr/>
          <p:nvPr/>
        </p:nvSpPr>
        <p:spPr>
          <a:xfrm>
            <a:off x="3200400" y="2697480"/>
            <a:ext cx="36576" cy="548640"/>
          </a:xfrm>
          <a:prstGeom prst="rect">
            <a:avLst/>
          </a:prstGeom>
          <a:solidFill>
            <a:srgbClr val="8B5CF6"/>
          </a:solidFill>
          <a:ln/>
        </p:spPr>
      </p:sp>
      <p:sp>
        <p:nvSpPr>
          <p:cNvPr id="25" name="Text 23"/>
          <p:cNvSpPr/>
          <p:nvPr/>
        </p:nvSpPr>
        <p:spPr>
          <a:xfrm>
            <a:off x="3337560" y="2697480"/>
            <a:ext cx="5303520" cy="54864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UX Designer reviews impacted screens.</a:t>
            </a:r>
            <a:endParaRPr lang="en-US" sz="850" dirty="0"/>
          </a:p>
          <a:p>
            <a:pPr indent="0" marL="0">
              <a:buNone/>
            </a:pPr>
            <a:r>
              <a:rPr lang="en-US" sz="850" dirty="0">
                <a:solidFill>
                  <a:srgbClr val="475569"/>
                </a:solidFill>
                <a:latin typeface="Calibri" pitchFamily="34" charset="0"/>
                <a:ea typeface="Calibri" pitchFamily="34" charset="-122"/>
                <a:cs typeface="Calibri" pitchFamily="34" charset="-120"/>
              </a:rPr>
              <a:t>Update UX spec if user flows are affected.</a:t>
            </a:r>
            <a:endParaRPr lang="en-US" sz="850" dirty="0"/>
          </a:p>
          <a:p>
            <a:pPr indent="0" marL="0">
              <a:buNone/>
            </a:pPr>
            <a:r>
              <a:rPr lang="en-US" sz="850" dirty="0">
                <a:solidFill>
                  <a:srgbClr val="475569"/>
                </a:solidFill>
                <a:latin typeface="Calibri" pitchFamily="34" charset="0"/>
                <a:ea typeface="Calibri" pitchFamily="34" charset="-122"/>
                <a:cs typeface="Calibri" pitchFamily="34" charset="-120"/>
              </a:rPr>
              <a:t>Validate against updated PRD.</a:t>
            </a:r>
            <a:endParaRPr lang="en-US" sz="850" dirty="0"/>
          </a:p>
        </p:txBody>
      </p:sp>
      <p:sp>
        <p:nvSpPr>
          <p:cNvPr id="26" name="Text 24"/>
          <p:cNvSpPr/>
          <p:nvPr/>
        </p:nvSpPr>
        <p:spPr>
          <a:xfrm>
            <a:off x="548640" y="3172968"/>
            <a:ext cx="228600" cy="182880"/>
          </a:xfrm>
          <a:prstGeom prst="rect">
            <a:avLst/>
          </a:prstGeom>
          <a:noFill/>
          <a:ln/>
        </p:spPr>
        <p:txBody>
          <a:bodyPr wrap="square" rtlCol="0" anchor="ctr"/>
          <a:lstStyle/>
          <a:p>
            <a:pPr algn="ctr" indent="0" marL="0">
              <a:buNone/>
            </a:pPr>
            <a:r>
              <a:rPr lang="en-US" sz="1000" dirty="0">
                <a:solidFill>
                  <a:srgbClr val="8B5CF6"/>
                </a:solidFill>
              </a:rPr>
              <a:t>▼</a:t>
            </a:r>
            <a:endParaRPr lang="en-US" sz="1000" dirty="0"/>
          </a:p>
        </p:txBody>
      </p:sp>
      <p:sp>
        <p:nvSpPr>
          <p:cNvPr id="27" name="Shape 25"/>
          <p:cNvSpPr/>
          <p:nvPr/>
        </p:nvSpPr>
        <p:spPr>
          <a:xfrm>
            <a:off x="457200" y="3429000"/>
            <a:ext cx="411480" cy="411480"/>
          </a:xfrm>
          <a:prstGeom prst="ellipse">
            <a:avLst/>
          </a:prstGeom>
          <a:solidFill>
            <a:srgbClr val="3B82F6"/>
          </a:solidFill>
          <a:ln/>
        </p:spPr>
      </p:sp>
      <p:sp>
        <p:nvSpPr>
          <p:cNvPr id="28" name="Text 26"/>
          <p:cNvSpPr/>
          <p:nvPr/>
        </p:nvSpPr>
        <p:spPr>
          <a:xfrm>
            <a:off x="457200" y="3429000"/>
            <a:ext cx="411480" cy="411480"/>
          </a:xfrm>
          <a:prstGeom prst="rect">
            <a:avLst/>
          </a:prstGeom>
          <a:noFill/>
          <a:ln/>
        </p:spPr>
        <p:txBody>
          <a:bodyPr wrap="square" rtlCol="0" anchor="ctr"/>
          <a:lstStyle/>
          <a:p>
            <a:pPr algn="ctr" indent="0" marL="0">
              <a:buNone/>
            </a:pPr>
            <a:r>
              <a:rPr lang="en-US" sz="1600" b="1" dirty="0">
                <a:solidFill>
                  <a:srgbClr val="FFFFFF"/>
                </a:solidFill>
                <a:latin typeface="Calibri" pitchFamily="34" charset="0"/>
                <a:ea typeface="Calibri" pitchFamily="34" charset="-122"/>
                <a:cs typeface="Calibri" pitchFamily="34" charset="-120"/>
              </a:rPr>
              <a:t>4</a:t>
            </a:r>
            <a:endParaRPr lang="en-US" sz="1600" dirty="0"/>
          </a:p>
        </p:txBody>
      </p:sp>
      <p:sp>
        <p:nvSpPr>
          <p:cNvPr id="29" name="Text 27"/>
          <p:cNvSpPr/>
          <p:nvPr/>
        </p:nvSpPr>
        <p:spPr>
          <a:xfrm>
            <a:off x="1005840" y="3383280"/>
            <a:ext cx="2103120" cy="502920"/>
          </a:xfrm>
          <a:prstGeom prst="rect">
            <a:avLst/>
          </a:prstGeom>
          <a:noFill/>
          <a:ln/>
        </p:spPr>
        <p:txBody>
          <a:bodyPr wrap="square" lIns="0" tIns="0" rIns="0" bIns="0" rtlCol="0" anchor="ctr"/>
          <a:lstStyle/>
          <a:p>
            <a:pPr indent="0" marL="0">
              <a:buNone/>
            </a:pPr>
            <a:r>
              <a:rPr lang="en-US" sz="1200" b="1" dirty="0">
                <a:solidFill>
                  <a:srgbClr val="1E293B"/>
                </a:solidFill>
                <a:latin typeface="Calibri" pitchFamily="34" charset="0"/>
                <a:ea typeface="Calibri" pitchFamily="34" charset="-122"/>
                <a:cs typeface="Calibri" pitchFamily="34" charset="-120"/>
              </a:rPr>
              <a:t>Epics &amp; Stories Updated</a:t>
            </a:r>
            <a:endParaRPr lang="en-US" sz="1200" dirty="0"/>
          </a:p>
        </p:txBody>
      </p:sp>
      <p:sp>
        <p:nvSpPr>
          <p:cNvPr id="30" name="Shape 28"/>
          <p:cNvSpPr/>
          <p:nvPr/>
        </p:nvSpPr>
        <p:spPr>
          <a:xfrm>
            <a:off x="3200400" y="3383280"/>
            <a:ext cx="5577840" cy="548640"/>
          </a:xfrm>
          <a:prstGeom prst="rect">
            <a:avLst/>
          </a:prstGeom>
          <a:solidFill>
            <a:srgbClr val="F8FAFC"/>
          </a:solidFill>
          <a:ln/>
          <a:effectLst>
            <a:outerShdw sx="100000" sy="100000" kx="0" ky="0" algn="bl" rotWithShape="0" blurRad="76200" dist="25400" dir="8100000">
              <a:srgbClr val="000000">
                <a:alpha val="12000"/>
              </a:srgbClr>
            </a:outerShdw>
          </a:effectLst>
        </p:spPr>
      </p:sp>
      <p:sp>
        <p:nvSpPr>
          <p:cNvPr id="31" name="Shape 29"/>
          <p:cNvSpPr/>
          <p:nvPr/>
        </p:nvSpPr>
        <p:spPr>
          <a:xfrm>
            <a:off x="3200400" y="3383280"/>
            <a:ext cx="36576" cy="548640"/>
          </a:xfrm>
          <a:prstGeom prst="rect">
            <a:avLst/>
          </a:prstGeom>
          <a:solidFill>
            <a:srgbClr val="3B82F6"/>
          </a:solidFill>
          <a:ln/>
        </p:spPr>
      </p:sp>
      <p:sp>
        <p:nvSpPr>
          <p:cNvPr id="32" name="Text 30"/>
          <p:cNvSpPr/>
          <p:nvPr/>
        </p:nvSpPr>
        <p:spPr>
          <a:xfrm>
            <a:off x="3337560" y="3383280"/>
            <a:ext cx="5303520" cy="54864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PM reviews epics for coverage gaps. Stories with affected AC are flagged.</a:t>
            </a:r>
            <a:endParaRPr lang="en-US" sz="850" dirty="0"/>
          </a:p>
          <a:p>
            <a:pPr indent="0" marL="0">
              <a:buNone/>
            </a:pPr>
            <a:r>
              <a:rPr lang="en-US" sz="850" dirty="0">
                <a:solidFill>
                  <a:srgbClr val="475569"/>
                </a:solidFill>
                <a:latin typeface="Calibri" pitchFamily="34" charset="0"/>
                <a:ea typeface="Calibri" pitchFamily="34" charset="-122"/>
                <a:cs typeface="Calibri" pitchFamily="34" charset="-120"/>
              </a:rPr>
              <a:t>New stories created if needed. Run /bmad-bmm-validate-epics-and-stories.</a:t>
            </a:r>
            <a:endParaRPr lang="en-US" sz="850" dirty="0"/>
          </a:p>
        </p:txBody>
      </p:sp>
      <p:sp>
        <p:nvSpPr>
          <p:cNvPr id="33" name="Text 31"/>
          <p:cNvSpPr/>
          <p:nvPr/>
        </p:nvSpPr>
        <p:spPr>
          <a:xfrm>
            <a:off x="548640" y="3858768"/>
            <a:ext cx="228600" cy="182880"/>
          </a:xfrm>
          <a:prstGeom prst="rect">
            <a:avLst/>
          </a:prstGeom>
          <a:noFill/>
          <a:ln/>
        </p:spPr>
        <p:txBody>
          <a:bodyPr wrap="square" rtlCol="0" anchor="ctr"/>
          <a:lstStyle/>
          <a:p>
            <a:pPr algn="ctr" indent="0" marL="0">
              <a:buNone/>
            </a:pPr>
            <a:r>
              <a:rPr lang="en-US" sz="1000" dirty="0">
                <a:solidFill>
                  <a:srgbClr val="3B82F6"/>
                </a:solidFill>
              </a:rPr>
              <a:t>▼</a:t>
            </a:r>
            <a:endParaRPr lang="en-US" sz="1000" dirty="0"/>
          </a:p>
        </p:txBody>
      </p:sp>
      <p:sp>
        <p:nvSpPr>
          <p:cNvPr id="34" name="Shape 32"/>
          <p:cNvSpPr/>
          <p:nvPr/>
        </p:nvSpPr>
        <p:spPr>
          <a:xfrm>
            <a:off x="457200" y="4114800"/>
            <a:ext cx="411480" cy="411480"/>
          </a:xfrm>
          <a:prstGeom prst="ellipse">
            <a:avLst/>
          </a:prstGeom>
          <a:solidFill>
            <a:srgbClr val="10B981"/>
          </a:solidFill>
          <a:ln/>
        </p:spPr>
      </p:sp>
      <p:sp>
        <p:nvSpPr>
          <p:cNvPr id="35" name="Text 33"/>
          <p:cNvSpPr/>
          <p:nvPr/>
        </p:nvSpPr>
        <p:spPr>
          <a:xfrm>
            <a:off x="457200" y="4114800"/>
            <a:ext cx="411480" cy="411480"/>
          </a:xfrm>
          <a:prstGeom prst="rect">
            <a:avLst/>
          </a:prstGeom>
          <a:noFill/>
          <a:ln/>
        </p:spPr>
        <p:txBody>
          <a:bodyPr wrap="square" rtlCol="0" anchor="ctr"/>
          <a:lstStyle/>
          <a:p>
            <a:pPr algn="ctr" indent="0" marL="0">
              <a:buNone/>
            </a:pPr>
            <a:r>
              <a:rPr lang="en-US" sz="1600" b="1" dirty="0">
                <a:solidFill>
                  <a:srgbClr val="FFFFFF"/>
                </a:solidFill>
                <a:latin typeface="Calibri" pitchFamily="34" charset="0"/>
                <a:ea typeface="Calibri" pitchFamily="34" charset="-122"/>
                <a:cs typeface="Calibri" pitchFamily="34" charset="-120"/>
              </a:rPr>
              <a:t>5</a:t>
            </a:r>
            <a:endParaRPr lang="en-US" sz="1600" dirty="0"/>
          </a:p>
        </p:txBody>
      </p:sp>
      <p:sp>
        <p:nvSpPr>
          <p:cNvPr id="36" name="Text 34"/>
          <p:cNvSpPr/>
          <p:nvPr/>
        </p:nvSpPr>
        <p:spPr>
          <a:xfrm>
            <a:off x="1005840" y="4069080"/>
            <a:ext cx="2103120" cy="502920"/>
          </a:xfrm>
          <a:prstGeom prst="rect">
            <a:avLst/>
          </a:prstGeom>
          <a:noFill/>
          <a:ln/>
        </p:spPr>
        <p:txBody>
          <a:bodyPr wrap="square" lIns="0" tIns="0" rIns="0" bIns="0" rtlCol="0" anchor="ctr"/>
          <a:lstStyle/>
          <a:p>
            <a:pPr indent="0" marL="0">
              <a:buNone/>
            </a:pPr>
            <a:r>
              <a:rPr lang="en-US" sz="1200" b="1" dirty="0">
                <a:solidFill>
                  <a:srgbClr val="1E293B"/>
                </a:solidFill>
                <a:latin typeface="Calibri" pitchFamily="34" charset="0"/>
                <a:ea typeface="Calibri" pitchFamily="34" charset="-122"/>
                <a:cs typeface="Calibri" pitchFamily="34" charset="-120"/>
              </a:rPr>
              <a:t>Tests Updated</a:t>
            </a:r>
            <a:endParaRPr lang="en-US" sz="1200" dirty="0"/>
          </a:p>
        </p:txBody>
      </p:sp>
      <p:sp>
        <p:nvSpPr>
          <p:cNvPr id="37" name="Shape 35"/>
          <p:cNvSpPr/>
          <p:nvPr/>
        </p:nvSpPr>
        <p:spPr>
          <a:xfrm>
            <a:off x="3200400" y="4069080"/>
            <a:ext cx="5577840" cy="548640"/>
          </a:xfrm>
          <a:prstGeom prst="rect">
            <a:avLst/>
          </a:prstGeom>
          <a:solidFill>
            <a:srgbClr val="F8FAFC"/>
          </a:solidFill>
          <a:ln/>
          <a:effectLst>
            <a:outerShdw sx="100000" sy="100000" kx="0" ky="0" algn="bl" rotWithShape="0" blurRad="76200" dist="25400" dir="8100000">
              <a:srgbClr val="000000">
                <a:alpha val="12000"/>
              </a:srgbClr>
            </a:outerShdw>
          </a:effectLst>
        </p:spPr>
      </p:sp>
      <p:sp>
        <p:nvSpPr>
          <p:cNvPr id="38" name="Shape 36"/>
          <p:cNvSpPr/>
          <p:nvPr/>
        </p:nvSpPr>
        <p:spPr>
          <a:xfrm>
            <a:off x="3200400" y="4069080"/>
            <a:ext cx="36576" cy="548640"/>
          </a:xfrm>
          <a:prstGeom prst="rect">
            <a:avLst/>
          </a:prstGeom>
          <a:solidFill>
            <a:srgbClr val="10B981"/>
          </a:solidFill>
          <a:ln/>
        </p:spPr>
      </p:sp>
      <p:sp>
        <p:nvSpPr>
          <p:cNvPr id="39" name="Text 37"/>
          <p:cNvSpPr/>
          <p:nvPr/>
        </p:nvSpPr>
        <p:spPr>
          <a:xfrm>
            <a:off x="3337560" y="4069080"/>
            <a:ext cx="5303520" cy="548640"/>
          </a:xfrm>
          <a:prstGeom prst="rect">
            <a:avLst/>
          </a:prstGeom>
          <a:noFill/>
          <a:ln/>
        </p:spPr>
        <p:txBody>
          <a:bodyPr wrap="square" lIns="0" tIns="0" rIns="0" bIns="0" rtlCol="0" anchor="ctr"/>
          <a:lstStyle/>
          <a:p>
            <a:pPr indent="0" marL="0">
              <a:buNone/>
            </a:pPr>
            <a:r>
              <a:rPr lang="en-US" sz="850" dirty="0">
                <a:solidFill>
                  <a:srgbClr val="475569"/>
                </a:solidFill>
                <a:latin typeface="Calibri" pitchFamily="34" charset="0"/>
                <a:ea typeface="Calibri" pitchFamily="34" charset="-122"/>
                <a:cs typeface="Calibri" pitchFamily="34" charset="-120"/>
              </a:rPr>
              <a:t>QA reviews test coverage against new AC.</a:t>
            </a:r>
            <a:endParaRPr lang="en-US" sz="850" dirty="0"/>
          </a:p>
          <a:p>
            <a:pPr indent="0" marL="0">
              <a:buNone/>
            </a:pPr>
            <a:r>
              <a:rPr lang="en-US" sz="850" dirty="0">
                <a:solidFill>
                  <a:srgbClr val="475569"/>
                </a:solidFill>
                <a:latin typeface="Calibri" pitchFamily="34" charset="0"/>
                <a:ea typeface="Calibri" pitchFamily="34" charset="-122"/>
                <a:cs typeface="Calibri" pitchFamily="34" charset="-120"/>
              </a:rPr>
              <a:t>Update or generate new tests for changed stories.</a:t>
            </a:r>
            <a:endParaRPr lang="en-US" sz="850" dirty="0"/>
          </a:p>
          <a:p>
            <a:pPr indent="0" marL="0">
              <a:buNone/>
            </a:pPr>
            <a:r>
              <a:rPr lang="en-US" sz="850" dirty="0">
                <a:solidFill>
                  <a:srgbClr val="475569"/>
                </a:solidFill>
                <a:latin typeface="Calibri" pitchFamily="34" charset="0"/>
                <a:ea typeface="Calibri" pitchFamily="34" charset="-122"/>
                <a:cs typeface="Calibri" pitchFamily="34" charset="-120"/>
              </a:rPr>
              <a:t>Regression suite updated. Run /bmad-bmm-check-implementation-readiness.</a:t>
            </a:r>
            <a:endParaRPr lang="en-US" sz="850" dirty="0"/>
          </a:p>
        </p:txBody>
      </p:sp>
      <p:sp>
        <p:nvSpPr>
          <p:cNvPr id="40" name="Text 38"/>
          <p:cNvSpPr/>
          <p:nvPr/>
        </p:nvSpPr>
        <p:spPr>
          <a:xfrm>
            <a:off x="274320" y="4709160"/>
            <a:ext cx="8595360" cy="274320"/>
          </a:xfrm>
          <a:prstGeom prst="rect">
            <a:avLst/>
          </a:prstGeom>
          <a:noFill/>
          <a:ln/>
        </p:spPr>
        <p:txBody>
          <a:bodyPr wrap="square" rtlCol="0" anchor="ctr"/>
          <a:lstStyle/>
          <a:p>
            <a:pPr algn="ctr" indent="0" marL="0">
              <a:buNone/>
            </a:pPr>
            <a:r>
              <a:rPr lang="en-US" sz="1000" i="1" dirty="0">
                <a:solidFill>
                  <a:srgbClr val="0D9488"/>
                </a:solidFill>
                <a:latin typeface="Calibri" pitchFamily="34" charset="0"/>
                <a:ea typeface="Calibri" pitchFamily="34" charset="-122"/>
                <a:cs typeface="Calibri" pitchFamily="34" charset="-120"/>
              </a:rPr>
              <a:t>Key rule: never update a downstream artifact without first updating its predecessors. Changes flow top-down.</a:t>
            </a:r>
            <a:endParaRPr lang="en-US" sz="1000" dirty="0"/>
          </a:p>
        </p:txBody>
      </p:sp>
      <p:sp>
        <p:nvSpPr>
          <p:cNvPr id="41" name="Text 39"/>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96 / 100</a:t>
            </a:r>
            <a:endParaRPr lang="en-US" sz="800"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name="Slide 97">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Change Propagation: Bottom-Up</a:t>
            </a:r>
            <a:endParaRPr lang="en-US" sz="2800" dirty="0"/>
          </a:p>
        </p:txBody>
      </p:sp>
      <p:sp>
        <p:nvSpPr>
          <p:cNvPr id="4" name="Text 2"/>
          <p:cNvSpPr/>
          <p:nvPr/>
        </p:nvSpPr>
        <p:spPr>
          <a:xfrm>
            <a:off x="548640" y="777240"/>
            <a:ext cx="7315200" cy="320040"/>
          </a:xfrm>
          <a:prstGeom prst="rect">
            <a:avLst/>
          </a:prstGeom>
          <a:noFill/>
          <a:ln/>
        </p:spPr>
        <p:txBody>
          <a:bodyPr wrap="square" lIns="0" tIns="0" rIns="0" bIns="0" rtlCol="0" anchor="ctr"/>
          <a:lstStyle/>
          <a:p>
            <a:pPr indent="0" marL="0">
              <a:buNone/>
            </a:pPr>
            <a:r>
              <a:rPr lang="en-US" sz="1200" dirty="0">
                <a:solidFill>
                  <a:srgbClr val="14B8A6"/>
                </a:solidFill>
                <a:latin typeface="Calibri" pitchFamily="34" charset="0"/>
                <a:ea typeface="Calibri" pitchFamily="34" charset="-122"/>
                <a:cs typeface="Calibri" pitchFamily="34" charset="-120"/>
              </a:rPr>
              <a:t>When an architecture or implementation decision forces upstream changes</a:t>
            </a:r>
            <a:endParaRPr lang="en-US" sz="1200" dirty="0"/>
          </a:p>
        </p:txBody>
      </p:sp>
      <p:sp>
        <p:nvSpPr>
          <p:cNvPr id="5" name="Shape 3"/>
          <p:cNvSpPr/>
          <p:nvPr/>
        </p:nvSpPr>
        <p:spPr>
          <a:xfrm>
            <a:off x="457200" y="1234440"/>
            <a:ext cx="8229600" cy="96012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6" name="Shape 4"/>
          <p:cNvSpPr/>
          <p:nvPr/>
        </p:nvSpPr>
        <p:spPr>
          <a:xfrm>
            <a:off x="457200" y="1234440"/>
            <a:ext cx="54864" cy="960120"/>
          </a:xfrm>
          <a:prstGeom prst="rect">
            <a:avLst/>
          </a:prstGeom>
          <a:solidFill>
            <a:srgbClr val="F59E0B"/>
          </a:solidFill>
          <a:ln/>
        </p:spPr>
      </p:sp>
      <p:sp>
        <p:nvSpPr>
          <p:cNvPr id="7" name="Shape 5"/>
          <p:cNvSpPr/>
          <p:nvPr/>
        </p:nvSpPr>
        <p:spPr>
          <a:xfrm>
            <a:off x="640080" y="1307592"/>
            <a:ext cx="1645920" cy="228600"/>
          </a:xfrm>
          <a:prstGeom prst="roundRect">
            <a:avLst>
              <a:gd name="adj" fmla="val 20000"/>
            </a:avLst>
          </a:prstGeom>
          <a:solidFill>
            <a:srgbClr val="F59E0B"/>
          </a:solidFill>
          <a:ln/>
        </p:spPr>
      </p:sp>
      <p:sp>
        <p:nvSpPr>
          <p:cNvPr id="8" name="Text 6"/>
          <p:cNvSpPr/>
          <p:nvPr/>
        </p:nvSpPr>
        <p:spPr>
          <a:xfrm>
            <a:off x="640080" y="1307592"/>
            <a:ext cx="1645920" cy="228600"/>
          </a:xfrm>
          <a:prstGeom prst="rect">
            <a:avLst/>
          </a:prstGeom>
          <a:noFill/>
          <a:ln/>
        </p:spPr>
        <p:txBody>
          <a:bodyPr wrap="square" rtlCol="0" anchor="ctr"/>
          <a:lstStyle/>
          <a:p>
            <a:pPr algn="ctr" indent="0" marL="0">
              <a:buNone/>
            </a:pPr>
            <a:r>
              <a:rPr lang="en-US" sz="900" b="1" dirty="0">
                <a:solidFill>
                  <a:srgbClr val="FFFFFF"/>
                </a:solidFill>
                <a:latin typeface="Calibri" pitchFamily="34" charset="0"/>
                <a:ea typeface="Calibri" pitchFamily="34" charset="-122"/>
                <a:cs typeface="Calibri" pitchFamily="34" charset="-120"/>
              </a:rPr>
              <a:t>Architecture Change</a:t>
            </a:r>
            <a:endParaRPr lang="en-US" sz="900" dirty="0"/>
          </a:p>
        </p:txBody>
      </p:sp>
      <p:sp>
        <p:nvSpPr>
          <p:cNvPr id="9" name="Text 7"/>
          <p:cNvSpPr/>
          <p:nvPr/>
        </p:nvSpPr>
        <p:spPr>
          <a:xfrm>
            <a:off x="2377440" y="1280160"/>
            <a:ext cx="6126480" cy="274320"/>
          </a:xfrm>
          <a:prstGeom prst="rect">
            <a:avLst/>
          </a:prstGeom>
          <a:noFill/>
          <a:ln/>
        </p:spPr>
        <p:txBody>
          <a:bodyPr wrap="square" lIns="0" tIns="0" rIns="0" bIns="0" rtlCol="0" anchor="ctr"/>
          <a:lstStyle/>
          <a:p>
            <a:pPr indent="0" marL="0">
              <a:buNone/>
            </a:pPr>
            <a:r>
              <a:rPr lang="en-US" sz="900" i="1" dirty="0">
                <a:solidFill>
                  <a:srgbClr val="FFFFFF"/>
                </a:solidFill>
                <a:latin typeface="Calibri" pitchFamily="34" charset="0"/>
                <a:ea typeface="Calibri" pitchFamily="34" charset="-122"/>
                <a:cs typeface="Calibri" pitchFamily="34" charset="-120"/>
              </a:rPr>
              <a:t>Architect discovers the chosen database can’t handle the required scale. Switches from PostgreSQL to a distributed DB.</a:t>
            </a:r>
            <a:endParaRPr lang="en-US" sz="900" dirty="0"/>
          </a:p>
        </p:txBody>
      </p:sp>
      <p:sp>
        <p:nvSpPr>
          <p:cNvPr id="10" name="Text 8"/>
          <p:cNvSpPr/>
          <p:nvPr/>
        </p:nvSpPr>
        <p:spPr>
          <a:xfrm>
            <a:off x="640080" y="1600200"/>
            <a:ext cx="7863840" cy="292608"/>
          </a:xfrm>
          <a:prstGeom prst="rect">
            <a:avLst/>
          </a:prstGeom>
          <a:noFill/>
          <a:ln/>
        </p:spPr>
        <p:txBody>
          <a:bodyPr wrap="square" lIns="0" tIns="0" rIns="0" bIns="0" rtlCol="0" anchor="ctr"/>
          <a:lstStyle/>
          <a:p>
            <a:pPr indent="0" marL="0">
              <a:buNone/>
            </a:pPr>
            <a:r>
              <a:rPr lang="en-US" sz="850" dirty="0">
                <a:solidFill>
                  <a:srgbClr val="94A3B8"/>
                </a:solidFill>
                <a:latin typeface="Calibri" pitchFamily="34" charset="0"/>
                <a:ea typeface="Calibri" pitchFamily="34" charset="-122"/>
                <a:cs typeface="Calibri" pitchFamily="34" charset="-120"/>
              </a:rPr>
              <a:t>Architecture.md updated → Check which PRD NFRs are affected → Update PRD if scope/constraints change → Review impacted epics (data layer stories) → Update or create new stories → Flag affected tests for regeneration</a:t>
            </a:r>
            <a:endParaRPr lang="en-US" sz="850" dirty="0"/>
          </a:p>
        </p:txBody>
      </p:sp>
      <p:sp>
        <p:nvSpPr>
          <p:cNvPr id="11" name="Text 9"/>
          <p:cNvSpPr/>
          <p:nvPr/>
        </p:nvSpPr>
        <p:spPr>
          <a:xfrm>
            <a:off x="640080" y="1920240"/>
            <a:ext cx="7863840" cy="201168"/>
          </a:xfrm>
          <a:prstGeom prst="rect">
            <a:avLst/>
          </a:prstGeom>
          <a:noFill/>
          <a:ln/>
        </p:spPr>
        <p:txBody>
          <a:bodyPr wrap="square" lIns="0" tIns="0" rIns="0" bIns="0" rtlCol="0" anchor="ctr"/>
          <a:lstStyle/>
          <a:p>
            <a:pPr indent="0" marL="0">
              <a:buNone/>
            </a:pPr>
            <a:r>
              <a:rPr lang="en-US" sz="800" dirty="0">
                <a:solidFill>
                  <a:srgbClr val="F59E0B"/>
                </a:solidFill>
                <a:latin typeface="Consolas" pitchFamily="34" charset="0"/>
                <a:ea typeface="Consolas" pitchFamily="34" charset="-122"/>
                <a:cs typeface="Consolas" pitchFamily="34" charset="-120"/>
              </a:rPr>
              <a:t>/bmad-bmm-check-implementation-readiness → /bmad-bmm-validate-prd → /bmad-bmm-validate-epics-and-stories</a:t>
            </a:r>
            <a:endParaRPr lang="en-US" sz="800" dirty="0"/>
          </a:p>
        </p:txBody>
      </p:sp>
      <p:sp>
        <p:nvSpPr>
          <p:cNvPr id="12" name="Shape 10"/>
          <p:cNvSpPr/>
          <p:nvPr/>
        </p:nvSpPr>
        <p:spPr>
          <a:xfrm>
            <a:off x="457200" y="2331720"/>
            <a:ext cx="8229600" cy="96012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13" name="Shape 11"/>
          <p:cNvSpPr/>
          <p:nvPr/>
        </p:nvSpPr>
        <p:spPr>
          <a:xfrm>
            <a:off x="457200" y="2331720"/>
            <a:ext cx="54864" cy="960120"/>
          </a:xfrm>
          <a:prstGeom prst="rect">
            <a:avLst/>
          </a:prstGeom>
          <a:solidFill>
            <a:srgbClr val="EF4444"/>
          </a:solidFill>
          <a:ln/>
        </p:spPr>
      </p:sp>
      <p:sp>
        <p:nvSpPr>
          <p:cNvPr id="14" name="Shape 12"/>
          <p:cNvSpPr/>
          <p:nvPr/>
        </p:nvSpPr>
        <p:spPr>
          <a:xfrm>
            <a:off x="640080" y="2404872"/>
            <a:ext cx="1645920" cy="228600"/>
          </a:xfrm>
          <a:prstGeom prst="roundRect">
            <a:avLst>
              <a:gd name="adj" fmla="val 20000"/>
            </a:avLst>
          </a:prstGeom>
          <a:solidFill>
            <a:srgbClr val="EF4444"/>
          </a:solidFill>
          <a:ln/>
        </p:spPr>
      </p:sp>
      <p:sp>
        <p:nvSpPr>
          <p:cNvPr id="15" name="Text 13"/>
          <p:cNvSpPr/>
          <p:nvPr/>
        </p:nvSpPr>
        <p:spPr>
          <a:xfrm>
            <a:off x="640080" y="2404872"/>
            <a:ext cx="1645920" cy="228600"/>
          </a:xfrm>
          <a:prstGeom prst="rect">
            <a:avLst/>
          </a:prstGeom>
          <a:noFill/>
          <a:ln/>
        </p:spPr>
        <p:txBody>
          <a:bodyPr wrap="square" rtlCol="0" anchor="ctr"/>
          <a:lstStyle/>
          <a:p>
            <a:pPr algn="ctr" indent="0" marL="0">
              <a:buNone/>
            </a:pPr>
            <a:r>
              <a:rPr lang="en-US" sz="900" b="1" dirty="0">
                <a:solidFill>
                  <a:srgbClr val="FFFFFF"/>
                </a:solidFill>
                <a:latin typeface="Calibri" pitchFamily="34" charset="0"/>
                <a:ea typeface="Calibri" pitchFamily="34" charset="-122"/>
                <a:cs typeface="Calibri" pitchFamily="34" charset="-120"/>
              </a:rPr>
              <a:t>Implementation Discovery</a:t>
            </a:r>
            <a:endParaRPr lang="en-US" sz="900" dirty="0"/>
          </a:p>
        </p:txBody>
      </p:sp>
      <p:sp>
        <p:nvSpPr>
          <p:cNvPr id="16" name="Text 14"/>
          <p:cNvSpPr/>
          <p:nvPr/>
        </p:nvSpPr>
        <p:spPr>
          <a:xfrm>
            <a:off x="2377440" y="2377440"/>
            <a:ext cx="6126480" cy="274320"/>
          </a:xfrm>
          <a:prstGeom prst="rect">
            <a:avLst/>
          </a:prstGeom>
          <a:noFill/>
          <a:ln/>
        </p:spPr>
        <p:txBody>
          <a:bodyPr wrap="square" lIns="0" tIns="0" rIns="0" bIns="0" rtlCol="0" anchor="ctr"/>
          <a:lstStyle/>
          <a:p>
            <a:pPr indent="0" marL="0">
              <a:buNone/>
            </a:pPr>
            <a:r>
              <a:rPr lang="en-US" sz="900" i="1" dirty="0">
                <a:solidFill>
                  <a:srgbClr val="FFFFFF"/>
                </a:solidFill>
                <a:latin typeface="Calibri" pitchFamily="34" charset="0"/>
                <a:ea typeface="Calibri" pitchFamily="34" charset="-122"/>
                <a:cs typeface="Calibri" pitchFamily="34" charset="-120"/>
              </a:rPr>
              <a:t>During /bmad-bmm-dev-story, developer discovers a 3rd-party API doesn’t support a feature assumed in the architecture.</a:t>
            </a:r>
            <a:endParaRPr lang="en-US" sz="900" dirty="0"/>
          </a:p>
        </p:txBody>
      </p:sp>
      <p:sp>
        <p:nvSpPr>
          <p:cNvPr id="17" name="Text 15"/>
          <p:cNvSpPr/>
          <p:nvPr/>
        </p:nvSpPr>
        <p:spPr>
          <a:xfrm>
            <a:off x="640080" y="2697480"/>
            <a:ext cx="7863840" cy="292608"/>
          </a:xfrm>
          <a:prstGeom prst="rect">
            <a:avLst/>
          </a:prstGeom>
          <a:noFill/>
          <a:ln/>
        </p:spPr>
        <p:txBody>
          <a:bodyPr wrap="square" lIns="0" tIns="0" rIns="0" bIns="0" rtlCol="0" anchor="ctr"/>
          <a:lstStyle/>
          <a:p>
            <a:pPr indent="0" marL="0">
              <a:buNone/>
            </a:pPr>
            <a:r>
              <a:rPr lang="en-US" sz="850" dirty="0">
                <a:solidFill>
                  <a:srgbClr val="94A3B8"/>
                </a:solidFill>
                <a:latin typeface="Calibri" pitchFamily="34" charset="0"/>
                <a:ea typeface="Calibri" pitchFamily="34" charset="-122"/>
                <a:cs typeface="Calibri" pitchFamily="34" charset="-120"/>
              </a:rPr>
              <a:t>Stop development → Switch to Architect agent → Update architecture.md with new approach → PM reviews if PRD requirements are still achievable → Update affected stories → Resume development with corrected context</a:t>
            </a:r>
            <a:endParaRPr lang="en-US" sz="850" dirty="0"/>
          </a:p>
        </p:txBody>
      </p:sp>
      <p:sp>
        <p:nvSpPr>
          <p:cNvPr id="18" name="Text 16"/>
          <p:cNvSpPr/>
          <p:nvPr/>
        </p:nvSpPr>
        <p:spPr>
          <a:xfrm>
            <a:off x="640080" y="3017520"/>
            <a:ext cx="7863840" cy="201168"/>
          </a:xfrm>
          <a:prstGeom prst="rect">
            <a:avLst/>
          </a:prstGeom>
          <a:noFill/>
          <a:ln/>
        </p:spPr>
        <p:txBody>
          <a:bodyPr wrap="square" lIns="0" tIns="0" rIns="0" bIns="0" rtlCol="0" anchor="ctr"/>
          <a:lstStyle/>
          <a:p>
            <a:pPr indent="0" marL="0">
              <a:buNone/>
            </a:pPr>
            <a:r>
              <a:rPr lang="en-US" sz="800" dirty="0">
                <a:solidFill>
                  <a:srgbClr val="F59E0B"/>
                </a:solidFill>
                <a:latin typeface="Consolas" pitchFamily="34" charset="0"/>
                <a:ea typeface="Consolas" pitchFamily="34" charset="-122"/>
                <a:cs typeface="Consolas" pitchFamily="34" charset="-120"/>
              </a:rPr>
              <a:t>Switch agent → /bmad-bmm-check-implementation-readiness → /bmad-bmm-check-implementation-readiness</a:t>
            </a:r>
            <a:endParaRPr lang="en-US" sz="800" dirty="0"/>
          </a:p>
        </p:txBody>
      </p:sp>
      <p:sp>
        <p:nvSpPr>
          <p:cNvPr id="19" name="Shape 17"/>
          <p:cNvSpPr/>
          <p:nvPr/>
        </p:nvSpPr>
        <p:spPr>
          <a:xfrm>
            <a:off x="457200" y="3429000"/>
            <a:ext cx="8229600" cy="960120"/>
          </a:xfrm>
          <a:prstGeom prst="rect">
            <a:avLst/>
          </a:prstGeom>
          <a:solidFill>
            <a:srgbClr val="1A2744"/>
          </a:solidFill>
          <a:ln/>
          <a:effectLst>
            <a:outerShdw sx="100000" sy="100000" kx="0" ky="0" algn="bl" rotWithShape="0" blurRad="101600" dist="38100" dir="8100000">
              <a:srgbClr val="000000">
                <a:alpha val="15000"/>
              </a:srgbClr>
            </a:outerShdw>
          </a:effectLst>
        </p:spPr>
      </p:sp>
      <p:sp>
        <p:nvSpPr>
          <p:cNvPr id="20" name="Shape 18"/>
          <p:cNvSpPr/>
          <p:nvPr/>
        </p:nvSpPr>
        <p:spPr>
          <a:xfrm>
            <a:off x="457200" y="3429000"/>
            <a:ext cx="54864" cy="960120"/>
          </a:xfrm>
          <a:prstGeom prst="rect">
            <a:avLst/>
          </a:prstGeom>
          <a:solidFill>
            <a:srgbClr val="8B5CF6"/>
          </a:solidFill>
          <a:ln/>
        </p:spPr>
      </p:sp>
      <p:sp>
        <p:nvSpPr>
          <p:cNvPr id="21" name="Shape 19"/>
          <p:cNvSpPr/>
          <p:nvPr/>
        </p:nvSpPr>
        <p:spPr>
          <a:xfrm>
            <a:off x="640080" y="3502152"/>
            <a:ext cx="1645920" cy="228600"/>
          </a:xfrm>
          <a:prstGeom prst="roundRect">
            <a:avLst>
              <a:gd name="adj" fmla="val 20000"/>
            </a:avLst>
          </a:prstGeom>
          <a:solidFill>
            <a:srgbClr val="8B5CF6"/>
          </a:solidFill>
          <a:ln/>
        </p:spPr>
      </p:sp>
      <p:sp>
        <p:nvSpPr>
          <p:cNvPr id="22" name="Text 20"/>
          <p:cNvSpPr/>
          <p:nvPr/>
        </p:nvSpPr>
        <p:spPr>
          <a:xfrm>
            <a:off x="640080" y="3502152"/>
            <a:ext cx="1645920" cy="228600"/>
          </a:xfrm>
          <a:prstGeom prst="rect">
            <a:avLst/>
          </a:prstGeom>
          <a:noFill/>
          <a:ln/>
        </p:spPr>
        <p:txBody>
          <a:bodyPr wrap="square" rtlCol="0" anchor="ctr"/>
          <a:lstStyle/>
          <a:p>
            <a:pPr algn="ctr" indent="0" marL="0">
              <a:buNone/>
            </a:pPr>
            <a:r>
              <a:rPr lang="en-US" sz="900" b="1" dirty="0">
                <a:solidFill>
                  <a:srgbClr val="FFFFFF"/>
                </a:solidFill>
                <a:latin typeface="Calibri" pitchFamily="34" charset="0"/>
                <a:ea typeface="Calibri" pitchFamily="34" charset="-122"/>
                <a:cs typeface="Calibri" pitchFamily="34" charset="-120"/>
              </a:rPr>
              <a:t>Test Failure Reveals Design Flaw</a:t>
            </a:r>
            <a:endParaRPr lang="en-US" sz="900" dirty="0"/>
          </a:p>
        </p:txBody>
      </p:sp>
      <p:sp>
        <p:nvSpPr>
          <p:cNvPr id="23" name="Text 21"/>
          <p:cNvSpPr/>
          <p:nvPr/>
        </p:nvSpPr>
        <p:spPr>
          <a:xfrm>
            <a:off x="2377440" y="3474720"/>
            <a:ext cx="6126480" cy="274320"/>
          </a:xfrm>
          <a:prstGeom prst="rect">
            <a:avLst/>
          </a:prstGeom>
          <a:noFill/>
          <a:ln/>
        </p:spPr>
        <p:txBody>
          <a:bodyPr wrap="square" lIns="0" tIns="0" rIns="0" bIns="0" rtlCol="0" anchor="ctr"/>
          <a:lstStyle/>
          <a:p>
            <a:pPr indent="0" marL="0">
              <a:buNone/>
            </a:pPr>
            <a:r>
              <a:rPr lang="en-US" sz="900" i="1" dirty="0">
                <a:solidFill>
                  <a:srgbClr val="FFFFFF"/>
                </a:solidFill>
                <a:latin typeface="Calibri" pitchFamily="34" charset="0"/>
                <a:ea typeface="Calibri" pitchFamily="34" charset="-122"/>
                <a:cs typeface="Calibri" pitchFamily="34" charset="-120"/>
              </a:rPr>
              <a:t>E2E tests consistently fail because the UX flow assumed a synchronous API that’s actually async.</a:t>
            </a:r>
            <a:endParaRPr lang="en-US" sz="900" dirty="0"/>
          </a:p>
        </p:txBody>
      </p:sp>
      <p:sp>
        <p:nvSpPr>
          <p:cNvPr id="24" name="Text 22"/>
          <p:cNvSpPr/>
          <p:nvPr/>
        </p:nvSpPr>
        <p:spPr>
          <a:xfrm>
            <a:off x="640080" y="3794760"/>
            <a:ext cx="7863840" cy="292608"/>
          </a:xfrm>
          <a:prstGeom prst="rect">
            <a:avLst/>
          </a:prstGeom>
          <a:noFill/>
          <a:ln/>
        </p:spPr>
        <p:txBody>
          <a:bodyPr wrap="square" lIns="0" tIns="0" rIns="0" bIns="0" rtlCol="0" anchor="ctr"/>
          <a:lstStyle/>
          <a:p>
            <a:pPr indent="0" marL="0">
              <a:buNone/>
            </a:pPr>
            <a:r>
              <a:rPr lang="en-US" sz="850" dirty="0">
                <a:solidFill>
                  <a:srgbClr val="94A3B8"/>
                </a:solidFill>
                <a:latin typeface="Calibri" pitchFamily="34" charset="0"/>
                <a:ea typeface="Calibri" pitchFamily="34" charset="-122"/>
                <a:cs typeface="Calibri" pitchFamily="34" charset="-120"/>
              </a:rPr>
              <a:t>QA flags the issue → Architect updates design for async pattern → UX Designer updates affected flows → Stories updated with new AC → Tests regenerated from corrected AC</a:t>
            </a:r>
            <a:endParaRPr lang="en-US" sz="850" dirty="0"/>
          </a:p>
        </p:txBody>
      </p:sp>
      <p:sp>
        <p:nvSpPr>
          <p:cNvPr id="25" name="Text 23"/>
          <p:cNvSpPr/>
          <p:nvPr/>
        </p:nvSpPr>
        <p:spPr>
          <a:xfrm>
            <a:off x="640080" y="4114800"/>
            <a:ext cx="7863840" cy="201168"/>
          </a:xfrm>
          <a:prstGeom prst="rect">
            <a:avLst/>
          </a:prstGeom>
          <a:noFill/>
          <a:ln/>
        </p:spPr>
        <p:txBody>
          <a:bodyPr wrap="square" lIns="0" tIns="0" rIns="0" bIns="0" rtlCol="0" anchor="ctr"/>
          <a:lstStyle/>
          <a:p>
            <a:pPr indent="0" marL="0">
              <a:buNone/>
            </a:pPr>
            <a:r>
              <a:rPr lang="en-US" sz="800" dirty="0">
                <a:solidFill>
                  <a:srgbClr val="F59E0B"/>
                </a:solidFill>
                <a:latin typeface="Consolas" pitchFamily="34" charset="0"/>
                <a:ea typeface="Consolas" pitchFamily="34" charset="-122"/>
                <a:cs typeface="Consolas" pitchFamily="34" charset="-120"/>
              </a:rPr>
              <a:t>/bmad-bmm-check-implementation-readiness → validate UX → /bmad-bmm-validate-epics-and-stories</a:t>
            </a:r>
            <a:endParaRPr lang="en-US" sz="800" dirty="0"/>
          </a:p>
        </p:txBody>
      </p:sp>
      <p:sp>
        <p:nvSpPr>
          <p:cNvPr id="26" name="Shape 24"/>
          <p:cNvSpPr/>
          <p:nvPr/>
        </p:nvSpPr>
        <p:spPr>
          <a:xfrm>
            <a:off x="457200" y="4526280"/>
            <a:ext cx="8229600" cy="457200"/>
          </a:xfrm>
          <a:prstGeom prst="rect">
            <a:avLst/>
          </a:prstGeom>
          <a:solidFill>
            <a:srgbClr val="7F1D1D"/>
          </a:solidFill>
          <a:ln/>
        </p:spPr>
      </p:sp>
      <p:sp>
        <p:nvSpPr>
          <p:cNvPr id="27" name="Text 25"/>
          <p:cNvSpPr/>
          <p:nvPr/>
        </p:nvSpPr>
        <p:spPr>
          <a:xfrm>
            <a:off x="640080" y="4544568"/>
            <a:ext cx="7863840" cy="411480"/>
          </a:xfrm>
          <a:prstGeom prst="rect">
            <a:avLst/>
          </a:prstGeom>
          <a:noFill/>
          <a:ln/>
        </p:spPr>
        <p:txBody>
          <a:bodyPr wrap="square" lIns="0" tIns="0" rIns="0" bIns="0" rtlCol="0" anchor="ctr"/>
          <a:lstStyle/>
          <a:p>
            <a:pPr indent="0" marL="0">
              <a:buNone/>
            </a:pPr>
            <a:r>
              <a:rPr lang="en-US" sz="950" dirty="0">
                <a:solidFill>
                  <a:srgbClr val="FCA5A5"/>
                </a:solidFill>
                <a:latin typeface="Calibri" pitchFamily="34" charset="0"/>
                <a:ea typeface="Calibri" pitchFamily="34" charset="-122"/>
                <a:cs typeface="Calibri" pitchFamily="34" charset="-120"/>
              </a:rPr>
              <a:t>⚠  Critical Rule: Never fix downstream without updating upstream first. If the architecture changes, update the architecture document BEFORE modifying stories or code. Otherwise, the next agent session will use stale context and re-introduce the old design.</a:t>
            </a:r>
            <a:endParaRPr lang="en-US" sz="950" dirty="0"/>
          </a:p>
        </p:txBody>
      </p:sp>
      <p:sp>
        <p:nvSpPr>
          <p:cNvPr id="28" name="Text 26"/>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97 / 100</a:t>
            </a:r>
            <a:endParaRPr lang="en-US" sz="800"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name="Slide 98">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28600"/>
            <a:ext cx="8229600" cy="64008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Quality Gates &amp; Air-Gapped Environments</a:t>
            </a:r>
            <a:endParaRPr lang="en-US" sz="2800" dirty="0"/>
          </a:p>
        </p:txBody>
      </p:sp>
      <p:sp>
        <p:nvSpPr>
          <p:cNvPr id="4" name="Text 2"/>
          <p:cNvSpPr/>
          <p:nvPr/>
        </p:nvSpPr>
        <p:spPr>
          <a:xfrm>
            <a:off x="457200" y="914400"/>
            <a:ext cx="4114800" cy="320040"/>
          </a:xfrm>
          <a:prstGeom prst="rect">
            <a:avLst/>
          </a:prstGeom>
          <a:noFill/>
          <a:ln/>
        </p:spPr>
        <p:txBody>
          <a:bodyPr wrap="square" lIns="0" tIns="0" rIns="0" bIns="0" rtlCol="0" anchor="ctr"/>
          <a:lstStyle/>
          <a:p>
            <a:pPr indent="0" marL="0">
              <a:buNone/>
            </a:pPr>
            <a:r>
              <a:rPr lang="en-US" sz="1400" b="1" dirty="0">
                <a:solidFill>
                  <a:srgbClr val="14B8A6"/>
                </a:solidFill>
                <a:latin typeface="Calibri" pitchFamily="34" charset="0"/>
                <a:ea typeface="Calibri" pitchFamily="34" charset="-122"/>
                <a:cs typeface="Calibri" pitchFamily="34" charset="-120"/>
              </a:rPr>
              <a:t>Multi-Layered PR Lifecycle</a:t>
            </a:r>
            <a:endParaRPr lang="en-US" sz="1400" dirty="0"/>
          </a:p>
        </p:txBody>
      </p:sp>
      <p:sp>
        <p:nvSpPr>
          <p:cNvPr id="5" name="Shape 3"/>
          <p:cNvSpPr/>
          <p:nvPr/>
        </p:nvSpPr>
        <p:spPr>
          <a:xfrm>
            <a:off x="457200" y="1325880"/>
            <a:ext cx="4114800" cy="411480"/>
          </a:xfrm>
          <a:prstGeom prst="rect">
            <a:avLst/>
          </a:prstGeom>
          <a:solidFill>
            <a:srgbClr val="1A2744"/>
          </a:solidFill>
          <a:ln/>
        </p:spPr>
      </p:sp>
      <p:sp>
        <p:nvSpPr>
          <p:cNvPr id="6" name="Shape 4"/>
          <p:cNvSpPr/>
          <p:nvPr/>
        </p:nvSpPr>
        <p:spPr>
          <a:xfrm>
            <a:off x="548640" y="1389888"/>
            <a:ext cx="274320" cy="274320"/>
          </a:xfrm>
          <a:prstGeom prst="ellipse">
            <a:avLst/>
          </a:prstGeom>
          <a:solidFill>
            <a:srgbClr val="0D9488"/>
          </a:solidFill>
          <a:ln/>
        </p:spPr>
      </p:sp>
      <p:sp>
        <p:nvSpPr>
          <p:cNvPr id="7" name="Text 5"/>
          <p:cNvSpPr/>
          <p:nvPr/>
        </p:nvSpPr>
        <p:spPr>
          <a:xfrm>
            <a:off x="548640" y="1389888"/>
            <a:ext cx="274320" cy="274320"/>
          </a:xfrm>
          <a:prstGeom prst="rect">
            <a:avLst/>
          </a:prstGeom>
          <a:noFill/>
          <a:ln/>
        </p:spPr>
        <p:txBody>
          <a:bodyPr wrap="square" rtlCol="0" anchor="ctr"/>
          <a:lstStyle/>
          <a:p>
            <a:pPr algn="ctr" indent="0" marL="0">
              <a:buNone/>
            </a:pPr>
            <a:r>
              <a:rPr lang="en-US" sz="900" b="1" dirty="0">
                <a:solidFill>
                  <a:srgbClr val="FFFFFF"/>
                </a:solidFill>
                <a:latin typeface="Calibri" pitchFamily="34" charset="0"/>
                <a:ea typeface="Calibri" pitchFamily="34" charset="-122"/>
                <a:cs typeface="Calibri" pitchFamily="34" charset="-120"/>
              </a:rPr>
              <a:t>1</a:t>
            </a:r>
            <a:endParaRPr lang="en-US" sz="900" dirty="0"/>
          </a:p>
        </p:txBody>
      </p:sp>
      <p:sp>
        <p:nvSpPr>
          <p:cNvPr id="8" name="Text 6"/>
          <p:cNvSpPr/>
          <p:nvPr/>
        </p:nvSpPr>
        <p:spPr>
          <a:xfrm>
            <a:off x="960120" y="1325880"/>
            <a:ext cx="3383280" cy="411480"/>
          </a:xfrm>
          <a:prstGeom prst="rect">
            <a:avLst/>
          </a:prstGeom>
          <a:noFill/>
          <a:ln/>
        </p:spPr>
        <p:txBody>
          <a:bodyPr wrap="square" lIns="0" tIns="0" rIns="0" bIns="0" rtlCol="0" anchor="ctr"/>
          <a:lstStyle/>
          <a:p>
            <a:pPr indent="0" marL="0">
              <a:buNone/>
            </a:pPr>
            <a:r>
              <a:rPr lang="en-US" sz="1100" dirty="0">
                <a:solidFill>
                  <a:srgbClr val="FFFFFF"/>
                </a:solidFill>
                <a:latin typeface="Calibri" pitchFamily="34" charset="0"/>
                <a:ea typeface="Calibri" pitchFamily="34" charset="-122"/>
                <a:cs typeface="Calibri" pitchFamily="34" charset="-120"/>
              </a:rPr>
              <a:t>Dev Agent writes code + tests</a:t>
            </a:r>
            <a:endParaRPr lang="en-US" sz="1100" dirty="0"/>
          </a:p>
        </p:txBody>
      </p:sp>
      <p:sp>
        <p:nvSpPr>
          <p:cNvPr id="9" name="Shape 7"/>
          <p:cNvSpPr/>
          <p:nvPr/>
        </p:nvSpPr>
        <p:spPr>
          <a:xfrm>
            <a:off x="457200" y="1828800"/>
            <a:ext cx="4114800" cy="411480"/>
          </a:xfrm>
          <a:prstGeom prst="rect">
            <a:avLst/>
          </a:prstGeom>
          <a:solidFill>
            <a:srgbClr val="1A2744"/>
          </a:solidFill>
          <a:ln/>
        </p:spPr>
      </p:sp>
      <p:sp>
        <p:nvSpPr>
          <p:cNvPr id="10" name="Shape 8"/>
          <p:cNvSpPr/>
          <p:nvPr/>
        </p:nvSpPr>
        <p:spPr>
          <a:xfrm>
            <a:off x="548640" y="1892808"/>
            <a:ext cx="274320" cy="274320"/>
          </a:xfrm>
          <a:prstGeom prst="ellipse">
            <a:avLst/>
          </a:prstGeom>
          <a:solidFill>
            <a:srgbClr val="0D9488"/>
          </a:solidFill>
          <a:ln/>
        </p:spPr>
      </p:sp>
      <p:sp>
        <p:nvSpPr>
          <p:cNvPr id="11" name="Text 9"/>
          <p:cNvSpPr/>
          <p:nvPr/>
        </p:nvSpPr>
        <p:spPr>
          <a:xfrm>
            <a:off x="548640" y="1892808"/>
            <a:ext cx="274320" cy="274320"/>
          </a:xfrm>
          <a:prstGeom prst="rect">
            <a:avLst/>
          </a:prstGeom>
          <a:noFill/>
          <a:ln/>
        </p:spPr>
        <p:txBody>
          <a:bodyPr wrap="square" rtlCol="0" anchor="ctr"/>
          <a:lstStyle/>
          <a:p>
            <a:pPr algn="ctr" indent="0" marL="0">
              <a:buNone/>
            </a:pPr>
            <a:r>
              <a:rPr lang="en-US" sz="900" b="1" dirty="0">
                <a:solidFill>
                  <a:srgbClr val="FFFFFF"/>
                </a:solidFill>
                <a:latin typeface="Calibri" pitchFamily="34" charset="0"/>
                <a:ea typeface="Calibri" pitchFamily="34" charset="-122"/>
                <a:cs typeface="Calibri" pitchFamily="34" charset="-120"/>
              </a:rPr>
              <a:t>2</a:t>
            </a:r>
            <a:endParaRPr lang="en-US" sz="900" dirty="0"/>
          </a:p>
        </p:txBody>
      </p:sp>
      <p:sp>
        <p:nvSpPr>
          <p:cNvPr id="12" name="Text 10"/>
          <p:cNvSpPr/>
          <p:nvPr/>
        </p:nvSpPr>
        <p:spPr>
          <a:xfrm>
            <a:off x="960120" y="1828800"/>
            <a:ext cx="3383280" cy="411480"/>
          </a:xfrm>
          <a:prstGeom prst="rect">
            <a:avLst/>
          </a:prstGeom>
          <a:noFill/>
          <a:ln/>
        </p:spPr>
        <p:txBody>
          <a:bodyPr wrap="square" lIns="0" tIns="0" rIns="0" bIns="0" rtlCol="0" anchor="ctr"/>
          <a:lstStyle/>
          <a:p>
            <a:pPr indent="0" marL="0">
              <a:buNone/>
            </a:pPr>
            <a:r>
              <a:rPr lang="en-US" sz="1100" dirty="0">
                <a:solidFill>
                  <a:srgbClr val="FFFFFF"/>
                </a:solidFill>
                <a:latin typeface="Calibri" pitchFamily="34" charset="0"/>
                <a:ea typeface="Calibri" pitchFamily="34" charset="-122"/>
                <a:cs typeface="Calibri" pitchFamily="34" charset="-120"/>
              </a:rPr>
              <a:t>QA Agent reviews quality</a:t>
            </a:r>
            <a:endParaRPr lang="en-US" sz="1100" dirty="0"/>
          </a:p>
        </p:txBody>
      </p:sp>
      <p:sp>
        <p:nvSpPr>
          <p:cNvPr id="13" name="Shape 11"/>
          <p:cNvSpPr/>
          <p:nvPr/>
        </p:nvSpPr>
        <p:spPr>
          <a:xfrm>
            <a:off x="457200" y="2331720"/>
            <a:ext cx="4114800" cy="411480"/>
          </a:xfrm>
          <a:prstGeom prst="rect">
            <a:avLst/>
          </a:prstGeom>
          <a:solidFill>
            <a:srgbClr val="1A2744"/>
          </a:solidFill>
          <a:ln/>
        </p:spPr>
      </p:sp>
      <p:sp>
        <p:nvSpPr>
          <p:cNvPr id="14" name="Shape 12"/>
          <p:cNvSpPr/>
          <p:nvPr/>
        </p:nvSpPr>
        <p:spPr>
          <a:xfrm>
            <a:off x="548640" y="2395728"/>
            <a:ext cx="274320" cy="274320"/>
          </a:xfrm>
          <a:prstGeom prst="ellipse">
            <a:avLst/>
          </a:prstGeom>
          <a:solidFill>
            <a:srgbClr val="0D9488"/>
          </a:solidFill>
          <a:ln/>
        </p:spPr>
      </p:sp>
      <p:sp>
        <p:nvSpPr>
          <p:cNvPr id="15" name="Text 13"/>
          <p:cNvSpPr/>
          <p:nvPr/>
        </p:nvSpPr>
        <p:spPr>
          <a:xfrm>
            <a:off x="548640" y="2395728"/>
            <a:ext cx="274320" cy="274320"/>
          </a:xfrm>
          <a:prstGeom prst="rect">
            <a:avLst/>
          </a:prstGeom>
          <a:noFill/>
          <a:ln/>
        </p:spPr>
        <p:txBody>
          <a:bodyPr wrap="square" rtlCol="0" anchor="ctr"/>
          <a:lstStyle/>
          <a:p>
            <a:pPr algn="ctr" indent="0" marL="0">
              <a:buNone/>
            </a:pPr>
            <a:r>
              <a:rPr lang="en-US" sz="900" b="1" dirty="0">
                <a:solidFill>
                  <a:srgbClr val="FFFFFF"/>
                </a:solidFill>
                <a:latin typeface="Calibri" pitchFamily="34" charset="0"/>
                <a:ea typeface="Calibri" pitchFamily="34" charset="-122"/>
                <a:cs typeface="Calibri" pitchFamily="34" charset="-120"/>
              </a:rPr>
              <a:t>3</a:t>
            </a:r>
            <a:endParaRPr lang="en-US" sz="900" dirty="0"/>
          </a:p>
        </p:txBody>
      </p:sp>
      <p:sp>
        <p:nvSpPr>
          <p:cNvPr id="16" name="Text 14"/>
          <p:cNvSpPr/>
          <p:nvPr/>
        </p:nvSpPr>
        <p:spPr>
          <a:xfrm>
            <a:off x="960120" y="2331720"/>
            <a:ext cx="3383280" cy="411480"/>
          </a:xfrm>
          <a:prstGeom prst="rect">
            <a:avLst/>
          </a:prstGeom>
          <a:noFill/>
          <a:ln/>
        </p:spPr>
        <p:txBody>
          <a:bodyPr wrap="square" lIns="0" tIns="0" rIns="0" bIns="0" rtlCol="0" anchor="ctr"/>
          <a:lstStyle/>
          <a:p>
            <a:pPr indent="0" marL="0">
              <a:buNone/>
            </a:pPr>
            <a:r>
              <a:rPr lang="en-US" sz="1100" dirty="0">
                <a:solidFill>
                  <a:srgbClr val="FFFFFF"/>
                </a:solidFill>
                <a:latin typeface="Calibri" pitchFamily="34" charset="0"/>
                <a:ea typeface="Calibri" pitchFamily="34" charset="-122"/>
                <a:cs typeface="Calibri" pitchFamily="34" charset="-120"/>
              </a:rPr>
              <a:t>Automated security scan</a:t>
            </a:r>
            <a:endParaRPr lang="en-US" sz="1100" dirty="0"/>
          </a:p>
        </p:txBody>
      </p:sp>
      <p:sp>
        <p:nvSpPr>
          <p:cNvPr id="17" name="Shape 15"/>
          <p:cNvSpPr/>
          <p:nvPr/>
        </p:nvSpPr>
        <p:spPr>
          <a:xfrm>
            <a:off x="457200" y="2834640"/>
            <a:ext cx="4114800" cy="411480"/>
          </a:xfrm>
          <a:prstGeom prst="rect">
            <a:avLst/>
          </a:prstGeom>
          <a:solidFill>
            <a:srgbClr val="1A2744"/>
          </a:solidFill>
          <a:ln/>
        </p:spPr>
      </p:sp>
      <p:sp>
        <p:nvSpPr>
          <p:cNvPr id="18" name="Shape 16"/>
          <p:cNvSpPr/>
          <p:nvPr/>
        </p:nvSpPr>
        <p:spPr>
          <a:xfrm>
            <a:off x="548640" y="2898648"/>
            <a:ext cx="274320" cy="274320"/>
          </a:xfrm>
          <a:prstGeom prst="ellipse">
            <a:avLst/>
          </a:prstGeom>
          <a:solidFill>
            <a:srgbClr val="0D9488"/>
          </a:solidFill>
          <a:ln/>
        </p:spPr>
      </p:sp>
      <p:sp>
        <p:nvSpPr>
          <p:cNvPr id="19" name="Text 17"/>
          <p:cNvSpPr/>
          <p:nvPr/>
        </p:nvSpPr>
        <p:spPr>
          <a:xfrm>
            <a:off x="548640" y="2898648"/>
            <a:ext cx="274320" cy="274320"/>
          </a:xfrm>
          <a:prstGeom prst="rect">
            <a:avLst/>
          </a:prstGeom>
          <a:noFill/>
          <a:ln/>
        </p:spPr>
        <p:txBody>
          <a:bodyPr wrap="square" rtlCol="0" anchor="ctr"/>
          <a:lstStyle/>
          <a:p>
            <a:pPr algn="ctr" indent="0" marL="0">
              <a:buNone/>
            </a:pPr>
            <a:r>
              <a:rPr lang="en-US" sz="900" b="1" dirty="0">
                <a:solidFill>
                  <a:srgbClr val="FFFFFF"/>
                </a:solidFill>
                <a:latin typeface="Calibri" pitchFamily="34" charset="0"/>
                <a:ea typeface="Calibri" pitchFamily="34" charset="-122"/>
                <a:cs typeface="Calibri" pitchFamily="34" charset="-120"/>
              </a:rPr>
              <a:t>4</a:t>
            </a:r>
            <a:endParaRPr lang="en-US" sz="900" dirty="0"/>
          </a:p>
        </p:txBody>
      </p:sp>
      <p:sp>
        <p:nvSpPr>
          <p:cNvPr id="20" name="Text 18"/>
          <p:cNvSpPr/>
          <p:nvPr/>
        </p:nvSpPr>
        <p:spPr>
          <a:xfrm>
            <a:off x="960120" y="2834640"/>
            <a:ext cx="3383280" cy="411480"/>
          </a:xfrm>
          <a:prstGeom prst="rect">
            <a:avLst/>
          </a:prstGeom>
          <a:noFill/>
          <a:ln/>
        </p:spPr>
        <p:txBody>
          <a:bodyPr wrap="square" lIns="0" tIns="0" rIns="0" bIns="0" rtlCol="0" anchor="ctr"/>
          <a:lstStyle/>
          <a:p>
            <a:pPr indent="0" marL="0">
              <a:buNone/>
            </a:pPr>
            <a:r>
              <a:rPr lang="en-US" sz="1100" dirty="0">
                <a:solidFill>
                  <a:srgbClr val="FFFFFF"/>
                </a:solidFill>
                <a:latin typeface="Calibri" pitchFamily="34" charset="0"/>
                <a:ea typeface="Calibri" pitchFamily="34" charset="-122"/>
                <a:cs typeface="Calibri" pitchFamily="34" charset="-120"/>
              </a:rPr>
              <a:t>Human peer review</a:t>
            </a:r>
            <a:endParaRPr lang="en-US" sz="1100" dirty="0"/>
          </a:p>
        </p:txBody>
      </p:sp>
      <p:sp>
        <p:nvSpPr>
          <p:cNvPr id="21" name="Shape 19"/>
          <p:cNvSpPr/>
          <p:nvPr/>
        </p:nvSpPr>
        <p:spPr>
          <a:xfrm>
            <a:off x="457200" y="3337560"/>
            <a:ext cx="4114800" cy="411480"/>
          </a:xfrm>
          <a:prstGeom prst="rect">
            <a:avLst/>
          </a:prstGeom>
          <a:solidFill>
            <a:srgbClr val="1A2744"/>
          </a:solidFill>
          <a:ln/>
        </p:spPr>
      </p:sp>
      <p:sp>
        <p:nvSpPr>
          <p:cNvPr id="22" name="Shape 20"/>
          <p:cNvSpPr/>
          <p:nvPr/>
        </p:nvSpPr>
        <p:spPr>
          <a:xfrm>
            <a:off x="548640" y="3401568"/>
            <a:ext cx="274320" cy="274320"/>
          </a:xfrm>
          <a:prstGeom prst="ellipse">
            <a:avLst/>
          </a:prstGeom>
          <a:solidFill>
            <a:srgbClr val="0D9488"/>
          </a:solidFill>
          <a:ln/>
        </p:spPr>
      </p:sp>
      <p:sp>
        <p:nvSpPr>
          <p:cNvPr id="23" name="Text 21"/>
          <p:cNvSpPr/>
          <p:nvPr/>
        </p:nvSpPr>
        <p:spPr>
          <a:xfrm>
            <a:off x="548640" y="3401568"/>
            <a:ext cx="274320" cy="274320"/>
          </a:xfrm>
          <a:prstGeom prst="rect">
            <a:avLst/>
          </a:prstGeom>
          <a:noFill/>
          <a:ln/>
        </p:spPr>
        <p:txBody>
          <a:bodyPr wrap="square" rtlCol="0" anchor="ctr"/>
          <a:lstStyle/>
          <a:p>
            <a:pPr algn="ctr" indent="0" marL="0">
              <a:buNone/>
            </a:pPr>
            <a:r>
              <a:rPr lang="en-US" sz="900" b="1" dirty="0">
                <a:solidFill>
                  <a:srgbClr val="FFFFFF"/>
                </a:solidFill>
                <a:latin typeface="Calibri" pitchFamily="34" charset="0"/>
                <a:ea typeface="Calibri" pitchFamily="34" charset="-122"/>
                <a:cs typeface="Calibri" pitchFamily="34" charset="-120"/>
              </a:rPr>
              <a:t>5</a:t>
            </a:r>
            <a:endParaRPr lang="en-US" sz="900" dirty="0"/>
          </a:p>
        </p:txBody>
      </p:sp>
      <p:sp>
        <p:nvSpPr>
          <p:cNvPr id="24" name="Text 22"/>
          <p:cNvSpPr/>
          <p:nvPr/>
        </p:nvSpPr>
        <p:spPr>
          <a:xfrm>
            <a:off x="960120" y="3337560"/>
            <a:ext cx="3383280" cy="411480"/>
          </a:xfrm>
          <a:prstGeom prst="rect">
            <a:avLst/>
          </a:prstGeom>
          <a:noFill/>
          <a:ln/>
        </p:spPr>
        <p:txBody>
          <a:bodyPr wrap="square" lIns="0" tIns="0" rIns="0" bIns="0" rtlCol="0" anchor="ctr"/>
          <a:lstStyle/>
          <a:p>
            <a:pPr indent="0" marL="0">
              <a:buNone/>
            </a:pPr>
            <a:r>
              <a:rPr lang="en-US" sz="1100" dirty="0">
                <a:solidFill>
                  <a:srgbClr val="FFFFFF"/>
                </a:solidFill>
                <a:latin typeface="Calibri" pitchFamily="34" charset="0"/>
                <a:ea typeface="Calibri" pitchFamily="34" charset="-122"/>
                <a:cs typeface="Calibri" pitchFamily="34" charset="-120"/>
              </a:rPr>
              <a:t>Architecture compliance check</a:t>
            </a:r>
            <a:endParaRPr lang="en-US" sz="1100" dirty="0"/>
          </a:p>
        </p:txBody>
      </p:sp>
      <p:sp>
        <p:nvSpPr>
          <p:cNvPr id="25" name="Shape 23"/>
          <p:cNvSpPr/>
          <p:nvPr/>
        </p:nvSpPr>
        <p:spPr>
          <a:xfrm>
            <a:off x="457200" y="3840480"/>
            <a:ext cx="4114800" cy="411480"/>
          </a:xfrm>
          <a:prstGeom prst="rect">
            <a:avLst/>
          </a:prstGeom>
          <a:solidFill>
            <a:srgbClr val="1A2744"/>
          </a:solidFill>
          <a:ln/>
        </p:spPr>
      </p:sp>
      <p:sp>
        <p:nvSpPr>
          <p:cNvPr id="26" name="Shape 24"/>
          <p:cNvSpPr/>
          <p:nvPr/>
        </p:nvSpPr>
        <p:spPr>
          <a:xfrm>
            <a:off x="548640" y="3904488"/>
            <a:ext cx="274320" cy="274320"/>
          </a:xfrm>
          <a:prstGeom prst="ellipse">
            <a:avLst/>
          </a:prstGeom>
          <a:solidFill>
            <a:srgbClr val="0D9488"/>
          </a:solidFill>
          <a:ln/>
        </p:spPr>
      </p:sp>
      <p:sp>
        <p:nvSpPr>
          <p:cNvPr id="27" name="Text 25"/>
          <p:cNvSpPr/>
          <p:nvPr/>
        </p:nvSpPr>
        <p:spPr>
          <a:xfrm>
            <a:off x="548640" y="3904488"/>
            <a:ext cx="274320" cy="274320"/>
          </a:xfrm>
          <a:prstGeom prst="rect">
            <a:avLst/>
          </a:prstGeom>
          <a:noFill/>
          <a:ln/>
        </p:spPr>
        <p:txBody>
          <a:bodyPr wrap="square" rtlCol="0" anchor="ctr"/>
          <a:lstStyle/>
          <a:p>
            <a:pPr algn="ctr" indent="0" marL="0">
              <a:buNone/>
            </a:pPr>
            <a:r>
              <a:rPr lang="en-US" sz="900" b="1" dirty="0">
                <a:solidFill>
                  <a:srgbClr val="FFFFFF"/>
                </a:solidFill>
                <a:latin typeface="Calibri" pitchFamily="34" charset="0"/>
                <a:ea typeface="Calibri" pitchFamily="34" charset="-122"/>
                <a:cs typeface="Calibri" pitchFamily="34" charset="-120"/>
              </a:rPr>
              <a:t>6</a:t>
            </a:r>
            <a:endParaRPr lang="en-US" sz="900" dirty="0"/>
          </a:p>
        </p:txBody>
      </p:sp>
      <p:sp>
        <p:nvSpPr>
          <p:cNvPr id="28" name="Text 26"/>
          <p:cNvSpPr/>
          <p:nvPr/>
        </p:nvSpPr>
        <p:spPr>
          <a:xfrm>
            <a:off x="960120" y="3840480"/>
            <a:ext cx="3383280" cy="411480"/>
          </a:xfrm>
          <a:prstGeom prst="rect">
            <a:avLst/>
          </a:prstGeom>
          <a:noFill/>
          <a:ln/>
        </p:spPr>
        <p:txBody>
          <a:bodyPr wrap="square" lIns="0" tIns="0" rIns="0" bIns="0" rtlCol="0" anchor="ctr"/>
          <a:lstStyle/>
          <a:p>
            <a:pPr indent="0" marL="0">
              <a:buNone/>
            </a:pPr>
            <a:r>
              <a:rPr lang="en-US" sz="1100" dirty="0">
                <a:solidFill>
                  <a:srgbClr val="FFFFFF"/>
                </a:solidFill>
                <a:latin typeface="Calibri" pitchFamily="34" charset="0"/>
                <a:ea typeface="Calibri" pitchFamily="34" charset="-122"/>
                <a:cs typeface="Calibri" pitchFamily="34" charset="-120"/>
              </a:rPr>
              <a:t>Merge to main</a:t>
            </a:r>
            <a:endParaRPr lang="en-US" sz="1100" dirty="0"/>
          </a:p>
        </p:txBody>
      </p:sp>
      <p:sp>
        <p:nvSpPr>
          <p:cNvPr id="29" name="Text 27"/>
          <p:cNvSpPr/>
          <p:nvPr/>
        </p:nvSpPr>
        <p:spPr>
          <a:xfrm>
            <a:off x="4846320" y="914400"/>
            <a:ext cx="3931920" cy="320040"/>
          </a:xfrm>
          <a:prstGeom prst="rect">
            <a:avLst/>
          </a:prstGeom>
          <a:noFill/>
          <a:ln/>
        </p:spPr>
        <p:txBody>
          <a:bodyPr wrap="square" lIns="0" tIns="0" rIns="0" bIns="0" rtlCol="0" anchor="ctr"/>
          <a:lstStyle/>
          <a:p>
            <a:pPr indent="0" marL="0">
              <a:buNone/>
            </a:pPr>
            <a:r>
              <a:rPr lang="en-US" sz="1400" b="1" dirty="0">
                <a:solidFill>
                  <a:srgbClr val="14B8A6"/>
                </a:solidFill>
                <a:latin typeface="Calibri" pitchFamily="34" charset="0"/>
                <a:ea typeface="Calibri" pitchFamily="34" charset="-122"/>
                <a:cs typeface="Calibri" pitchFamily="34" charset="-120"/>
              </a:rPr>
              <a:t>Air-Gapped Adaptations</a:t>
            </a:r>
            <a:endParaRPr lang="en-US" sz="1400" dirty="0"/>
          </a:p>
        </p:txBody>
      </p:sp>
      <p:sp>
        <p:nvSpPr>
          <p:cNvPr id="30" name="Shape 28"/>
          <p:cNvSpPr/>
          <p:nvPr/>
        </p:nvSpPr>
        <p:spPr>
          <a:xfrm>
            <a:off x="4846320" y="1325880"/>
            <a:ext cx="3840480" cy="3017520"/>
          </a:xfrm>
          <a:prstGeom prst="rect">
            <a:avLst/>
          </a:prstGeom>
          <a:solidFill>
            <a:srgbClr val="1A2744"/>
          </a:solidFill>
          <a:ln/>
        </p:spPr>
      </p:sp>
      <p:pic>
        <p:nvPicPr>
          <p:cNvPr id="31" name="Image 0" descr="preencoded.png">    </p:cNvPr>
          <p:cNvPicPr>
            <a:picLocks noChangeAspect="1"/>
          </p:cNvPicPr>
          <p:nvPr/>
        </p:nvPicPr>
        <p:blipFill>
          <a:blip r:embed="rId1"/>
          <a:stretch>
            <a:fillRect/>
          </a:stretch>
        </p:blipFill>
        <p:spPr>
          <a:xfrm>
            <a:off x="5029200" y="1536192"/>
            <a:ext cx="201168" cy="201168"/>
          </a:xfrm>
          <a:prstGeom prst="rect">
            <a:avLst/>
          </a:prstGeom>
        </p:spPr>
      </p:pic>
      <p:sp>
        <p:nvSpPr>
          <p:cNvPr id="32" name="Text 29"/>
          <p:cNvSpPr/>
          <p:nvPr/>
        </p:nvSpPr>
        <p:spPr>
          <a:xfrm>
            <a:off x="5349240" y="1490472"/>
            <a:ext cx="3108960" cy="256032"/>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Local LLM Support</a:t>
            </a:r>
            <a:endParaRPr lang="en-US" sz="1200" dirty="0"/>
          </a:p>
        </p:txBody>
      </p:sp>
      <p:sp>
        <p:nvSpPr>
          <p:cNvPr id="33" name="Text 30"/>
          <p:cNvSpPr/>
          <p:nvPr/>
        </p:nvSpPr>
        <p:spPr>
          <a:xfrm>
            <a:off x="5349240" y="1764792"/>
            <a:ext cx="3108960" cy="32004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BMAD agents can work with locally hosted models for classified environments</a:t>
            </a:r>
            <a:endParaRPr lang="en-US" sz="1000" dirty="0"/>
          </a:p>
        </p:txBody>
      </p:sp>
      <p:pic>
        <p:nvPicPr>
          <p:cNvPr id="34" name="Image 1" descr="preencoded.png">    </p:cNvPr>
          <p:cNvPicPr>
            <a:picLocks noChangeAspect="1"/>
          </p:cNvPicPr>
          <p:nvPr/>
        </p:nvPicPr>
        <p:blipFill>
          <a:blip r:embed="rId2"/>
          <a:stretch>
            <a:fillRect/>
          </a:stretch>
        </p:blipFill>
        <p:spPr>
          <a:xfrm>
            <a:off x="5029200" y="2221992"/>
            <a:ext cx="201168" cy="201168"/>
          </a:xfrm>
          <a:prstGeom prst="rect">
            <a:avLst/>
          </a:prstGeom>
        </p:spPr>
      </p:pic>
      <p:sp>
        <p:nvSpPr>
          <p:cNvPr id="35" name="Text 31"/>
          <p:cNvSpPr/>
          <p:nvPr/>
        </p:nvSpPr>
        <p:spPr>
          <a:xfrm>
            <a:off x="5349240" y="2176272"/>
            <a:ext cx="3108960" cy="256032"/>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Offline Agent Defs</a:t>
            </a:r>
            <a:endParaRPr lang="en-US" sz="1200" dirty="0"/>
          </a:p>
        </p:txBody>
      </p:sp>
      <p:sp>
        <p:nvSpPr>
          <p:cNvPr id="36" name="Text 32"/>
          <p:cNvSpPr/>
          <p:nvPr/>
        </p:nvSpPr>
        <p:spPr>
          <a:xfrm>
            <a:off x="5349240" y="2450592"/>
            <a:ext cx="3108960" cy="32004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All agent definitions are local markdown files — no internet needed</a:t>
            </a:r>
            <a:endParaRPr lang="en-US" sz="1000" dirty="0"/>
          </a:p>
        </p:txBody>
      </p:sp>
      <p:pic>
        <p:nvPicPr>
          <p:cNvPr id="37" name="Image 2" descr="preencoded.png">    </p:cNvPr>
          <p:cNvPicPr>
            <a:picLocks noChangeAspect="1"/>
          </p:cNvPicPr>
          <p:nvPr/>
        </p:nvPicPr>
        <p:blipFill>
          <a:blip r:embed="rId3"/>
          <a:stretch>
            <a:fillRect/>
          </a:stretch>
        </p:blipFill>
        <p:spPr>
          <a:xfrm>
            <a:off x="5029200" y="2907792"/>
            <a:ext cx="201168" cy="201168"/>
          </a:xfrm>
          <a:prstGeom prst="rect">
            <a:avLst/>
          </a:prstGeom>
        </p:spPr>
      </p:pic>
      <p:sp>
        <p:nvSpPr>
          <p:cNvPr id="38" name="Text 33"/>
          <p:cNvSpPr/>
          <p:nvPr/>
        </p:nvSpPr>
        <p:spPr>
          <a:xfrm>
            <a:off x="5349240" y="2862072"/>
            <a:ext cx="3108960" cy="256032"/>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Registry-Free Install</a:t>
            </a:r>
            <a:endParaRPr lang="en-US" sz="1200" dirty="0"/>
          </a:p>
        </p:txBody>
      </p:sp>
      <p:sp>
        <p:nvSpPr>
          <p:cNvPr id="39" name="Text 34"/>
          <p:cNvSpPr/>
          <p:nvPr/>
        </p:nvSpPr>
        <p:spPr>
          <a:xfrm>
            <a:off x="5349240" y="3136392"/>
            <a:ext cx="3108960" cy="32004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Pre-packaged installation without npm registry access</a:t>
            </a:r>
            <a:endParaRPr lang="en-US" sz="1000" dirty="0"/>
          </a:p>
        </p:txBody>
      </p:sp>
      <p:pic>
        <p:nvPicPr>
          <p:cNvPr id="40" name="Image 3" descr="preencoded.png">    </p:cNvPr>
          <p:cNvPicPr>
            <a:picLocks noChangeAspect="1"/>
          </p:cNvPicPr>
          <p:nvPr/>
        </p:nvPicPr>
        <p:blipFill>
          <a:blip r:embed="rId4"/>
          <a:stretch>
            <a:fillRect/>
          </a:stretch>
        </p:blipFill>
        <p:spPr>
          <a:xfrm>
            <a:off x="5029200" y="3593592"/>
            <a:ext cx="201168" cy="201168"/>
          </a:xfrm>
          <a:prstGeom prst="rect">
            <a:avLst/>
          </a:prstGeom>
        </p:spPr>
      </p:pic>
      <p:sp>
        <p:nvSpPr>
          <p:cNvPr id="41" name="Text 35"/>
          <p:cNvSpPr/>
          <p:nvPr/>
        </p:nvSpPr>
        <p:spPr>
          <a:xfrm>
            <a:off x="5349240" y="3547872"/>
            <a:ext cx="3108960" cy="256032"/>
          </a:xfrm>
          <a:prstGeom prst="rect">
            <a:avLst/>
          </a:prstGeom>
          <a:noFill/>
          <a:ln/>
        </p:spPr>
        <p:txBody>
          <a:bodyPr wrap="square" lIns="0" tIns="0" rIns="0" bIns="0" rtlCol="0" anchor="ctr"/>
          <a:lstStyle/>
          <a:p>
            <a:pPr indent="0" marL="0">
              <a:buNone/>
            </a:pPr>
            <a:r>
              <a:rPr lang="en-US" sz="1200" b="1" dirty="0">
                <a:solidFill>
                  <a:srgbClr val="FFFFFF"/>
                </a:solidFill>
                <a:latin typeface="Calibri" pitchFamily="34" charset="0"/>
                <a:ea typeface="Calibri" pitchFamily="34" charset="-122"/>
                <a:cs typeface="Calibri" pitchFamily="34" charset="-120"/>
              </a:rPr>
              <a:t>Approved Stack Only</a:t>
            </a:r>
            <a:endParaRPr lang="en-US" sz="1200" dirty="0"/>
          </a:p>
        </p:txBody>
      </p:sp>
      <p:sp>
        <p:nvSpPr>
          <p:cNvPr id="42" name="Text 36"/>
          <p:cNvSpPr/>
          <p:nvPr/>
        </p:nvSpPr>
        <p:spPr>
          <a:xfrm>
            <a:off x="5349240" y="3822192"/>
            <a:ext cx="3108960" cy="320040"/>
          </a:xfrm>
          <a:prstGeom prst="rect">
            <a:avLst/>
          </a:prstGeom>
          <a:noFill/>
          <a:ln/>
        </p:spPr>
        <p:txBody>
          <a:bodyPr wrap="square" lIns="0" tIns="0" rIns="0" bIns="0" rtlCol="0" anchor="t"/>
          <a:lstStyle/>
          <a:p>
            <a:pPr indent="0" marL="0">
              <a:buNone/>
            </a:pPr>
            <a:r>
              <a:rPr lang="en-US" sz="1000" dirty="0">
                <a:solidFill>
                  <a:srgbClr val="94A3B8"/>
                </a:solidFill>
                <a:latin typeface="Calibri" pitchFamily="34" charset="0"/>
                <a:ea typeface="Calibri" pitchFamily="34" charset="-122"/>
                <a:cs typeface="Calibri" pitchFamily="34" charset="-120"/>
              </a:rPr>
              <a:t>Agents constrained to use only pre-approved, scanned dependencies</a:t>
            </a:r>
            <a:endParaRPr lang="en-US" sz="1000" dirty="0"/>
          </a:p>
        </p:txBody>
      </p:sp>
      <p:sp>
        <p:nvSpPr>
          <p:cNvPr id="43" name="Text 37"/>
          <p:cNvSpPr/>
          <p:nvPr/>
        </p:nvSpPr>
        <p:spPr>
          <a:xfrm>
            <a:off x="8229600" y="4800600"/>
            <a:ext cx="731520" cy="274320"/>
          </a:xfrm>
          <a:prstGeom prst="rect">
            <a:avLst/>
          </a:prstGeom>
          <a:noFill/>
          <a:ln/>
        </p:spPr>
        <p:txBody>
          <a:bodyPr wrap="square" rtlCol="0" anchor="ctr"/>
          <a:lstStyle/>
          <a:p>
            <a:pPr algn="r" indent="0" marL="0">
              <a:buNone/>
            </a:pPr>
            <a:r>
              <a:rPr lang="en-US" sz="800" dirty="0">
                <a:solidFill>
                  <a:srgbClr val="94A3B8"/>
                </a:solidFill>
                <a:latin typeface="Calibri" pitchFamily="34" charset="0"/>
                <a:ea typeface="Calibri" pitchFamily="34" charset="-122"/>
                <a:cs typeface="Calibri" pitchFamily="34" charset="-120"/>
              </a:rPr>
              <a:t>98 / 100</a:t>
            </a:r>
            <a:endParaRPr lang="en-US" sz="800" dirty="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name="Slide 99">
    <p:bg>
      <p:bgPr>
        <a:solidFill>
          <a:srgbClr val="0F1B2D"/>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0D9488"/>
          </a:solidFill>
          <a:ln/>
        </p:spPr>
      </p:sp>
      <p:sp>
        <p:nvSpPr>
          <p:cNvPr id="3" name="Text 1"/>
          <p:cNvSpPr/>
          <p:nvPr/>
        </p:nvSpPr>
        <p:spPr>
          <a:xfrm>
            <a:off x="548640" y="274320"/>
            <a:ext cx="8229600" cy="640080"/>
          </a:xfrm>
          <a:prstGeom prst="rect">
            <a:avLst/>
          </a:prstGeom>
          <a:noFill/>
          <a:ln/>
        </p:spPr>
        <p:txBody>
          <a:bodyPr wrap="square" lIns="0" tIns="0" rIns="0" bIns="0" rtlCol="0" anchor="ctr"/>
          <a:lstStyle/>
          <a:p>
            <a:pPr indent="0" marL="0">
              <a:buNone/>
            </a:pPr>
            <a:r>
              <a:rPr lang="en-US" sz="3200" b="1" dirty="0">
                <a:solidFill>
                  <a:srgbClr val="FFFFFF"/>
                </a:solidFill>
                <a:latin typeface="Georgia" pitchFamily="34" charset="0"/>
                <a:ea typeface="Georgia" pitchFamily="34" charset="-122"/>
                <a:cs typeface="Georgia" pitchFamily="34" charset="-120"/>
              </a:rPr>
              <a:t>Getting Started</a:t>
            </a:r>
            <a:endParaRPr lang="en-US" sz="3200" dirty="0"/>
          </a:p>
        </p:txBody>
      </p:sp>
      <p:sp>
        <p:nvSpPr>
          <p:cNvPr id="4" name="Shape 2"/>
          <p:cNvSpPr/>
          <p:nvPr/>
        </p:nvSpPr>
        <p:spPr>
          <a:xfrm>
            <a:off x="640080" y="1097280"/>
            <a:ext cx="320040" cy="320040"/>
          </a:xfrm>
          <a:prstGeom prst="ellipse">
            <a:avLst/>
          </a:prstGeom>
          <a:solidFill>
            <a:srgbClr val="0D9488"/>
          </a:solidFill>
          <a:ln/>
        </p:spPr>
      </p:sp>
      <p:sp>
        <p:nvSpPr>
          <p:cNvPr id="5" name="Text 3"/>
          <p:cNvSpPr/>
          <p:nvPr/>
        </p:nvSpPr>
        <p:spPr>
          <a:xfrm>
            <a:off x="640080" y="1097280"/>
            <a:ext cx="320040" cy="320040"/>
          </a:xfrm>
          <a:prstGeom prst="rect">
            <a:avLst/>
          </a:prstGeom>
          <a:noFill/>
          <a:ln/>
        </p:spPr>
        <p:txBody>
          <a:bodyPr wrap="square" rtlCol="0" anchor="ctr"/>
          <a:lstStyle/>
          <a:p>
            <a:pPr algn="ctr" indent="0" marL="0">
              <a:buNone/>
            </a:pPr>
            <a:r>
              <a:rPr lang="en-US" sz="1200" b="1" dirty="0">
                <a:solidFill>
                  <a:srgbClr val="FFFFFF"/>
                </a:solidFill>
                <a:latin typeface="Calibri" pitchFamily="34" charset="0"/>
                <a:ea typeface="Calibri" pitchFamily="34" charset="-122"/>
                <a:cs typeface="Calibri" pitchFamily="34" charset="-120"/>
              </a:rPr>
              <a:t>1</a:t>
            </a:r>
            <a:endParaRPr lang="en-US" sz="1200" dirty="0"/>
          </a:p>
        </p:txBody>
      </p:sp>
      <p:sp>
        <p:nvSpPr>
          <p:cNvPr id="6" name="Text 4"/>
          <p:cNvSpPr/>
          <p:nvPr/>
        </p:nvSpPr>
        <p:spPr>
          <a:xfrm>
            <a:off x="1143000" y="1051560"/>
            <a:ext cx="5029200" cy="365760"/>
          </a:xfrm>
          <a:prstGeom prst="rect">
            <a:avLst/>
          </a:prstGeom>
          <a:noFill/>
          <a:ln/>
        </p:spPr>
        <p:txBody>
          <a:bodyPr wrap="square" lIns="0" tIns="0" rIns="0" bIns="0" rtlCol="0" anchor="ctr"/>
          <a:lstStyle/>
          <a:p>
            <a:pPr indent="0" marL="0">
              <a:buNone/>
            </a:pPr>
            <a:r>
              <a:rPr lang="en-US" sz="1300" dirty="0">
                <a:solidFill>
                  <a:srgbClr val="FFFFFF"/>
                </a:solidFill>
                <a:latin typeface="Calibri" pitchFamily="34" charset="0"/>
                <a:ea typeface="Calibri" pitchFamily="34" charset="-122"/>
                <a:cs typeface="Calibri" pitchFamily="34" charset="-120"/>
              </a:rPr>
              <a:t>Install BMAD:  npx bmad-method install</a:t>
            </a:r>
            <a:endParaRPr lang="en-US" sz="1300" dirty="0"/>
          </a:p>
        </p:txBody>
      </p:sp>
      <p:sp>
        <p:nvSpPr>
          <p:cNvPr id="7" name="Shape 5"/>
          <p:cNvSpPr/>
          <p:nvPr/>
        </p:nvSpPr>
        <p:spPr>
          <a:xfrm>
            <a:off x="640080" y="1536192"/>
            <a:ext cx="320040" cy="320040"/>
          </a:xfrm>
          <a:prstGeom prst="ellipse">
            <a:avLst/>
          </a:prstGeom>
          <a:solidFill>
            <a:srgbClr val="0D9488"/>
          </a:solidFill>
          <a:ln/>
        </p:spPr>
      </p:sp>
      <p:sp>
        <p:nvSpPr>
          <p:cNvPr id="8" name="Text 6"/>
          <p:cNvSpPr/>
          <p:nvPr/>
        </p:nvSpPr>
        <p:spPr>
          <a:xfrm>
            <a:off x="640080" y="1536192"/>
            <a:ext cx="320040" cy="320040"/>
          </a:xfrm>
          <a:prstGeom prst="rect">
            <a:avLst/>
          </a:prstGeom>
          <a:noFill/>
          <a:ln/>
        </p:spPr>
        <p:txBody>
          <a:bodyPr wrap="square" rtlCol="0" anchor="ctr"/>
          <a:lstStyle/>
          <a:p>
            <a:pPr algn="ctr" indent="0" marL="0">
              <a:buNone/>
            </a:pPr>
            <a:r>
              <a:rPr lang="en-US" sz="1200" b="1" dirty="0">
                <a:solidFill>
                  <a:srgbClr val="FFFFFF"/>
                </a:solidFill>
                <a:latin typeface="Calibri" pitchFamily="34" charset="0"/>
                <a:ea typeface="Calibri" pitchFamily="34" charset="-122"/>
                <a:cs typeface="Calibri" pitchFamily="34" charset="-120"/>
              </a:rPr>
              <a:t>2</a:t>
            </a:r>
            <a:endParaRPr lang="en-US" sz="1200" dirty="0"/>
          </a:p>
        </p:txBody>
      </p:sp>
      <p:sp>
        <p:nvSpPr>
          <p:cNvPr id="9" name="Text 7"/>
          <p:cNvSpPr/>
          <p:nvPr/>
        </p:nvSpPr>
        <p:spPr>
          <a:xfrm>
            <a:off x="1143000" y="1490472"/>
            <a:ext cx="5029200" cy="365760"/>
          </a:xfrm>
          <a:prstGeom prst="rect">
            <a:avLst/>
          </a:prstGeom>
          <a:noFill/>
          <a:ln/>
        </p:spPr>
        <p:txBody>
          <a:bodyPr wrap="square" lIns="0" tIns="0" rIns="0" bIns="0" rtlCol="0" anchor="ctr"/>
          <a:lstStyle/>
          <a:p>
            <a:pPr indent="0" marL="0">
              <a:buNone/>
            </a:pPr>
            <a:r>
              <a:rPr lang="en-US" sz="1300" dirty="0">
                <a:solidFill>
                  <a:srgbClr val="FFFFFF"/>
                </a:solidFill>
                <a:latin typeface="Calibri" pitchFamily="34" charset="0"/>
                <a:ea typeface="Calibri" pitchFamily="34" charset="-122"/>
                <a:cs typeface="Calibri" pitchFamily="34" charset="-120"/>
              </a:rPr>
              <a:t>Install skills:  npx ma-agents install</a:t>
            </a:r>
            <a:endParaRPr lang="en-US" sz="1300" dirty="0"/>
          </a:p>
        </p:txBody>
      </p:sp>
      <p:sp>
        <p:nvSpPr>
          <p:cNvPr id="10" name="Shape 8"/>
          <p:cNvSpPr/>
          <p:nvPr/>
        </p:nvSpPr>
        <p:spPr>
          <a:xfrm>
            <a:off x="640080" y="1975104"/>
            <a:ext cx="320040" cy="320040"/>
          </a:xfrm>
          <a:prstGeom prst="ellipse">
            <a:avLst/>
          </a:prstGeom>
          <a:solidFill>
            <a:srgbClr val="0D9488"/>
          </a:solidFill>
          <a:ln/>
        </p:spPr>
      </p:sp>
      <p:sp>
        <p:nvSpPr>
          <p:cNvPr id="11" name="Text 9"/>
          <p:cNvSpPr/>
          <p:nvPr/>
        </p:nvSpPr>
        <p:spPr>
          <a:xfrm>
            <a:off x="640080" y="1975104"/>
            <a:ext cx="320040" cy="320040"/>
          </a:xfrm>
          <a:prstGeom prst="rect">
            <a:avLst/>
          </a:prstGeom>
          <a:noFill/>
          <a:ln/>
        </p:spPr>
        <p:txBody>
          <a:bodyPr wrap="square" rtlCol="0" anchor="ctr"/>
          <a:lstStyle/>
          <a:p>
            <a:pPr algn="ctr" indent="0" marL="0">
              <a:buNone/>
            </a:pPr>
            <a:r>
              <a:rPr lang="en-US" sz="1200" b="1" dirty="0">
                <a:solidFill>
                  <a:srgbClr val="FFFFFF"/>
                </a:solidFill>
                <a:latin typeface="Calibri" pitchFamily="34" charset="0"/>
                <a:ea typeface="Calibri" pitchFamily="34" charset="-122"/>
                <a:cs typeface="Calibri" pitchFamily="34" charset="-120"/>
              </a:rPr>
              <a:t>3</a:t>
            </a:r>
            <a:endParaRPr lang="en-US" sz="1200" dirty="0"/>
          </a:p>
        </p:txBody>
      </p:sp>
      <p:sp>
        <p:nvSpPr>
          <p:cNvPr id="12" name="Text 10"/>
          <p:cNvSpPr/>
          <p:nvPr/>
        </p:nvSpPr>
        <p:spPr>
          <a:xfrm>
            <a:off x="1143000" y="1929384"/>
            <a:ext cx="5029200" cy="365760"/>
          </a:xfrm>
          <a:prstGeom prst="rect">
            <a:avLst/>
          </a:prstGeom>
          <a:noFill/>
          <a:ln/>
        </p:spPr>
        <p:txBody>
          <a:bodyPr wrap="square" lIns="0" tIns="0" rIns="0" bIns="0" rtlCol="0" anchor="ctr"/>
          <a:lstStyle/>
          <a:p>
            <a:pPr indent="0" marL="0">
              <a:buNone/>
            </a:pPr>
            <a:r>
              <a:rPr lang="en-US" sz="1300" dirty="0">
                <a:solidFill>
                  <a:srgbClr val="FFFFFF"/>
                </a:solidFill>
                <a:latin typeface="Calibri" pitchFamily="34" charset="0"/>
                <a:ea typeface="Calibri" pitchFamily="34" charset="-122"/>
                <a:cs typeface="Calibri" pitchFamily="34" charset="-120"/>
              </a:rPr>
              <a:t>Open your project in Claude Code or Cline</a:t>
            </a:r>
            <a:endParaRPr lang="en-US" sz="1300" dirty="0"/>
          </a:p>
        </p:txBody>
      </p:sp>
      <p:sp>
        <p:nvSpPr>
          <p:cNvPr id="13" name="Shape 11"/>
          <p:cNvSpPr/>
          <p:nvPr/>
        </p:nvSpPr>
        <p:spPr>
          <a:xfrm>
            <a:off x="640080" y="2414016"/>
            <a:ext cx="320040" cy="320040"/>
          </a:xfrm>
          <a:prstGeom prst="ellipse">
            <a:avLst/>
          </a:prstGeom>
          <a:solidFill>
            <a:srgbClr val="0D9488"/>
          </a:solidFill>
          <a:ln/>
        </p:spPr>
      </p:sp>
      <p:sp>
        <p:nvSpPr>
          <p:cNvPr id="14" name="Text 12"/>
          <p:cNvSpPr/>
          <p:nvPr/>
        </p:nvSpPr>
        <p:spPr>
          <a:xfrm>
            <a:off x="640080" y="2414016"/>
            <a:ext cx="320040" cy="320040"/>
          </a:xfrm>
          <a:prstGeom prst="rect">
            <a:avLst/>
          </a:prstGeom>
          <a:noFill/>
          <a:ln/>
        </p:spPr>
        <p:txBody>
          <a:bodyPr wrap="square" rtlCol="0" anchor="ctr"/>
          <a:lstStyle/>
          <a:p>
            <a:pPr algn="ctr" indent="0" marL="0">
              <a:buNone/>
            </a:pPr>
            <a:r>
              <a:rPr lang="en-US" sz="1200" b="1" dirty="0">
                <a:solidFill>
                  <a:srgbClr val="FFFFFF"/>
                </a:solidFill>
                <a:latin typeface="Calibri" pitchFamily="34" charset="0"/>
                <a:ea typeface="Calibri" pitchFamily="34" charset="-122"/>
                <a:cs typeface="Calibri" pitchFamily="34" charset="-120"/>
              </a:rPr>
              <a:t>4</a:t>
            </a:r>
            <a:endParaRPr lang="en-US" sz="1200" dirty="0"/>
          </a:p>
        </p:txBody>
      </p:sp>
      <p:sp>
        <p:nvSpPr>
          <p:cNvPr id="15" name="Text 13"/>
          <p:cNvSpPr/>
          <p:nvPr/>
        </p:nvSpPr>
        <p:spPr>
          <a:xfrm>
            <a:off x="1143000" y="2368296"/>
            <a:ext cx="5029200" cy="365760"/>
          </a:xfrm>
          <a:prstGeom prst="rect">
            <a:avLst/>
          </a:prstGeom>
          <a:noFill/>
          <a:ln/>
        </p:spPr>
        <p:txBody>
          <a:bodyPr wrap="square" lIns="0" tIns="0" rIns="0" bIns="0" rtlCol="0" anchor="ctr"/>
          <a:lstStyle/>
          <a:p>
            <a:pPr indent="0" marL="0">
              <a:buNone/>
            </a:pPr>
            <a:r>
              <a:rPr lang="en-US" sz="1300" dirty="0">
                <a:solidFill>
                  <a:srgbClr val="FFFFFF"/>
                </a:solidFill>
                <a:latin typeface="Calibri" pitchFamily="34" charset="0"/>
                <a:ea typeface="Calibri" pitchFamily="34" charset="-122"/>
                <a:cs typeface="Calibri" pitchFamily="34" charset="-120"/>
              </a:rPr>
              <a:t>Choose your path: Quick Flow or Full Planning</a:t>
            </a:r>
            <a:endParaRPr lang="en-US" sz="1300" dirty="0"/>
          </a:p>
        </p:txBody>
      </p:sp>
      <p:sp>
        <p:nvSpPr>
          <p:cNvPr id="16" name="Shape 14"/>
          <p:cNvSpPr/>
          <p:nvPr/>
        </p:nvSpPr>
        <p:spPr>
          <a:xfrm>
            <a:off x="640080" y="2852928"/>
            <a:ext cx="320040" cy="320040"/>
          </a:xfrm>
          <a:prstGeom prst="ellipse">
            <a:avLst/>
          </a:prstGeom>
          <a:solidFill>
            <a:srgbClr val="0D9488"/>
          </a:solidFill>
          <a:ln/>
        </p:spPr>
      </p:sp>
      <p:sp>
        <p:nvSpPr>
          <p:cNvPr id="17" name="Text 15"/>
          <p:cNvSpPr/>
          <p:nvPr/>
        </p:nvSpPr>
        <p:spPr>
          <a:xfrm>
            <a:off x="640080" y="2852928"/>
            <a:ext cx="320040" cy="320040"/>
          </a:xfrm>
          <a:prstGeom prst="rect">
            <a:avLst/>
          </a:prstGeom>
          <a:noFill/>
          <a:ln/>
        </p:spPr>
        <p:txBody>
          <a:bodyPr wrap="square" rtlCol="0" anchor="ctr"/>
          <a:lstStyle/>
          <a:p>
            <a:pPr algn="ctr" indent="0" marL="0">
              <a:buNone/>
            </a:pPr>
            <a:r>
              <a:rPr lang="en-US" sz="1200" b="1" dirty="0">
                <a:solidFill>
                  <a:srgbClr val="FFFFFF"/>
                </a:solidFill>
                <a:latin typeface="Calibri" pitchFamily="34" charset="0"/>
                <a:ea typeface="Calibri" pitchFamily="34" charset="-122"/>
                <a:cs typeface="Calibri" pitchFamily="34" charset="-120"/>
              </a:rPr>
              <a:t>5</a:t>
            </a:r>
            <a:endParaRPr lang="en-US" sz="1200" dirty="0"/>
          </a:p>
        </p:txBody>
      </p:sp>
      <p:sp>
        <p:nvSpPr>
          <p:cNvPr id="18" name="Text 16"/>
          <p:cNvSpPr/>
          <p:nvPr/>
        </p:nvSpPr>
        <p:spPr>
          <a:xfrm>
            <a:off x="1143000" y="2807208"/>
            <a:ext cx="5029200" cy="365760"/>
          </a:xfrm>
          <a:prstGeom prst="rect">
            <a:avLst/>
          </a:prstGeom>
          <a:noFill/>
          <a:ln/>
        </p:spPr>
        <p:txBody>
          <a:bodyPr wrap="square" lIns="0" tIns="0" rIns="0" bIns="0" rtlCol="0" anchor="ctr"/>
          <a:lstStyle/>
          <a:p>
            <a:pPr indent="0" marL="0">
              <a:buNone/>
            </a:pPr>
            <a:r>
              <a:rPr lang="en-US" sz="1300" dirty="0">
                <a:solidFill>
                  <a:srgbClr val="FFFFFF"/>
                </a:solidFill>
                <a:latin typeface="Calibri" pitchFamily="34" charset="0"/>
                <a:ea typeface="Calibri" pitchFamily="34" charset="-122"/>
                <a:cs typeface="Calibri" pitchFamily="34" charset="-120"/>
              </a:rPr>
              <a:t>Follow the guided workflows step by step</a:t>
            </a:r>
            <a:endParaRPr lang="en-US" sz="1300" dirty="0"/>
          </a:p>
        </p:txBody>
      </p:sp>
      <p:sp>
        <p:nvSpPr>
          <p:cNvPr id="19" name="Shape 17"/>
          <p:cNvSpPr/>
          <p:nvPr/>
        </p:nvSpPr>
        <p:spPr>
          <a:xfrm>
            <a:off x="5943600" y="914400"/>
            <a:ext cx="2926080" cy="2560320"/>
          </a:xfrm>
          <a:prstGeom prst="rect">
            <a:avLst/>
          </a:prstGeom>
          <a:solidFill>
            <a:srgbClr val="1A2744"/>
          </a:solidFill>
          <a:ln/>
        </p:spPr>
      </p:sp>
      <p:sp>
        <p:nvSpPr>
          <p:cNvPr id="20" name="Shape 18"/>
          <p:cNvSpPr/>
          <p:nvPr/>
        </p:nvSpPr>
        <p:spPr>
          <a:xfrm>
            <a:off x="5943600" y="914400"/>
            <a:ext cx="2926080" cy="54864"/>
          </a:xfrm>
          <a:prstGeom prst="rect">
            <a:avLst/>
          </a:prstGeom>
          <a:solidFill>
            <a:srgbClr val="0D9488"/>
          </a:solidFill>
          <a:ln/>
        </p:spPr>
      </p:sp>
      <p:sp>
        <p:nvSpPr>
          <p:cNvPr id="21" name="Text 19"/>
          <p:cNvSpPr/>
          <p:nvPr/>
        </p:nvSpPr>
        <p:spPr>
          <a:xfrm>
            <a:off x="6126480" y="1051560"/>
            <a:ext cx="2560320" cy="320040"/>
          </a:xfrm>
          <a:prstGeom prst="rect">
            <a:avLst/>
          </a:prstGeom>
          <a:noFill/>
          <a:ln/>
        </p:spPr>
        <p:txBody>
          <a:bodyPr wrap="square" lIns="0" tIns="0" rIns="0" bIns="0" rtlCol="0" anchor="ctr"/>
          <a:lstStyle/>
          <a:p>
            <a:pPr indent="0" marL="0">
              <a:buNone/>
            </a:pPr>
            <a:r>
              <a:rPr lang="en-US" sz="1400" b="1" dirty="0">
                <a:solidFill>
                  <a:srgbClr val="FFFFFF"/>
                </a:solidFill>
                <a:latin typeface="Calibri" pitchFamily="34" charset="0"/>
                <a:ea typeface="Calibri" pitchFamily="34" charset="-122"/>
                <a:cs typeface="Calibri" pitchFamily="34" charset="-120"/>
              </a:rPr>
              <a:t>Key Takeaways</a:t>
            </a:r>
            <a:endParaRPr lang="en-US" sz="1400" dirty="0"/>
          </a:p>
        </p:txBody>
      </p:sp>
      <p:pic>
        <p:nvPicPr>
          <p:cNvPr id="22" name="Image 0" descr="preencoded.png">    </p:cNvPr>
          <p:cNvPicPr>
            <a:picLocks noChangeAspect="1"/>
          </p:cNvPicPr>
          <p:nvPr/>
        </p:nvPicPr>
        <p:blipFill>
          <a:blip r:embed="rId1"/>
          <a:stretch>
            <a:fillRect/>
          </a:stretch>
        </p:blipFill>
        <p:spPr>
          <a:xfrm>
            <a:off x="6126480" y="1508760"/>
            <a:ext cx="182880" cy="182880"/>
          </a:xfrm>
          <a:prstGeom prst="rect">
            <a:avLst/>
          </a:prstGeom>
        </p:spPr>
      </p:pic>
      <p:sp>
        <p:nvSpPr>
          <p:cNvPr id="23" name="Text 20"/>
          <p:cNvSpPr/>
          <p:nvPr/>
        </p:nvSpPr>
        <p:spPr>
          <a:xfrm>
            <a:off x="6400800" y="1463040"/>
            <a:ext cx="2286000" cy="32004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Structured AI, not random prompting</a:t>
            </a:r>
            <a:endParaRPr lang="en-US" sz="1000" dirty="0"/>
          </a:p>
        </p:txBody>
      </p:sp>
      <p:pic>
        <p:nvPicPr>
          <p:cNvPr id="24" name="Image 1" descr="preencoded.png">    </p:cNvPr>
          <p:cNvPicPr>
            <a:picLocks noChangeAspect="1"/>
          </p:cNvPicPr>
          <p:nvPr/>
        </p:nvPicPr>
        <p:blipFill>
          <a:blip r:embed="rId2"/>
          <a:stretch>
            <a:fillRect/>
          </a:stretch>
        </p:blipFill>
        <p:spPr>
          <a:xfrm>
            <a:off x="6126480" y="1856232"/>
            <a:ext cx="182880" cy="182880"/>
          </a:xfrm>
          <a:prstGeom prst="rect">
            <a:avLst/>
          </a:prstGeom>
        </p:spPr>
      </p:pic>
      <p:sp>
        <p:nvSpPr>
          <p:cNvPr id="25" name="Text 21"/>
          <p:cNvSpPr/>
          <p:nvPr/>
        </p:nvSpPr>
        <p:spPr>
          <a:xfrm>
            <a:off x="6400800" y="1810512"/>
            <a:ext cx="2286000" cy="32004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Documentation-first like MIL-STD-498</a:t>
            </a:r>
            <a:endParaRPr lang="en-US" sz="1000" dirty="0"/>
          </a:p>
        </p:txBody>
      </p:sp>
      <p:pic>
        <p:nvPicPr>
          <p:cNvPr id="26" name="Image 2" descr="preencoded.png">    </p:cNvPr>
          <p:cNvPicPr>
            <a:picLocks noChangeAspect="1"/>
          </p:cNvPicPr>
          <p:nvPr/>
        </p:nvPicPr>
        <p:blipFill>
          <a:blip r:embed="rId3"/>
          <a:stretch>
            <a:fillRect/>
          </a:stretch>
        </p:blipFill>
        <p:spPr>
          <a:xfrm>
            <a:off x="6126480" y="2203704"/>
            <a:ext cx="182880" cy="182880"/>
          </a:xfrm>
          <a:prstGeom prst="rect">
            <a:avLst/>
          </a:prstGeom>
        </p:spPr>
      </p:pic>
      <p:sp>
        <p:nvSpPr>
          <p:cNvPr id="27" name="Text 22"/>
          <p:cNvSpPr/>
          <p:nvPr/>
        </p:nvSpPr>
        <p:spPr>
          <a:xfrm>
            <a:off x="6400800" y="2157984"/>
            <a:ext cx="2286000" cy="32004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Full traceability from req to code</a:t>
            </a:r>
            <a:endParaRPr lang="en-US" sz="1000" dirty="0"/>
          </a:p>
        </p:txBody>
      </p:sp>
      <p:pic>
        <p:nvPicPr>
          <p:cNvPr id="28" name="Image 3" descr="preencoded.png">    </p:cNvPr>
          <p:cNvPicPr>
            <a:picLocks noChangeAspect="1"/>
          </p:cNvPicPr>
          <p:nvPr/>
        </p:nvPicPr>
        <p:blipFill>
          <a:blip r:embed="rId4"/>
          <a:stretch>
            <a:fillRect/>
          </a:stretch>
        </p:blipFill>
        <p:spPr>
          <a:xfrm>
            <a:off x="6126480" y="2551176"/>
            <a:ext cx="182880" cy="182880"/>
          </a:xfrm>
          <a:prstGeom prst="rect">
            <a:avLst/>
          </a:prstGeom>
        </p:spPr>
      </p:pic>
      <p:sp>
        <p:nvSpPr>
          <p:cNvPr id="29" name="Text 23"/>
          <p:cNvSpPr/>
          <p:nvPr/>
        </p:nvSpPr>
        <p:spPr>
          <a:xfrm>
            <a:off x="6400800" y="2505456"/>
            <a:ext cx="2286000" cy="32004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27 skills enforce org standards</a:t>
            </a:r>
            <a:endParaRPr lang="en-US" sz="1000" dirty="0"/>
          </a:p>
        </p:txBody>
      </p:sp>
      <p:pic>
        <p:nvPicPr>
          <p:cNvPr id="30" name="Image 4" descr="preencoded.png">    </p:cNvPr>
          <p:cNvPicPr>
            <a:picLocks noChangeAspect="1"/>
          </p:cNvPicPr>
          <p:nvPr/>
        </p:nvPicPr>
        <p:blipFill>
          <a:blip r:embed="rId5"/>
          <a:stretch>
            <a:fillRect/>
          </a:stretch>
        </p:blipFill>
        <p:spPr>
          <a:xfrm>
            <a:off x="6126480" y="2898648"/>
            <a:ext cx="182880" cy="182880"/>
          </a:xfrm>
          <a:prstGeom prst="rect">
            <a:avLst/>
          </a:prstGeom>
        </p:spPr>
      </p:pic>
      <p:sp>
        <p:nvSpPr>
          <p:cNvPr id="31" name="Text 24"/>
          <p:cNvSpPr/>
          <p:nvPr/>
        </p:nvSpPr>
        <p:spPr>
          <a:xfrm>
            <a:off x="6400800" y="2852928"/>
            <a:ext cx="2286000" cy="32004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Works in air-gapped environments</a:t>
            </a:r>
            <a:endParaRPr lang="en-US" sz="1000" dirty="0"/>
          </a:p>
        </p:txBody>
      </p:sp>
      <p:sp>
        <p:nvSpPr>
          <p:cNvPr id="32" name="Shape 25"/>
          <p:cNvSpPr/>
          <p:nvPr/>
        </p:nvSpPr>
        <p:spPr>
          <a:xfrm>
            <a:off x="0" y="3749040"/>
            <a:ext cx="9144000" cy="1394460"/>
          </a:xfrm>
          <a:prstGeom prst="rect">
            <a:avLst/>
          </a:prstGeom>
          <a:solidFill>
            <a:srgbClr val="1A2744"/>
          </a:solidFill>
          <a:ln/>
        </p:spPr>
      </p:sp>
      <p:sp>
        <p:nvSpPr>
          <p:cNvPr id="33" name="Text 26"/>
          <p:cNvSpPr/>
          <p:nvPr/>
        </p:nvSpPr>
        <p:spPr>
          <a:xfrm>
            <a:off x="548640" y="3840480"/>
            <a:ext cx="8229600" cy="320040"/>
          </a:xfrm>
          <a:prstGeom prst="rect">
            <a:avLst/>
          </a:prstGeom>
          <a:noFill/>
          <a:ln/>
        </p:spPr>
        <p:txBody>
          <a:bodyPr wrap="square" lIns="0" tIns="0" rIns="0" bIns="0" rtlCol="0" anchor="ctr"/>
          <a:lstStyle/>
          <a:p>
            <a:pPr indent="0" marL="0">
              <a:buNone/>
            </a:pPr>
            <a:r>
              <a:rPr lang="en-US" sz="1400" b="1" dirty="0">
                <a:solidFill>
                  <a:srgbClr val="14B8A6"/>
                </a:solidFill>
                <a:latin typeface="Calibri" pitchFamily="34" charset="0"/>
                <a:ea typeface="Calibri" pitchFamily="34" charset="-122"/>
                <a:cs typeface="Calibri" pitchFamily="34" charset="-120"/>
              </a:rPr>
              <a:t>Resources</a:t>
            </a:r>
            <a:endParaRPr lang="en-US" sz="1400" dirty="0"/>
          </a:p>
        </p:txBody>
      </p:sp>
      <p:sp>
        <p:nvSpPr>
          <p:cNvPr id="34" name="Text 27"/>
          <p:cNvSpPr/>
          <p:nvPr/>
        </p:nvSpPr>
        <p:spPr>
          <a:xfrm>
            <a:off x="548640" y="4206240"/>
            <a:ext cx="1645920" cy="320040"/>
          </a:xfrm>
          <a:prstGeom prst="rect">
            <a:avLst/>
          </a:prstGeom>
          <a:noFill/>
          <a:ln/>
        </p:spPr>
        <p:txBody>
          <a:bodyPr wrap="square" lIns="0" tIns="0" rIns="0" bIns="0" rtlCol="0" anchor="ctr"/>
          <a:lstStyle/>
          <a:p>
            <a:pPr indent="0" marL="0">
              <a:buNone/>
            </a:pPr>
            <a:r>
              <a:rPr lang="en-US" sz="1000" b="1" dirty="0">
                <a:solidFill>
                  <a:srgbClr val="14B8A6"/>
                </a:solidFill>
                <a:latin typeface="Calibri" pitchFamily="34" charset="0"/>
                <a:ea typeface="Calibri" pitchFamily="34" charset="-122"/>
                <a:cs typeface="Calibri" pitchFamily="34" charset="-120"/>
              </a:rPr>
              <a:t>BMAD GitHub:</a:t>
            </a:r>
            <a:endParaRPr lang="en-US" sz="1000" dirty="0"/>
          </a:p>
        </p:txBody>
      </p:sp>
      <p:sp>
        <p:nvSpPr>
          <p:cNvPr id="35" name="Text 28"/>
          <p:cNvSpPr/>
          <p:nvPr/>
        </p:nvSpPr>
        <p:spPr>
          <a:xfrm>
            <a:off x="2194560" y="4206240"/>
            <a:ext cx="2286000" cy="32004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github.com/bmad-code-org/BMAD-METHOD</a:t>
            </a:r>
            <a:endParaRPr lang="en-US" sz="1000" dirty="0"/>
          </a:p>
        </p:txBody>
      </p:sp>
      <p:sp>
        <p:nvSpPr>
          <p:cNvPr id="36" name="Text 29"/>
          <p:cNvSpPr/>
          <p:nvPr/>
        </p:nvSpPr>
        <p:spPr>
          <a:xfrm>
            <a:off x="4663440" y="4206240"/>
            <a:ext cx="1645920" cy="320040"/>
          </a:xfrm>
          <a:prstGeom prst="rect">
            <a:avLst/>
          </a:prstGeom>
          <a:noFill/>
          <a:ln/>
        </p:spPr>
        <p:txBody>
          <a:bodyPr wrap="square" lIns="0" tIns="0" rIns="0" bIns="0" rtlCol="0" anchor="ctr"/>
          <a:lstStyle/>
          <a:p>
            <a:pPr indent="0" marL="0">
              <a:buNone/>
            </a:pPr>
            <a:r>
              <a:rPr lang="en-US" sz="1000" b="1" dirty="0">
                <a:solidFill>
                  <a:srgbClr val="14B8A6"/>
                </a:solidFill>
                <a:latin typeface="Calibri" pitchFamily="34" charset="0"/>
                <a:ea typeface="Calibri" pitchFamily="34" charset="-122"/>
                <a:cs typeface="Calibri" pitchFamily="34" charset="-120"/>
              </a:rPr>
              <a:t>ma-agents:</a:t>
            </a:r>
            <a:endParaRPr lang="en-US" sz="1000" dirty="0"/>
          </a:p>
        </p:txBody>
      </p:sp>
      <p:sp>
        <p:nvSpPr>
          <p:cNvPr id="37" name="Text 30"/>
          <p:cNvSpPr/>
          <p:nvPr/>
        </p:nvSpPr>
        <p:spPr>
          <a:xfrm>
            <a:off x="6309360" y="4206240"/>
            <a:ext cx="2286000" cy="32004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npmjs.com/package/ma-agents</a:t>
            </a:r>
            <a:endParaRPr lang="en-US" sz="1000" dirty="0"/>
          </a:p>
        </p:txBody>
      </p:sp>
      <p:sp>
        <p:nvSpPr>
          <p:cNvPr id="38" name="Text 31"/>
          <p:cNvSpPr/>
          <p:nvPr/>
        </p:nvSpPr>
        <p:spPr>
          <a:xfrm>
            <a:off x="548640" y="4572000"/>
            <a:ext cx="1645920" cy="320040"/>
          </a:xfrm>
          <a:prstGeom prst="rect">
            <a:avLst/>
          </a:prstGeom>
          <a:noFill/>
          <a:ln/>
        </p:spPr>
        <p:txBody>
          <a:bodyPr wrap="square" lIns="0" tIns="0" rIns="0" bIns="0" rtlCol="0" anchor="ctr"/>
          <a:lstStyle/>
          <a:p>
            <a:pPr indent="0" marL="0">
              <a:buNone/>
            </a:pPr>
            <a:r>
              <a:rPr lang="en-US" sz="1000" b="1" dirty="0">
                <a:solidFill>
                  <a:srgbClr val="14B8A6"/>
                </a:solidFill>
                <a:latin typeface="Calibri" pitchFamily="34" charset="0"/>
                <a:ea typeface="Calibri" pitchFamily="34" charset="-122"/>
                <a:cs typeface="Calibri" pitchFamily="34" charset="-120"/>
              </a:rPr>
              <a:t>BMAD Docs:</a:t>
            </a:r>
            <a:endParaRPr lang="en-US" sz="1000" dirty="0"/>
          </a:p>
        </p:txBody>
      </p:sp>
      <p:sp>
        <p:nvSpPr>
          <p:cNvPr id="39" name="Text 32"/>
          <p:cNvSpPr/>
          <p:nvPr/>
        </p:nvSpPr>
        <p:spPr>
          <a:xfrm>
            <a:off x="2194560" y="4572000"/>
            <a:ext cx="2286000" cy="32004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docs.bmad-method.org</a:t>
            </a:r>
            <a:endParaRPr lang="en-US" sz="1000" dirty="0"/>
          </a:p>
        </p:txBody>
      </p:sp>
      <p:sp>
        <p:nvSpPr>
          <p:cNvPr id="40" name="Text 33"/>
          <p:cNvSpPr/>
          <p:nvPr/>
        </p:nvSpPr>
        <p:spPr>
          <a:xfrm>
            <a:off x="4663440" y="4572000"/>
            <a:ext cx="1645920" cy="320040"/>
          </a:xfrm>
          <a:prstGeom prst="rect">
            <a:avLst/>
          </a:prstGeom>
          <a:noFill/>
          <a:ln/>
        </p:spPr>
        <p:txBody>
          <a:bodyPr wrap="square" lIns="0" tIns="0" rIns="0" bIns="0" rtlCol="0" anchor="ctr"/>
          <a:lstStyle/>
          <a:p>
            <a:pPr indent="0" marL="0">
              <a:buNone/>
            </a:pPr>
            <a:r>
              <a:rPr lang="en-US" sz="1000" b="1" dirty="0">
                <a:solidFill>
                  <a:srgbClr val="14B8A6"/>
                </a:solidFill>
                <a:latin typeface="Calibri" pitchFamily="34" charset="0"/>
                <a:ea typeface="Calibri" pitchFamily="34" charset="-122"/>
                <a:cs typeface="Calibri" pitchFamily="34" charset="-120"/>
              </a:rPr>
              <a:t>Chief Architect - Software CTO:</a:t>
            </a:r>
            <a:endParaRPr lang="en-US" sz="1000" dirty="0"/>
          </a:p>
        </p:txBody>
      </p:sp>
      <p:sp>
        <p:nvSpPr>
          <p:cNvPr id="41" name="Text 34"/>
          <p:cNvSpPr/>
          <p:nvPr/>
        </p:nvSpPr>
        <p:spPr>
          <a:xfrm>
            <a:off x="6309360" y="4572000"/>
            <a:ext cx="2286000" cy="32004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Internal Confluence Space</a:t>
            </a:r>
            <a:endParaRPr lang="en-US" sz="1000" dirty="0"/>
          </a:p>
        </p:txBody>
      </p:sp>
      <p:sp>
        <p:nvSpPr>
          <p:cNvPr id="42" name="Text 35"/>
          <p:cNvSpPr/>
          <p:nvPr/>
        </p:nvSpPr>
        <p:spPr>
          <a:xfrm>
            <a:off x="457200" y="4754880"/>
            <a:ext cx="8229600" cy="274320"/>
          </a:xfrm>
          <a:prstGeom prst="rect">
            <a:avLst/>
          </a:prstGeom>
          <a:noFill/>
          <a:ln/>
        </p:spPr>
        <p:txBody>
          <a:bodyPr wrap="square" rtlCol="0" anchor="ctr"/>
          <a:lstStyle/>
          <a:p>
            <a:pPr algn="ctr" indent="0" marL="0">
              <a:buNone/>
            </a:pPr>
            <a:r>
              <a:rPr lang="en-US" sz="1000" dirty="0">
                <a:solidFill>
                  <a:srgbClr val="94A3B8"/>
                </a:solidFill>
                <a:latin typeface="Calibri" pitchFamily="34" charset="0"/>
                <a:ea typeface="Calibri" pitchFamily="34" charset="-122"/>
                <a:cs typeface="Calibri" pitchFamily="34" charset="-120"/>
              </a:rPr>
              <a:t>Chief Architect - Software CTO  |  2026</a:t>
            </a:r>
            <a:endParaRPr lang="en-US" sz="10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100</Slides>
  <Notes>100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100</vt:i4>
      </vt:variant>
    </vt:vector>
  </HeadingPairs>
  <TitlesOfParts>
    <vt:vector size="103"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AI-Driven Development with BMAD Method</dc:title>
  <dc:subject>PptxGenJS Presentation</dc:subject>
  <dc:creator>Chief Architect - Software CTO</dc:creator>
  <cp:lastModifiedBy>Chief Architect - Software CTO</cp:lastModifiedBy>
  <cp:revision>1</cp:revision>
  <dcterms:created xsi:type="dcterms:W3CDTF">2026-04-14T19:18:00Z</dcterms:created>
  <dcterms:modified xsi:type="dcterms:W3CDTF">2026-04-14T19:18:00Z</dcterms:modified>
</cp:coreProperties>
</file>