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88952" cy="9144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365760" y="228600"/>
            <a:ext cx="11457432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300" b="1">
                <a:solidFill>
                  <a:srgbClr val="1F3A68"/>
                </a:solidFill>
              </a:rPr>
              <a:t>Figure 1. STROBE participant flow diagram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365760" y="1005840"/>
            <a:ext cx="1280160" cy="1097279"/>
          </a:xfrm>
          <a:prstGeom prst="roundRect">
            <a:avLst/>
          </a:prstGeom>
          <a:solidFill>
            <a:srgbClr val="CFE1F5"/>
          </a:solidFill>
          <a:ln>
            <a:solidFill>
              <a:srgbClr val="CFE1F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54864" bIns="54864"/>
          <a:lstStyle/>
          <a:p>
            <a:pPr algn="ctr"/>
            <a:r>
              <a:rPr sz="1400" b="1">
                <a:solidFill>
                  <a:srgbClr val="1F3A68"/>
                </a:solidFill>
              </a:rPr>
              <a:t>Identification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365760" y="2423160"/>
            <a:ext cx="1280160" cy="1097279"/>
          </a:xfrm>
          <a:prstGeom prst="roundRect">
            <a:avLst/>
          </a:prstGeom>
          <a:solidFill>
            <a:srgbClr val="CFE1F5"/>
          </a:solidFill>
          <a:ln>
            <a:solidFill>
              <a:srgbClr val="CFE1F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54864" bIns="54864"/>
          <a:lstStyle/>
          <a:p>
            <a:pPr algn="ctr"/>
            <a:r>
              <a:rPr sz="1400" b="1">
                <a:solidFill>
                  <a:srgbClr val="1F3A68"/>
                </a:solidFill>
              </a:rPr>
              <a:t>Screening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65760" y="3840479"/>
            <a:ext cx="1280160" cy="1097280"/>
          </a:xfrm>
          <a:prstGeom prst="roundRect">
            <a:avLst/>
          </a:prstGeom>
          <a:solidFill>
            <a:srgbClr val="CFE1F5"/>
          </a:solidFill>
          <a:ln>
            <a:solidFill>
              <a:srgbClr val="CFE1F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54864" bIns="54864"/>
          <a:lstStyle/>
          <a:p>
            <a:pPr algn="ctr"/>
            <a:r>
              <a:rPr sz="1400" b="1">
                <a:solidFill>
                  <a:srgbClr val="1F3A68"/>
                </a:solidFill>
              </a:rPr>
              <a:t>Inclusion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365760" y="5257800"/>
            <a:ext cx="1280160" cy="1097280"/>
          </a:xfrm>
          <a:prstGeom prst="roundRect">
            <a:avLst/>
          </a:prstGeom>
          <a:solidFill>
            <a:srgbClr val="CFE1F5"/>
          </a:solidFill>
          <a:ln>
            <a:solidFill>
              <a:srgbClr val="CFE1F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54864" bIns="54864"/>
          <a:lstStyle/>
          <a:p>
            <a:pPr algn="ctr"/>
            <a:r>
              <a:rPr sz="1400" b="1">
                <a:solidFill>
                  <a:srgbClr val="1F3A68"/>
                </a:solidFill>
              </a:rPr>
              <a:t>Analysis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2011680" y="1005840"/>
            <a:ext cx="3291840" cy="109728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54864" bIns="54864"/>
          <a:lstStyle/>
          <a:p>
            <a:pPr algn="ctr"/>
            <a:r>
              <a:rPr sz="1100" b="1">
                <a:solidFill>
                  <a:srgbClr val="000000"/>
                </a:solidFill>
              </a:rPr>
              <a:t>Source population</a:t>
            </a:r>
          </a:p>
          <a:p>
            <a:pPr algn="ctr"/>
            <a:r>
              <a:rPr sz="1100" b="0">
                <a:solidFill>
                  <a:srgbClr val="000000"/>
                </a:solidFill>
              </a:rPr>
              <a:t>(Database XYZ, 2010–2023)</a:t>
            </a:r>
          </a:p>
          <a:p>
            <a:pPr algn="ctr"/>
            <a:r>
              <a:rPr sz="1100" b="0">
                <a:solidFill>
                  <a:srgbClr val="000000"/>
                </a:solidFill>
              </a:rPr>
              <a:t>total records = 120,000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2011680" y="2423160"/>
            <a:ext cx="3291840" cy="109728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54864" bIns="54864"/>
          <a:lstStyle/>
          <a:p>
            <a:pPr algn="ctr"/>
            <a:r>
              <a:rPr sz="1100" b="1">
                <a:solidFill>
                  <a:srgbClr val="000000"/>
                </a:solidFill>
              </a:rPr>
              <a:t>Unique subjects after deduplication</a:t>
            </a:r>
          </a:p>
          <a:p>
            <a:pPr algn="ctr"/>
            <a:r>
              <a:rPr sz="1100" b="0">
                <a:solidFill>
                  <a:srgbClr val="000000"/>
                </a:solidFill>
              </a:rPr>
              <a:t>N = 85,000</a:t>
            </a:r>
          </a:p>
        </p:txBody>
      </p:sp>
      <p:cxnSp>
        <p:nvCxnSpPr>
          <p:cNvPr id="9" name="Connector 8"/>
          <p:cNvCxnSpPr/>
          <p:nvPr/>
        </p:nvCxnSpPr>
        <p:spPr>
          <a:xfrm>
            <a:off x="3657600" y="2103120"/>
            <a:ext cx="0" cy="320040"/>
          </a:xfrm>
          <a:prstGeom prst="line">
            <a:avLst/>
          </a:prstGeom>
          <a:ln w="15875">
            <a:solidFill>
              <a:srgbClr val="000000"/>
            </a:solidFill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Rounded Rectangle 9"/>
          <p:cNvSpPr/>
          <p:nvPr/>
        </p:nvSpPr>
        <p:spPr>
          <a:xfrm>
            <a:off x="2011680" y="3840479"/>
            <a:ext cx="3291840" cy="109728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54864" bIns="54864"/>
          <a:lstStyle/>
          <a:p>
            <a:pPr algn="ctr"/>
            <a:r>
              <a:rPr sz="1100" b="1">
                <a:solidFill>
                  <a:srgbClr val="000000"/>
                </a:solidFill>
              </a:rPr>
              <a:t>Meeting eligibility criteria</a:t>
            </a:r>
          </a:p>
          <a:p>
            <a:pPr algn="ctr"/>
            <a:r>
              <a:rPr sz="1100" b="0">
                <a:solidFill>
                  <a:srgbClr val="000000"/>
                </a:solidFill>
              </a:rPr>
              <a:t>N = 80,000</a:t>
            </a:r>
          </a:p>
        </p:txBody>
      </p:sp>
      <p:cxnSp>
        <p:nvCxnSpPr>
          <p:cNvPr id="11" name="Connector 10"/>
          <p:cNvCxnSpPr/>
          <p:nvPr/>
        </p:nvCxnSpPr>
        <p:spPr>
          <a:xfrm>
            <a:off x="3657600" y="3520439"/>
            <a:ext cx="0" cy="320040"/>
          </a:xfrm>
          <a:prstGeom prst="line">
            <a:avLst/>
          </a:prstGeom>
          <a:ln w="15875">
            <a:solidFill>
              <a:srgbClr val="000000"/>
            </a:solidFill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Rounded Rectangle 11"/>
          <p:cNvSpPr/>
          <p:nvPr/>
        </p:nvSpPr>
        <p:spPr>
          <a:xfrm>
            <a:off x="2011680" y="5257800"/>
            <a:ext cx="3291840" cy="109728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54864" bIns="54864"/>
          <a:lstStyle/>
          <a:p>
            <a:pPr algn="ctr"/>
            <a:r>
              <a:rPr sz="1100" b="1">
                <a:solidFill>
                  <a:srgbClr val="000000"/>
                </a:solidFill>
              </a:rPr>
              <a:t>Analytic cohort</a:t>
            </a:r>
          </a:p>
          <a:p>
            <a:pPr algn="ctr"/>
            <a:r>
              <a:rPr sz="1100" b="0">
                <a:solidFill>
                  <a:srgbClr val="000000"/>
                </a:solidFill>
              </a:rPr>
              <a:t>N = 77,500</a:t>
            </a:r>
          </a:p>
        </p:txBody>
      </p:sp>
      <p:cxnSp>
        <p:nvCxnSpPr>
          <p:cNvPr id="13" name="Connector 12"/>
          <p:cNvCxnSpPr/>
          <p:nvPr/>
        </p:nvCxnSpPr>
        <p:spPr>
          <a:xfrm>
            <a:off x="3657600" y="4937759"/>
            <a:ext cx="0" cy="320041"/>
          </a:xfrm>
          <a:prstGeom prst="line">
            <a:avLst/>
          </a:prstGeom>
          <a:ln w="15875">
            <a:solidFill>
              <a:srgbClr val="000000"/>
            </a:solidFill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Rounded Rectangle 13"/>
          <p:cNvSpPr/>
          <p:nvPr/>
        </p:nvSpPr>
        <p:spPr>
          <a:xfrm>
            <a:off x="5852160" y="2491740"/>
            <a:ext cx="3383280" cy="9601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54864" bIns="54864"/>
          <a:lstStyle/>
          <a:p>
            <a:pPr algn="l"/>
            <a:r>
              <a:rPr sz="1000" b="0">
                <a:solidFill>
                  <a:srgbClr val="000000"/>
                </a:solidFill>
              </a:rPr>
              <a:t>Excluded (n = 5,000):</a:t>
            </a:r>
          </a:p>
          <a:p>
            <a:pPr algn="l"/>
            <a:r>
              <a:rPr sz="1000" b="0">
                <a:solidFill>
                  <a:srgbClr val="000000"/>
                </a:solidFill>
              </a:rPr>
              <a:t>- missing age/sex (n = 1,200)</a:t>
            </a:r>
          </a:p>
          <a:p>
            <a:pPr algn="l"/>
            <a:r>
              <a:rPr sz="1000" b="0">
                <a:solidFill>
                  <a:srgbClr val="000000"/>
                </a:solidFill>
              </a:rPr>
              <a:t>- outside age range (n = 3,800)</a:t>
            </a:r>
          </a:p>
        </p:txBody>
      </p:sp>
      <p:cxnSp>
        <p:nvCxnSpPr>
          <p:cNvPr id="15" name="Connector 14"/>
          <p:cNvCxnSpPr/>
          <p:nvPr/>
        </p:nvCxnSpPr>
        <p:spPr>
          <a:xfrm>
            <a:off x="5303520" y="2971800"/>
            <a:ext cx="548640" cy="0"/>
          </a:xfrm>
          <a:prstGeom prst="line">
            <a:avLst/>
          </a:prstGeom>
          <a:ln w="15875">
            <a:solidFill>
              <a:srgbClr val="000000"/>
            </a:solidFill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Rounded Rectangle 15"/>
          <p:cNvSpPr/>
          <p:nvPr/>
        </p:nvSpPr>
        <p:spPr>
          <a:xfrm>
            <a:off x="5852160" y="3909059"/>
            <a:ext cx="3383280" cy="9601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54864" bIns="54864"/>
          <a:lstStyle/>
          <a:p>
            <a:pPr algn="l"/>
            <a:r>
              <a:rPr sz="1000" b="0">
                <a:solidFill>
                  <a:srgbClr val="000000"/>
                </a:solidFill>
              </a:rPr>
              <a:t>Excluded (n = 2,500):</a:t>
            </a:r>
          </a:p>
          <a:p>
            <a:pPr algn="l"/>
            <a:r>
              <a:rPr sz="1000" b="0">
                <a:solidFill>
                  <a:srgbClr val="000000"/>
                </a:solidFill>
              </a:rPr>
              <a:t>- prior event at baseline (n = 1,500)</a:t>
            </a:r>
          </a:p>
          <a:p>
            <a:pPr algn="l"/>
            <a:r>
              <a:rPr sz="1000" b="0">
                <a:solidFill>
                  <a:srgbClr val="000000"/>
                </a:solidFill>
              </a:rPr>
              <a:t>- follow-up ≤ 0 days (n = 1,000)</a:t>
            </a:r>
          </a:p>
        </p:txBody>
      </p:sp>
      <p:cxnSp>
        <p:nvCxnSpPr>
          <p:cNvPr id="17" name="Connector 16"/>
          <p:cNvCxnSpPr/>
          <p:nvPr/>
        </p:nvCxnSpPr>
        <p:spPr>
          <a:xfrm>
            <a:off x="5303520" y="4389119"/>
            <a:ext cx="548640" cy="0"/>
          </a:xfrm>
          <a:prstGeom prst="line">
            <a:avLst/>
          </a:prstGeom>
          <a:ln w="15875">
            <a:solidFill>
              <a:srgbClr val="000000"/>
            </a:solidFill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