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88952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74320" y="228600"/>
            <a:ext cx="11640312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3A68"/>
                </a:solidFill>
              </a:rPr>
              <a:t>PRISMA 2020 flow diagram for new systematic reviews (databases, registers, and other sources)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" y="100584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Identification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301752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Screening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" y="772668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Included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64592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identified from:</a:t>
            </a:r>
          </a:p>
          <a:p>
            <a:r>
              <a:rPr sz="1000" b="0">
                <a:solidFill>
                  <a:srgbClr val="000000"/>
                </a:solidFill>
              </a:rPr>
              <a:t>  Databases (n = {n_db})</a:t>
            </a:r>
          </a:p>
          <a:p>
            <a:r>
              <a:rPr sz="1000" b="0">
                <a:solidFill>
                  <a:srgbClr val="000000"/>
                </a:solidFill>
              </a:rPr>
              <a:t>  Registers (n = {n_reg})</a:t>
            </a:r>
          </a:p>
        </p:txBody>
      </p:sp>
      <p:sp>
        <p:nvSpPr>
          <p:cNvPr id="7" name="Rectangle 6"/>
          <p:cNvSpPr/>
          <p:nvPr/>
        </p:nvSpPr>
        <p:spPr>
          <a:xfrm>
            <a:off x="859536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Records removed before screening:</a:t>
            </a:r>
          </a:p>
          <a:p>
            <a:r>
              <a:rPr sz="900" b="0">
                <a:solidFill>
                  <a:srgbClr val="000000"/>
                </a:solidFill>
              </a:rPr>
              <a:t>  Duplicate records removed (n = {n_dup})</a:t>
            </a:r>
          </a:p>
          <a:p>
            <a:r>
              <a:rPr sz="900" b="0">
                <a:solidFill>
                  <a:srgbClr val="000000"/>
                </a:solidFill>
              </a:rPr>
              <a:t>  Records marked as ineligible by automation tools (n = {n_auto})</a:t>
            </a:r>
          </a:p>
          <a:p>
            <a:r>
              <a:rPr sz="900" b="0">
                <a:solidFill>
                  <a:srgbClr val="000000"/>
                </a:solidFill>
              </a:rPr>
              <a:t>  Records removed for other reasons (n = {n_other_removed})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4754880" y="1440180"/>
            <a:ext cx="384048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12064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Records identified from:</a:t>
            </a:r>
          </a:p>
          <a:p>
            <a:r>
              <a:rPr sz="900" b="0">
                <a:solidFill>
                  <a:srgbClr val="000000"/>
                </a:solidFill>
              </a:rPr>
              <a:t>  Websites (n = {n_web})</a:t>
            </a:r>
          </a:p>
          <a:p>
            <a:r>
              <a:rPr sz="900" b="0">
                <a:solidFill>
                  <a:srgbClr val="000000"/>
                </a:solidFill>
              </a:rPr>
              <a:t>  Organisations (n = {n_org})</a:t>
            </a:r>
          </a:p>
          <a:p>
            <a:r>
              <a:rPr sz="900" b="0">
                <a:solidFill>
                  <a:srgbClr val="000000"/>
                </a:solidFill>
              </a:rPr>
              <a:t>  Citation searching (n = {n_cite})</a:t>
            </a:r>
          </a:p>
          <a:p>
            <a:r>
              <a:rPr sz="900" b="0">
                <a:solidFill>
                  <a:srgbClr val="000000"/>
                </a:solidFill>
              </a:rPr>
              <a:t>  etc.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45920" y="301752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screened</a:t>
            </a:r>
          </a:p>
          <a:p>
            <a:r>
              <a:rPr sz="1000" b="0">
                <a:solidFill>
                  <a:srgbClr val="000000"/>
                </a:solidFill>
              </a:rPr>
              <a:t>(n = {n_screened})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20640" y="301752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excluded</a:t>
            </a:r>
          </a:p>
          <a:p>
            <a:r>
              <a:rPr sz="1000" b="0">
                <a:solidFill>
                  <a:srgbClr val="000000"/>
                </a:solidFill>
              </a:rPr>
              <a:t>(n = {n_screen_excluded})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200400" y="1874519"/>
            <a:ext cx="0" cy="1143001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4754880" y="345186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645920" y="429768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sought for retrieval</a:t>
            </a:r>
          </a:p>
          <a:p>
            <a:r>
              <a:rPr sz="1000" b="0">
                <a:solidFill>
                  <a:srgbClr val="000000"/>
                </a:solidFill>
              </a:rPr>
              <a:t>(n = {n_sought})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20640" y="429768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not retrieved</a:t>
            </a:r>
          </a:p>
          <a:p>
            <a:r>
              <a:rPr sz="1000" b="0">
                <a:solidFill>
                  <a:srgbClr val="000000"/>
                </a:solidFill>
              </a:rPr>
              <a:t>(n = {n_not_retrieved})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3200400" y="3886200"/>
            <a:ext cx="0" cy="41148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473202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645920" y="5577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assessed for eligibility</a:t>
            </a:r>
          </a:p>
          <a:p>
            <a:r>
              <a:rPr sz="1000" b="0">
                <a:solidFill>
                  <a:srgbClr val="000000"/>
                </a:solidFill>
              </a:rPr>
              <a:t>(n = {n_assessed})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120640" y="5577840"/>
            <a:ext cx="3108960" cy="123444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Reports excluded:</a:t>
            </a:r>
          </a:p>
          <a:p>
            <a:r>
              <a:rPr sz="900" b="0">
                <a:solidFill>
                  <a:srgbClr val="000000"/>
                </a:solidFill>
              </a:rPr>
              <a:t>  Reason 1 (n = {n_excl_r1})</a:t>
            </a:r>
          </a:p>
          <a:p>
            <a:r>
              <a:rPr sz="900" b="0">
                <a:solidFill>
                  <a:srgbClr val="000000"/>
                </a:solidFill>
              </a:rPr>
              <a:t>  Reason 2 (n = {n_excl_r2})</a:t>
            </a:r>
          </a:p>
          <a:p>
            <a:r>
              <a:rPr sz="900" b="0">
                <a:solidFill>
                  <a:srgbClr val="000000"/>
                </a:solidFill>
              </a:rPr>
              <a:t>  Reason 3 (n = {n_excl_r3})</a:t>
            </a:r>
          </a:p>
          <a:p>
            <a:r>
              <a:rPr sz="900" b="0">
                <a:solidFill>
                  <a:srgbClr val="000000"/>
                </a:solidFill>
              </a:rPr>
              <a:t>  etc.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3200400" y="5166359"/>
            <a:ext cx="0" cy="411481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6012179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645920" y="7726680"/>
            <a:ext cx="4041648" cy="114300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100" b="1">
                <a:solidFill>
                  <a:srgbClr val="000000"/>
                </a:solidFill>
              </a:rPr>
              <a:t>Studies included in review (n = {n_studies})</a:t>
            </a:r>
          </a:p>
          <a:p>
            <a:r>
              <a:rPr sz="1100" b="0">
                <a:solidFill>
                  <a:srgbClr val="000000"/>
                </a:solidFill>
              </a:rPr>
              <a:t>Reports of included studies (n = {n_reports})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3200400" y="6812280"/>
            <a:ext cx="0" cy="91440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74320" y="8732520"/>
            <a:ext cx="11640312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555555"/>
                </a:solidFill>
              </a:rPr>
              <a:t>Layout adapted from Page MJ et al. PRISMA 2020 flow diagram, BMJ 2021;372:n71. Distributed under CC-BY 4.0.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