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88952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74320" y="228600"/>
            <a:ext cx="11640312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>
                <a:solidFill>
                  <a:srgbClr val="1F3A68"/>
                </a:solidFill>
              </a:rPr>
              <a:t>PRISMA 2020 flow diagram for updated systematic reviews (databases, registers, and other sources)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" y="100584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Identification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" y="301752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Screening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274320" y="7726680"/>
            <a:ext cx="1188720" cy="868680"/>
          </a:xfrm>
          <a:prstGeom prst="rect">
            <a:avLst/>
          </a:prstGeom>
          <a:solidFill>
            <a:srgbClr val="1F3A68"/>
          </a:solidFill>
          <a:ln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Included</a:t>
            </a:r>
          </a:p>
        </p:txBody>
      </p:sp>
      <p:sp>
        <p:nvSpPr>
          <p:cNvPr id="6" name="Rectangle 5"/>
          <p:cNvSpPr/>
          <p:nvPr/>
        </p:nvSpPr>
        <p:spPr>
          <a:xfrm>
            <a:off x="1645920" y="1005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identified from:</a:t>
            </a:r>
          </a:p>
          <a:p>
            <a:r>
              <a:rPr sz="1000" b="0">
                <a:solidFill>
                  <a:srgbClr val="000000"/>
                </a:solidFill>
              </a:rPr>
              <a:t>  Databases (n = {n_db})</a:t>
            </a:r>
          </a:p>
          <a:p>
            <a:r>
              <a:rPr sz="1000" b="0">
                <a:solidFill>
                  <a:srgbClr val="000000"/>
                </a:solidFill>
              </a:rPr>
              <a:t>  Registers (n = {n_reg})</a:t>
            </a:r>
          </a:p>
        </p:txBody>
      </p:sp>
      <p:sp>
        <p:nvSpPr>
          <p:cNvPr id="7" name="Rectangle 6"/>
          <p:cNvSpPr/>
          <p:nvPr/>
        </p:nvSpPr>
        <p:spPr>
          <a:xfrm>
            <a:off x="8595360" y="1005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900" b="1">
                <a:solidFill>
                  <a:srgbClr val="000000"/>
                </a:solidFill>
              </a:rPr>
              <a:t>Records removed before screening:</a:t>
            </a:r>
          </a:p>
          <a:p>
            <a:r>
              <a:rPr sz="900" b="0">
                <a:solidFill>
                  <a:srgbClr val="000000"/>
                </a:solidFill>
              </a:rPr>
              <a:t>  Duplicate records removed (n = {n_dup})</a:t>
            </a:r>
          </a:p>
          <a:p>
            <a:r>
              <a:rPr sz="900" b="0">
                <a:solidFill>
                  <a:srgbClr val="000000"/>
                </a:solidFill>
              </a:rPr>
              <a:t>  Records marked as ineligible by automation tools (n = {n_auto})</a:t>
            </a:r>
          </a:p>
          <a:p>
            <a:r>
              <a:rPr sz="900" b="0">
                <a:solidFill>
                  <a:srgbClr val="000000"/>
                </a:solidFill>
              </a:rPr>
              <a:t>  Records removed for other reasons (n = {n_other_removed})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4754880" y="1440180"/>
            <a:ext cx="384048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120640" y="1005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900" b="1">
                <a:solidFill>
                  <a:srgbClr val="000000"/>
                </a:solidFill>
              </a:rPr>
              <a:t>Records identified from:</a:t>
            </a:r>
          </a:p>
          <a:p>
            <a:r>
              <a:rPr sz="900" b="0">
                <a:solidFill>
                  <a:srgbClr val="000000"/>
                </a:solidFill>
              </a:rPr>
              <a:t>  Websites (n = {n_web})</a:t>
            </a:r>
          </a:p>
          <a:p>
            <a:r>
              <a:rPr sz="900" b="0">
                <a:solidFill>
                  <a:srgbClr val="000000"/>
                </a:solidFill>
              </a:rPr>
              <a:t>  Organisations (n = {n_org})</a:t>
            </a:r>
          </a:p>
          <a:p>
            <a:r>
              <a:rPr sz="900" b="0">
                <a:solidFill>
                  <a:srgbClr val="000000"/>
                </a:solidFill>
              </a:rPr>
              <a:t>  Citation searching (n = {n_cite})</a:t>
            </a:r>
          </a:p>
          <a:p>
            <a:r>
              <a:rPr sz="900" b="0">
                <a:solidFill>
                  <a:srgbClr val="000000"/>
                </a:solidFill>
              </a:rPr>
              <a:t>  etc.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45920" y="301752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screened</a:t>
            </a:r>
          </a:p>
          <a:p>
            <a:r>
              <a:rPr sz="1000" b="0">
                <a:solidFill>
                  <a:srgbClr val="000000"/>
                </a:solidFill>
              </a:rPr>
              <a:t>(n = {n_screened})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20640" y="301752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Records excluded</a:t>
            </a:r>
          </a:p>
          <a:p>
            <a:r>
              <a:rPr sz="1000" b="0">
                <a:solidFill>
                  <a:srgbClr val="000000"/>
                </a:solidFill>
              </a:rPr>
              <a:t>(n = {n_screen_excluded})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200400" y="1874519"/>
            <a:ext cx="0" cy="1143001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4754880" y="3451860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645920" y="429768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sought for retrieval</a:t>
            </a:r>
          </a:p>
          <a:p>
            <a:r>
              <a:rPr sz="1000" b="0">
                <a:solidFill>
                  <a:srgbClr val="000000"/>
                </a:solidFill>
              </a:rPr>
              <a:t>(n = {n_sought})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20640" y="429768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not retrieved</a:t>
            </a:r>
          </a:p>
          <a:p>
            <a:r>
              <a:rPr sz="1000" b="0">
                <a:solidFill>
                  <a:srgbClr val="000000"/>
                </a:solidFill>
              </a:rPr>
              <a:t>(n = {n_not_retrieved})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3200400" y="3886200"/>
            <a:ext cx="0" cy="41148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4754880" y="4732020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645920" y="5577840"/>
            <a:ext cx="3108960" cy="86868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000" b="1">
                <a:solidFill>
                  <a:srgbClr val="000000"/>
                </a:solidFill>
              </a:rPr>
              <a:t>Reports assessed for eligibility</a:t>
            </a:r>
          </a:p>
          <a:p>
            <a:r>
              <a:rPr sz="1000" b="0">
                <a:solidFill>
                  <a:srgbClr val="000000"/>
                </a:solidFill>
              </a:rPr>
              <a:t>(n = {n_assessed})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120640" y="5577840"/>
            <a:ext cx="3108960" cy="123444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900" b="1">
                <a:solidFill>
                  <a:srgbClr val="000000"/>
                </a:solidFill>
              </a:rPr>
              <a:t>Reports excluded:</a:t>
            </a:r>
          </a:p>
          <a:p>
            <a:r>
              <a:rPr sz="900" b="0">
                <a:solidFill>
                  <a:srgbClr val="000000"/>
                </a:solidFill>
              </a:rPr>
              <a:t>  Reason 1 (n = {n_excl_r1})</a:t>
            </a:r>
          </a:p>
          <a:p>
            <a:r>
              <a:rPr sz="900" b="0">
                <a:solidFill>
                  <a:srgbClr val="000000"/>
                </a:solidFill>
              </a:rPr>
              <a:t>  Reason 2 (n = {n_excl_r2})</a:t>
            </a:r>
          </a:p>
          <a:p>
            <a:r>
              <a:rPr sz="900" b="0">
                <a:solidFill>
                  <a:srgbClr val="000000"/>
                </a:solidFill>
              </a:rPr>
              <a:t>  Reason 3 (n = {n_excl_r3})</a:t>
            </a:r>
          </a:p>
          <a:p>
            <a:r>
              <a:rPr sz="900" b="0">
                <a:solidFill>
                  <a:srgbClr val="000000"/>
                </a:solidFill>
              </a:rPr>
              <a:t>  etc.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3200400" y="5166359"/>
            <a:ext cx="0" cy="411481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4754880" y="6012179"/>
            <a:ext cx="365760" cy="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645920" y="7726680"/>
            <a:ext cx="4041648" cy="1143000"/>
          </a:xfrm>
          <a:prstGeom prst="rect">
            <a:avLst/>
          </a:prstGeom>
          <a:solidFill>
            <a:srgbClr val="E8EEF7"/>
          </a:solidFill>
          <a:ln w="9525">
            <a:solidFill>
              <a:srgbClr val="1F3A6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54864" rIns="54864" tIns="36576" bIns="36576"/>
          <a:lstStyle/>
          <a:p>
            <a:pPr algn="ctr"/>
            <a:r>
              <a:rPr sz="1100" b="1">
                <a:solidFill>
                  <a:srgbClr val="000000"/>
                </a:solidFill>
              </a:rPr>
              <a:t>Studies included in review (n = {n_studies})</a:t>
            </a:r>
          </a:p>
          <a:p>
            <a:r>
              <a:rPr sz="1100" b="0">
                <a:solidFill>
                  <a:srgbClr val="000000"/>
                </a:solidFill>
              </a:rPr>
              <a:t>Reports of included studies (n = {n_reports})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3200400" y="6812280"/>
            <a:ext cx="0" cy="914400"/>
          </a:xfrm>
          <a:prstGeom prst="line">
            <a:avLst/>
          </a:prstGeom>
          <a:ln w="15875">
            <a:solidFill>
              <a:srgbClr val="1F3A6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74320" y="8732520"/>
            <a:ext cx="11640312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i="1">
                <a:solidFill>
                  <a:srgbClr val="555555"/>
                </a:solidFill>
              </a:rPr>
              <a:t>Layout adapted from Page MJ et al. PRISMA 2020 flow diagram, BMJ 2021;372:n71. Distributed under CC-BY 4.0.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