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EPILOT_MASTER">
    <p:bg>
      <p:bgPr>
        <a:solidFill>
          <a:srgbClr val="1A1F3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65392"/>
            <a:ext cx="12192000" cy="54864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Text 1"/>
          <p:cNvSpPr/>
          <p:nvPr/>
        </p:nvSpPr>
        <p:spPr>
          <a:xfrm>
            <a:off x="274320" y="6620256"/>
            <a:ext cx="18288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8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ViePilot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10515600" y="6620256"/>
            <a:ext cx="1371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·</a:t>
            </a:r>
            <a:endParaRPr lang="en-US" sz="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754880" cy="68580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4" name="Shape 2"/>
          <p:cNvSpPr/>
          <p:nvPr/>
        </p:nvSpPr>
        <p:spPr>
          <a:xfrm>
            <a:off x="4937760" y="2560320"/>
            <a:ext cx="7040880" cy="4572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5" name="Text 3"/>
          <p:cNvSpPr/>
          <p:nvPr/>
        </p:nvSpPr>
        <p:spPr>
          <a:xfrm>
            <a:off x="5120640" y="457200"/>
            <a:ext cx="6766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PROPOSAL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4937760" y="1005840"/>
            <a:ext cx="704088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{{Product Name}}</a:t>
            </a:r>
            <a:endParaRPr lang="en-US" sz="3400" dirty="0"/>
          </a:p>
        </p:txBody>
      </p:sp>
      <p:sp>
        <p:nvSpPr>
          <p:cNvPr id="7" name="Text 5"/>
          <p:cNvSpPr/>
          <p:nvPr/>
        </p:nvSpPr>
        <p:spPr>
          <a:xfrm>
            <a:off x="4937760" y="2743200"/>
            <a:ext cx="70408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{{One sentence: who you help, what problem you solve, and the key outcome}}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4937760" y="3749040"/>
            <a:ext cx="7040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{{Round / Stage}} · {{Date}}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365760" y="457200"/>
            <a:ext cx="10972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56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</a:t>
            </a:r>
            <a:endParaRPr lang="en-US" sz="5600" dirty="0"/>
          </a:p>
        </p:txBody>
      </p:sp>
      <p:sp>
        <p:nvSpPr>
          <p:cNvPr id="10" name="Text 8"/>
          <p:cNvSpPr/>
          <p:nvPr/>
        </p:nvSpPr>
        <p:spPr>
          <a:xfrm>
            <a:off x="365760" y="5943600"/>
            <a:ext cx="4023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ViePilot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Roadmap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Q{{N}} {{Year}}: {{Milestone — e.g. GA launch, key integration, first enterprise deal}}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Q{{N+1}}: {{Milestone — growth lever or product expansion}}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Q{{N+2}}: {{Milestone — scale or expansion target}}</a:t>
            </a:r>
            <a:endParaRPr lang="en-US" sz="15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Ask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Raising: ${{Amount}} ({{round type: pre-seed / seed / Series A}}) 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of funds: {{XX}}% product · {{YY}}% GTM · {{ZZ}}% ops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milestone: {{What this round buys — users, revenue, product}}</a:t>
            </a:r>
            <a:endParaRPr lang="en-US" sz="15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13716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4" name="Shape 2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1280160"/>
            <a:ext cx="11338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spc="200" kern="0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What's Next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914400" y="1920240"/>
            <a:ext cx="104241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{{Join us in building {{product name}}.}}</a:t>
            </a:r>
            <a:endParaRPr lang="en-US" sz="3200" dirty="0"/>
          </a:p>
        </p:txBody>
      </p:sp>
      <p:sp>
        <p:nvSpPr>
          <p:cNvPr id="7" name="Shape 5"/>
          <p:cNvSpPr/>
          <p:nvPr/>
        </p:nvSpPr>
        <p:spPr>
          <a:xfrm>
            <a:off x="4114800" y="3931920"/>
            <a:ext cx="4023360" cy="36576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4160520"/>
            <a:ext cx="113385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founder@{{product}}.com  ·  deck@{{product}}.com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57200" y="6035040"/>
            <a:ext cx="113385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ViePilot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Problem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{{Vivid description of pain: "Every day, X people struggle with Y — costing Z"}}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{{Why current solutions fail: "Existing tools are X, Y, and Z"}}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{{Market signal: survey data, search volume, or VC attention}}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Our Solution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{{What it does in one sentence: "{{Product}} lets X do Y in Z time"}}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{{Key differentiator: what makes this fundamentally different}}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{{User experience: describe the "aha moment" for a new user}}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Opportunity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441198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41198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${{X}}B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441198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41198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addressable market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357116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357116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${{Y}}M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4357116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4357116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Serviceable segment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273034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273034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${{Z}}M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8273034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SOM (Y1)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8273034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{{Go-to-market target}}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Highlights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{{Feature 1}}: {{outcome in user-centric language}}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{{Feature 2}}: {{outcome — quantify if possible}}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{{Feature 3}}: {{outcome — how it compares to status quo}}</a:t>
            </a:r>
            <a:endParaRPr lang="en-US" sz="15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Model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 model: {{SaaS / usage-based / marketplace / license}}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Pricing: {{Tier 1 at $X/mo — Tier 2 at $Y/mo — Enterprise custom}}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Unit economics: LTV ${{X}} · CAC ${{Y}} · Payback {{N}} months</a:t>
            </a:r>
            <a:endParaRPr lang="en-US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Traction &amp; Validation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441198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41198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{{X}}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441198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{{Key metric e.g. Active Users}}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41198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{{Growth rate}}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357116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357116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${{Y}}K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4357116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ARR / MRR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4357116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{{MoM growth %}}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273034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273034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{{N}}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8273034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Customers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8273034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{{Notable logos}}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Competitive Landscape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5989320" y="1051560"/>
            <a:ext cx="36576" cy="5303520"/>
          </a:xfrm>
          <a:prstGeom prst="rect">
            <a:avLst/>
          </a:prstGeom>
          <a:solidFill>
            <a:srgbClr val="5A637A"/>
          </a:solidFill>
          <a:ln/>
        </p:spPr>
      </p:sp>
      <p:sp>
        <p:nvSpPr>
          <p:cNvPr id="5" name="Text 3"/>
          <p:cNvSpPr/>
          <p:nvPr/>
        </p:nvSpPr>
        <p:spPr>
          <a:xfrm>
            <a:off x="347472" y="10515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Competitors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47472" y="1554480"/>
            <a:ext cx="54864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{{Competitor A}} — {{key weakness}}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{{Competitor B}} — {{key weakness}}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{{Status quo}} — {{why it fails}}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6309360" y="10515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Our Advantage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309360" y="1554480"/>
            <a:ext cx="54864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{{Differentiator 1}}: {{why it matters}}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{{Differentiator 2}}: {{moat or defensibility}}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{{Differentiator 3}}: {{network effect / IP / switching cost}}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{{Founder/CEO}} — {{1-line background: domain expertise + prior outcome}}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{{CTO/Co-founder}} — {{technical background + relevant achievement}}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{{Advisor/Investor}} — {{credibility signal}}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2026-04-11T05:32:47Z</dcterms:created>
  <dcterms:modified xsi:type="dcterms:W3CDTF">2026-04-11T05:32:47Z</dcterms:modified>
</cp:coreProperties>
</file>